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26" r:id="rId3"/>
    <p:sldId id="265" r:id="rId4"/>
    <p:sldId id="257" r:id="rId5"/>
    <p:sldId id="258" r:id="rId6"/>
    <p:sldId id="259" r:id="rId7"/>
    <p:sldId id="260" r:id="rId8"/>
    <p:sldId id="261" r:id="rId9"/>
    <p:sldId id="262" r:id="rId10"/>
    <p:sldId id="263" r:id="rId11"/>
    <p:sldId id="264" r:id="rId12"/>
    <p:sldId id="278" r:id="rId13"/>
    <p:sldId id="297" r:id="rId14"/>
    <p:sldId id="296" r:id="rId15"/>
    <p:sldId id="298" r:id="rId16"/>
    <p:sldId id="299" r:id="rId17"/>
    <p:sldId id="300" r:id="rId18"/>
    <p:sldId id="301" r:id="rId19"/>
    <p:sldId id="302" r:id="rId20"/>
    <p:sldId id="303" r:id="rId21"/>
    <p:sldId id="304" r:id="rId22"/>
    <p:sldId id="305" r:id="rId23"/>
    <p:sldId id="306" r:id="rId24"/>
    <p:sldId id="307" r:id="rId25"/>
    <p:sldId id="320" r:id="rId26"/>
    <p:sldId id="319" r:id="rId27"/>
    <p:sldId id="321" r:id="rId28"/>
    <p:sldId id="322" r:id="rId29"/>
    <p:sldId id="323" r:id="rId30"/>
    <p:sldId id="324" r:id="rId31"/>
    <p:sldId id="308" r:id="rId32"/>
    <p:sldId id="309" r:id="rId33"/>
    <p:sldId id="310" r:id="rId34"/>
    <p:sldId id="311" r:id="rId35"/>
    <p:sldId id="312" r:id="rId36"/>
    <p:sldId id="313" r:id="rId37"/>
    <p:sldId id="314" r:id="rId38"/>
    <p:sldId id="315" r:id="rId39"/>
    <p:sldId id="269" r:id="rId40"/>
    <p:sldId id="266" r:id="rId41"/>
    <p:sldId id="274" r:id="rId42"/>
    <p:sldId id="268" r:id="rId43"/>
    <p:sldId id="267" r:id="rId44"/>
    <p:sldId id="270" r:id="rId45"/>
    <p:sldId id="279" r:id="rId46"/>
    <p:sldId id="280" r:id="rId47"/>
    <p:sldId id="283" r:id="rId48"/>
    <p:sldId id="282" r:id="rId49"/>
    <p:sldId id="284" r:id="rId50"/>
    <p:sldId id="285" r:id="rId51"/>
    <p:sldId id="287" r:id="rId52"/>
    <p:sldId id="288" r:id="rId53"/>
    <p:sldId id="325" r:id="rId54"/>
    <p:sldId id="316" r:id="rId55"/>
    <p:sldId id="289" r:id="rId56"/>
    <p:sldId id="290" r:id="rId57"/>
    <p:sldId id="291" r:id="rId58"/>
    <p:sldId id="292" r:id="rId59"/>
    <p:sldId id="295" r:id="rId60"/>
    <p:sldId id="293" r:id="rId61"/>
    <p:sldId id="294" r:id="rId62"/>
    <p:sldId id="317" r:id="rId63"/>
    <p:sldId id="318" r:id="rId64"/>
    <p:sldId id="275" r:id="rId65"/>
    <p:sldId id="276" r:id="rId66"/>
    <p:sldId id="277" r:id="rId6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AA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015" autoAdjust="0"/>
    <p:restoredTop sz="94660"/>
  </p:normalViewPr>
  <p:slideViewPr>
    <p:cSldViewPr snapToGrid="0">
      <p:cViewPr varScale="1">
        <p:scale>
          <a:sx n="147" d="100"/>
          <a:sy n="147" d="100"/>
        </p:scale>
        <p:origin x="6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B67562-BA3E-4A4F-AAA8-4D48B0D41F52}" type="datetimeFigureOut">
              <a:rPr lang="fr-FR" smtClean="0"/>
              <a:t>11/06/2020</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1638622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6B67562-BA3E-4A4F-AAA8-4D48B0D41F52}" type="datetimeFigureOut">
              <a:rPr lang="fr-FR" smtClean="0"/>
              <a:t>11/06/2020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381393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6B67562-BA3E-4A4F-AAA8-4D48B0D41F52}" type="datetimeFigureOut">
              <a:rPr lang="fr-FR" smtClean="0"/>
              <a:t>11/06/2020</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E0B864-DA5E-428A-9C69-A1FF739168DF}"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76640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C6B67562-BA3E-4A4F-AAA8-4D48B0D41F52}" type="datetimeFigureOut">
              <a:rPr lang="fr-FR" smtClean="0"/>
              <a:t>11/06/2020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3965747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C6B67562-BA3E-4A4F-AAA8-4D48B0D41F52}" type="datetimeFigureOut">
              <a:rPr lang="fr-FR" smtClean="0"/>
              <a:t>11/06/2020</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E0B864-DA5E-428A-9C69-A1FF739168DF}"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6122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C6B67562-BA3E-4A4F-AAA8-4D48B0D41F52}" type="datetimeFigureOut">
              <a:rPr lang="fr-FR" smtClean="0"/>
              <a:t>11/06/2020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13636197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B67562-BA3E-4A4F-AAA8-4D48B0D41F52}" type="datetimeFigureOut">
              <a:rPr lang="fr-FR" smtClean="0"/>
              <a:t>11/06/2020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1907305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B67562-BA3E-4A4F-AAA8-4D48B0D41F52}" type="datetimeFigureOut">
              <a:rPr lang="fr-FR" smtClean="0"/>
              <a:t>11/06/2020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378502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B67562-BA3E-4A4F-AAA8-4D48B0D41F52}" type="datetimeFigureOut">
              <a:rPr lang="fr-FR" smtClean="0"/>
              <a:t>11/06/2020</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3482425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6B67562-BA3E-4A4F-AAA8-4D48B0D41F52}" type="datetimeFigureOut">
              <a:rPr lang="fr-FR" smtClean="0"/>
              <a:t>11/06/2020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2268840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B67562-BA3E-4A4F-AAA8-4D48B0D41F52}" type="datetimeFigureOut">
              <a:rPr lang="fr-FR" smtClean="0"/>
              <a:t>11/06/2020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159178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B67562-BA3E-4A4F-AAA8-4D48B0D41F52}" type="datetimeFigureOut">
              <a:rPr lang="fr-FR" smtClean="0"/>
              <a:t>11/06/2020</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2966731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B67562-BA3E-4A4F-AAA8-4D48B0D41F52}" type="datetimeFigureOut">
              <a:rPr lang="fr-FR" smtClean="0"/>
              <a:t>11/06/2020</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3014887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B67562-BA3E-4A4F-AAA8-4D48B0D41F52}" type="datetimeFigureOut">
              <a:rPr lang="fr-FR" smtClean="0"/>
              <a:t>11/06/2020</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1572087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6B67562-BA3E-4A4F-AAA8-4D48B0D41F52}" type="datetimeFigureOut">
              <a:rPr lang="fr-FR" smtClean="0"/>
              <a:t>11/06/2020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3598621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6B67562-BA3E-4A4F-AAA8-4D48B0D41F52}" type="datetimeFigureOut">
              <a:rPr lang="fr-FR" smtClean="0"/>
              <a:t>11/06/2020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E0B864-DA5E-428A-9C69-A1FF739168DF}" type="slidenum">
              <a:rPr lang="fr-FR" smtClean="0"/>
              <a:t>‹N°›</a:t>
            </a:fld>
            <a:endParaRPr lang="fr-FR"/>
          </a:p>
        </p:txBody>
      </p:sp>
    </p:spTree>
    <p:extLst>
      <p:ext uri="{BB962C8B-B14F-4D97-AF65-F5344CB8AC3E}">
        <p14:creationId xmlns:p14="http://schemas.microsoft.com/office/powerpoint/2010/main" val="92905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6B67562-BA3E-4A4F-AAA8-4D48B0D41F52}" type="datetimeFigureOut">
              <a:rPr lang="fr-FR" smtClean="0"/>
              <a:t>11/06/2020</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AE0B864-DA5E-428A-9C69-A1FF739168DF}" type="slidenum">
              <a:rPr lang="fr-FR" smtClean="0"/>
              <a:t>‹N°›</a:t>
            </a:fld>
            <a:endParaRPr lang="fr-FR"/>
          </a:p>
        </p:txBody>
      </p:sp>
    </p:spTree>
    <p:extLst>
      <p:ext uri="{BB962C8B-B14F-4D97-AF65-F5344CB8AC3E}">
        <p14:creationId xmlns:p14="http://schemas.microsoft.com/office/powerpoint/2010/main" val="29157797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6.xml"/><Relationship Id="rId6" Type="http://schemas.openxmlformats.org/officeDocument/2006/relationships/slide" Target="slide18.xml"/><Relationship Id="rId5" Type="http://schemas.openxmlformats.org/officeDocument/2006/relationships/slide" Target="slide17.xml"/><Relationship Id="rId4" Type="http://schemas.openxmlformats.org/officeDocument/2006/relationships/slide" Target="slide16.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image" Target="../media/image3.jpeg"/><Relationship Id="rId7" Type="http://schemas.openxmlformats.org/officeDocument/2006/relationships/slide" Target="slide24.xml"/><Relationship Id="rId2" Type="http://schemas.openxmlformats.org/officeDocument/2006/relationships/slide" Target="slide20.xml"/><Relationship Id="rId1" Type="http://schemas.openxmlformats.org/officeDocument/2006/relationships/slideLayout" Target="../slideLayouts/slideLayout6.xml"/><Relationship Id="rId6" Type="http://schemas.openxmlformats.org/officeDocument/2006/relationships/slide" Target="slide23.xml"/><Relationship Id="rId11" Type="http://schemas.openxmlformats.org/officeDocument/2006/relationships/slide" Target="slide30.xml"/><Relationship Id="rId5" Type="http://schemas.openxmlformats.org/officeDocument/2006/relationships/slide" Target="slide22.xml"/><Relationship Id="rId10" Type="http://schemas.openxmlformats.org/officeDocument/2006/relationships/slide" Target="slide29.xml"/><Relationship Id="rId4" Type="http://schemas.openxmlformats.org/officeDocument/2006/relationships/slide" Target="slide21.xml"/><Relationship Id="rId9" Type="http://schemas.openxmlformats.org/officeDocument/2006/relationships/slide" Target="slide28.xml"/></Relationships>
</file>

<file path=ppt/slides/_rels/slide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 Id="rId4" Type="http://schemas.openxmlformats.org/officeDocument/2006/relationships/slide" Target="slide19.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slide" Target="slide32.xml"/><Relationship Id="rId1" Type="http://schemas.openxmlformats.org/officeDocument/2006/relationships/slideLayout" Target="../slideLayouts/slideLayout6.xml"/><Relationship Id="rId4" Type="http://schemas.openxmlformats.org/officeDocument/2006/relationships/slide" Target="slide34.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slide" Target="slide36.xml"/><Relationship Id="rId1" Type="http://schemas.openxmlformats.org/officeDocument/2006/relationships/slideLayout" Target="../slideLayouts/slideLayout6.xml"/><Relationship Id="rId4" Type="http://schemas.openxmlformats.org/officeDocument/2006/relationships/slide" Target="slide38.xml"/></Relationships>
</file>

<file path=ppt/slides/_rels/slide3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4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4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slide" Target="slide47.xml"/><Relationship Id="rId2" Type="http://schemas.openxmlformats.org/officeDocument/2006/relationships/slide" Target="slide43.xml"/><Relationship Id="rId1" Type="http://schemas.openxmlformats.org/officeDocument/2006/relationships/slideLayout" Target="../slideLayouts/slideLayout2.xml"/><Relationship Id="rId6" Type="http://schemas.openxmlformats.org/officeDocument/2006/relationships/slide" Target="slide60.xml"/><Relationship Id="rId5" Type="http://schemas.openxmlformats.org/officeDocument/2006/relationships/slide" Target="slide55.xml"/><Relationship Id="rId4" Type="http://schemas.openxmlformats.org/officeDocument/2006/relationships/slide" Target="slide51.xml"/></Relationships>
</file>

<file path=ppt/slides/_rels/slide43.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44.xml"/><Relationship Id="rId1" Type="http://schemas.openxmlformats.org/officeDocument/2006/relationships/slideLayout" Target="../slideLayouts/slideLayout6.xml"/><Relationship Id="rId4" Type="http://schemas.openxmlformats.org/officeDocument/2006/relationships/slide" Target="slide46.xml"/></Relationships>
</file>

<file path=ppt/slides/_rels/slide4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slide" Target="slide48.xml"/><Relationship Id="rId1" Type="http://schemas.openxmlformats.org/officeDocument/2006/relationships/slideLayout" Target="../slideLayouts/slideLayout6.xml"/><Relationship Id="rId4" Type="http://schemas.openxmlformats.org/officeDocument/2006/relationships/slide" Target="slide50.xml"/></Relationships>
</file>

<file path=ppt/slides/_rels/slide4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slide" Target="slide53.xml"/><Relationship Id="rId2" Type="http://schemas.openxmlformats.org/officeDocument/2006/relationships/slide" Target="slide52.xml"/><Relationship Id="rId1" Type="http://schemas.openxmlformats.org/officeDocument/2006/relationships/slideLayout" Target="../slideLayouts/slideLayout6.xml"/><Relationship Id="rId4" Type="http://schemas.openxmlformats.org/officeDocument/2006/relationships/slide" Target="slide54.xml"/></Relationships>
</file>

<file path=ppt/slides/_rels/slide5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slide" Target="slide57.xml"/><Relationship Id="rId2" Type="http://schemas.openxmlformats.org/officeDocument/2006/relationships/slide" Target="slide56.xml"/><Relationship Id="rId1" Type="http://schemas.openxmlformats.org/officeDocument/2006/relationships/slideLayout" Target="../slideLayouts/slideLayout6.xml"/><Relationship Id="rId5" Type="http://schemas.openxmlformats.org/officeDocument/2006/relationships/slide" Target="slide59.xml"/><Relationship Id="rId4" Type="http://schemas.openxmlformats.org/officeDocument/2006/relationships/slide" Target="slide58.xml"/></Relationships>
</file>

<file path=ppt/slides/_rels/slide5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slide" Target="slide35.xml"/><Relationship Id="rId5" Type="http://schemas.openxmlformats.org/officeDocument/2006/relationships/slide" Target="slide31.xml"/><Relationship Id="rId4" Type="http://schemas.openxmlformats.org/officeDocument/2006/relationships/slide" Target="slide19.xml"/></Relationships>
</file>

<file path=ppt/slides/_rels/slide60.xml.rels><?xml version="1.0" encoding="UTF-8" standalone="yes"?>
<Relationships xmlns="http://schemas.openxmlformats.org/package/2006/relationships"><Relationship Id="rId3" Type="http://schemas.openxmlformats.org/officeDocument/2006/relationships/slide" Target="slide62.xml"/><Relationship Id="rId2" Type="http://schemas.openxmlformats.org/officeDocument/2006/relationships/slide" Target="slide61.xml"/><Relationship Id="rId1" Type="http://schemas.openxmlformats.org/officeDocument/2006/relationships/slideLayout" Target="../slideLayouts/slideLayout6.xml"/><Relationship Id="rId4" Type="http://schemas.openxmlformats.org/officeDocument/2006/relationships/slide" Target="slide63.xml"/></Relationships>
</file>

<file path=ppt/slides/_rels/slide6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64.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slide" Target="slide6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slide" Target="slide6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8.xml"/><Relationship Id="rId1" Type="http://schemas.openxmlformats.org/officeDocument/2006/relationships/slideLayout" Target="../slideLayouts/slideLayout6.xml"/><Relationship Id="rId6" Type="http://schemas.openxmlformats.org/officeDocument/2006/relationships/slide" Target="slide12.xml"/><Relationship Id="rId5" Type="http://schemas.openxmlformats.org/officeDocument/2006/relationships/slide" Target="slide11.xml"/><Relationship Id="rId4" Type="http://schemas.openxmlformats.org/officeDocument/2006/relationships/slide" Target="slide10.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3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3BDD4B-E671-405D-A00C-FBB6DA2E2AA9}"/>
              </a:ext>
            </a:extLst>
          </p:cNvPr>
          <p:cNvSpPr>
            <a:spLocks noGrp="1"/>
          </p:cNvSpPr>
          <p:nvPr>
            <p:ph type="ctrTitle"/>
          </p:nvPr>
        </p:nvSpPr>
        <p:spPr/>
        <p:txBody>
          <a:bodyPr>
            <a:normAutofit/>
          </a:bodyPr>
          <a:lstStyle/>
          <a:p>
            <a:r>
              <a:rPr lang="fr-FR" dirty="0"/>
              <a:t>Confiné(e), </a:t>
            </a:r>
            <a:r>
              <a:rPr lang="fr-FR" dirty="0" err="1"/>
              <a:t>déconfiné</a:t>
            </a:r>
            <a:r>
              <a:rPr lang="fr-FR" dirty="0"/>
              <a:t>(e) que se passe-t-il en moi ?</a:t>
            </a:r>
          </a:p>
        </p:txBody>
      </p:sp>
      <p:sp>
        <p:nvSpPr>
          <p:cNvPr id="3" name="Sous-titre 2">
            <a:extLst>
              <a:ext uri="{FF2B5EF4-FFF2-40B4-BE49-F238E27FC236}">
                <a16:creationId xmlns:a16="http://schemas.microsoft.com/office/drawing/2014/main" id="{7A29C999-F0CB-4238-8009-7CA59D503F05}"/>
              </a:ext>
            </a:extLst>
          </p:cNvPr>
          <p:cNvSpPr>
            <a:spLocks noGrp="1"/>
          </p:cNvSpPr>
          <p:nvPr>
            <p:ph type="subTitle" idx="1"/>
          </p:nvPr>
        </p:nvSpPr>
        <p:spPr/>
        <p:txBody>
          <a:bodyPr>
            <a:normAutofit fontScale="92500" lnSpcReduction="20000"/>
          </a:bodyPr>
          <a:lstStyle/>
          <a:p>
            <a:r>
              <a:rPr lang="fr-FR" sz="2200" b="1" dirty="0"/>
              <a:t>Comment le savoir ?</a:t>
            </a:r>
          </a:p>
          <a:p>
            <a:br>
              <a:rPr lang="fr-FR" dirty="0"/>
            </a:br>
            <a:r>
              <a:rPr lang="fr-FR" sz="1900" b="1" dirty="0"/>
              <a:t>Une proposition du Service de la Vie Spirituelle du diocèse de Beauvais</a:t>
            </a:r>
            <a:br>
              <a:rPr lang="fr-FR" sz="1900" b="1" dirty="0"/>
            </a:br>
            <a:r>
              <a:rPr lang="fr-FR" sz="1900" b="1" dirty="0"/>
              <a:t>Pour un chemin personnel de croissance humaine et spirituelle. </a:t>
            </a:r>
            <a:endParaRPr lang="fr-FR" b="1" dirty="0"/>
          </a:p>
        </p:txBody>
      </p:sp>
      <p:sp>
        <p:nvSpPr>
          <p:cNvPr id="4" name="Flèche : chevron 3">
            <a:hlinkClick r:id="rId2" action="ppaction://hlinksldjump"/>
            <a:extLst>
              <a:ext uri="{FF2B5EF4-FFF2-40B4-BE49-F238E27FC236}">
                <a16:creationId xmlns:a16="http://schemas.microsoft.com/office/drawing/2014/main" id="{5D1FDEE7-0341-4420-99D9-2E3D82CFB51C}"/>
              </a:ext>
            </a:extLst>
          </p:cNvPr>
          <p:cNvSpPr/>
          <p:nvPr/>
        </p:nvSpPr>
        <p:spPr>
          <a:xfrm>
            <a:off x="11035145" y="6005945"/>
            <a:ext cx="592282" cy="67541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pic>
        <p:nvPicPr>
          <p:cNvPr id="6" name="Image 5">
            <a:extLst>
              <a:ext uri="{FF2B5EF4-FFF2-40B4-BE49-F238E27FC236}">
                <a16:creationId xmlns:a16="http://schemas.microsoft.com/office/drawing/2014/main" id="{0A48B59A-D143-924D-BFB7-E657F37D06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892" y="139337"/>
            <a:ext cx="1446145" cy="1447883"/>
          </a:xfrm>
          <a:prstGeom prst="rect">
            <a:avLst/>
          </a:prstGeom>
        </p:spPr>
      </p:pic>
    </p:spTree>
    <p:extLst>
      <p:ext uri="{BB962C8B-B14F-4D97-AF65-F5344CB8AC3E}">
        <p14:creationId xmlns:p14="http://schemas.microsoft.com/office/powerpoint/2010/main" val="375157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 </a:t>
            </a:r>
            <a:r>
              <a:rPr lang="fr-FR" sz="2400" b="1" dirty="0"/>
              <a:t>ça » parle en moi</a:t>
            </a:r>
            <a:br>
              <a:rPr lang="fr-FR" sz="2400" dirty="0"/>
            </a:br>
            <a:r>
              <a:rPr lang="fr-FR" sz="2400" dirty="0"/>
              <a:t>Carte 3</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909455" y="872836"/>
            <a:ext cx="5292436" cy="5746173"/>
          </a:xfrm>
          <a:prstGeom prst="horizontalScroll">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Affection et amitié</a:t>
            </a:r>
          </a:p>
          <a:p>
            <a:endParaRPr lang="fr-FR" b="1" dirty="0">
              <a:solidFill>
                <a:schemeClr val="tx1"/>
              </a:solidFill>
            </a:endParaRPr>
          </a:p>
          <a:p>
            <a:endParaRPr lang="fr-FR" b="1" dirty="0">
              <a:solidFill>
                <a:schemeClr val="tx1"/>
              </a:solidFill>
            </a:endParaRPr>
          </a:p>
          <a:p>
            <a:r>
              <a:rPr lang="fr-FR" b="1" dirty="0">
                <a:solidFill>
                  <a:schemeClr val="tx1"/>
                </a:solidFill>
              </a:rPr>
              <a:t>Je me remémore des signes d’affection donnés ou reçus ?</a:t>
            </a:r>
          </a:p>
          <a:p>
            <a:endParaRPr lang="fr-FR" b="1" dirty="0">
              <a:solidFill>
                <a:schemeClr val="tx1"/>
              </a:solidFill>
            </a:endParaRPr>
          </a:p>
          <a:p>
            <a:r>
              <a:rPr lang="fr-FR" b="1" dirty="0">
                <a:solidFill>
                  <a:schemeClr val="tx1"/>
                </a:solidFill>
              </a:rPr>
              <a:t>Y a t-il des moments où j’ai ressenti un besoin d’affection resté sans réponse ?</a:t>
            </a:r>
          </a:p>
          <a:p>
            <a:endParaRPr lang="fr-FR" b="1" dirty="0">
              <a:solidFill>
                <a:schemeClr val="tx1"/>
              </a:solidFill>
            </a:endParaRPr>
          </a:p>
          <a:p>
            <a:endParaRPr lang="fr-FR" b="1" dirty="0">
              <a:solidFill>
                <a:schemeClr val="tx1"/>
              </a:solidFill>
            </a:endParaRPr>
          </a:p>
          <a:p>
            <a:r>
              <a:rPr lang="fr-FR" b="1" dirty="0">
                <a:solidFill>
                  <a:schemeClr val="tx1"/>
                </a:solidFill>
              </a:rPr>
              <a:t>Qu’ai-je appris de moi ? </a:t>
            </a:r>
          </a:p>
        </p:txBody>
      </p:sp>
      <p:grpSp>
        <p:nvGrpSpPr>
          <p:cNvPr id="5" name="Groupe 4">
            <a:extLst>
              <a:ext uri="{FF2B5EF4-FFF2-40B4-BE49-F238E27FC236}">
                <a16:creationId xmlns:a16="http://schemas.microsoft.com/office/drawing/2014/main" id="{4C82D185-D819-4675-8B3D-E98D6C7F5BB0}"/>
              </a:ext>
            </a:extLst>
          </p:cNvPr>
          <p:cNvGrpSpPr/>
          <p:nvPr/>
        </p:nvGrpSpPr>
        <p:grpSpPr>
          <a:xfrm>
            <a:off x="9136379" y="159327"/>
            <a:ext cx="2688475" cy="6074563"/>
            <a:chOff x="9136379" y="159327"/>
            <a:chExt cx="2688475" cy="6074563"/>
          </a:xfrm>
        </p:grpSpPr>
        <p:sp>
          <p:nvSpPr>
            <p:cNvPr id="6" name="Flèche : droite 5">
              <a:hlinkClick r:id="rId2" action="ppaction://hlinksldjump"/>
              <a:extLst>
                <a:ext uri="{FF2B5EF4-FFF2-40B4-BE49-F238E27FC236}">
                  <a16:creationId xmlns:a16="http://schemas.microsoft.com/office/drawing/2014/main" id="{E568A7AB-92CA-47C0-A782-A046701D9E42}"/>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7" name="Image 6" descr="Une image contenant objet, table&#10;&#10;Description générée automatiquement">
              <a:extLst>
                <a:ext uri="{FF2B5EF4-FFF2-40B4-BE49-F238E27FC236}">
                  <a16:creationId xmlns:a16="http://schemas.microsoft.com/office/drawing/2014/main" id="{9CBD9617-3BFE-4A1E-88FD-7288C54D75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8" name="ZoneTexte 7">
              <a:extLst>
                <a:ext uri="{FF2B5EF4-FFF2-40B4-BE49-F238E27FC236}">
                  <a16:creationId xmlns:a16="http://schemas.microsoft.com/office/drawing/2014/main" id="{E2A8655A-0788-4CC5-B581-3166652B7934}"/>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1104075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 </a:t>
            </a:r>
            <a:r>
              <a:rPr lang="fr-FR" sz="2400" b="1" dirty="0"/>
              <a:t>ça » parle en moi</a:t>
            </a:r>
            <a:br>
              <a:rPr lang="fr-FR" sz="2400" dirty="0"/>
            </a:br>
            <a:r>
              <a:rPr lang="fr-FR" sz="2400" dirty="0"/>
              <a:t>Carte 4</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32810" y="1007918"/>
            <a:ext cx="5292436" cy="5746173"/>
          </a:xfrm>
          <a:prstGeom prst="horizontalScroll">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Souffrance</a:t>
            </a:r>
          </a:p>
          <a:p>
            <a:endParaRPr lang="fr-FR" b="1" dirty="0">
              <a:solidFill>
                <a:schemeClr val="tx1"/>
              </a:solidFill>
            </a:endParaRPr>
          </a:p>
          <a:p>
            <a:r>
              <a:rPr lang="fr-FR" b="1" dirty="0">
                <a:solidFill>
                  <a:schemeClr val="tx1"/>
                </a:solidFill>
              </a:rPr>
              <a:t>Je souffre en silence. Je cache des difficultés à mes proches ami(e)s ou collègues .</a:t>
            </a:r>
          </a:p>
          <a:p>
            <a:r>
              <a:rPr lang="fr-FR" b="1" dirty="0">
                <a:solidFill>
                  <a:schemeClr val="tx1"/>
                </a:solidFill>
              </a:rPr>
              <a:t>Je n’arrive pas exprimer ma souffrance.</a:t>
            </a:r>
          </a:p>
          <a:p>
            <a:endParaRPr lang="fr-FR" b="1" dirty="0">
              <a:solidFill>
                <a:schemeClr val="tx1"/>
              </a:solidFill>
            </a:endParaRPr>
          </a:p>
          <a:p>
            <a:r>
              <a:rPr lang="fr-FR" b="1" dirty="0">
                <a:solidFill>
                  <a:schemeClr val="tx1"/>
                </a:solidFill>
              </a:rPr>
              <a:t>Quels enjeux pour moi ? Bénéfices ? Peurs ?</a:t>
            </a:r>
          </a:p>
          <a:p>
            <a:endParaRPr lang="fr-FR" b="1" dirty="0">
              <a:solidFill>
                <a:schemeClr val="tx1"/>
              </a:solidFill>
            </a:endParaRPr>
          </a:p>
          <a:p>
            <a:r>
              <a:rPr lang="fr-FR" b="1" dirty="0">
                <a:solidFill>
                  <a:schemeClr val="tx1"/>
                </a:solidFill>
              </a:rPr>
              <a:t>Qu’est ce que ca dit de moi ? </a:t>
            </a:r>
          </a:p>
          <a:p>
            <a:endParaRPr lang="fr-FR" b="1" dirty="0">
              <a:solidFill>
                <a:schemeClr val="tx1"/>
              </a:solidFill>
            </a:endParaRPr>
          </a:p>
          <a:p>
            <a:r>
              <a:rPr lang="fr-FR" b="1" dirty="0">
                <a:solidFill>
                  <a:schemeClr val="tx1"/>
                </a:solidFill>
              </a:rPr>
              <a:t>Quelle découverte ?</a:t>
            </a:r>
          </a:p>
        </p:txBody>
      </p:sp>
      <p:grpSp>
        <p:nvGrpSpPr>
          <p:cNvPr id="5" name="Groupe 4">
            <a:extLst>
              <a:ext uri="{FF2B5EF4-FFF2-40B4-BE49-F238E27FC236}">
                <a16:creationId xmlns:a16="http://schemas.microsoft.com/office/drawing/2014/main" id="{17FF8927-B1AD-4D1A-8665-98F233AC9FF5}"/>
              </a:ext>
            </a:extLst>
          </p:cNvPr>
          <p:cNvGrpSpPr/>
          <p:nvPr/>
        </p:nvGrpSpPr>
        <p:grpSpPr>
          <a:xfrm>
            <a:off x="9136379" y="159327"/>
            <a:ext cx="2688475" cy="6074563"/>
            <a:chOff x="9136379" y="159327"/>
            <a:chExt cx="2688475" cy="6074563"/>
          </a:xfrm>
        </p:grpSpPr>
        <p:sp>
          <p:nvSpPr>
            <p:cNvPr id="6" name="Flèche : droite 5">
              <a:hlinkClick r:id="rId2" action="ppaction://hlinksldjump"/>
              <a:extLst>
                <a:ext uri="{FF2B5EF4-FFF2-40B4-BE49-F238E27FC236}">
                  <a16:creationId xmlns:a16="http://schemas.microsoft.com/office/drawing/2014/main" id="{CAF4CBB7-9B28-4F1D-82EC-CDE08F7AB4C8}"/>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7" name="Image 6" descr="Une image contenant objet, table&#10;&#10;Description générée automatiquement">
              <a:extLst>
                <a:ext uri="{FF2B5EF4-FFF2-40B4-BE49-F238E27FC236}">
                  <a16:creationId xmlns:a16="http://schemas.microsoft.com/office/drawing/2014/main" id="{0F2A5D1E-62F2-4E3B-A733-9652E6E007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8" name="ZoneTexte 7">
              <a:extLst>
                <a:ext uri="{FF2B5EF4-FFF2-40B4-BE49-F238E27FC236}">
                  <a16:creationId xmlns:a16="http://schemas.microsoft.com/office/drawing/2014/main" id="{A0486C50-EB52-47D7-9335-932252EA26C2}"/>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2625515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 </a:t>
            </a:r>
            <a:r>
              <a:rPr lang="fr-FR" sz="2400" b="1" dirty="0"/>
              <a:t>ça » parle en moi</a:t>
            </a:r>
            <a:br>
              <a:rPr lang="fr-FR" sz="2400" dirty="0"/>
            </a:br>
            <a:r>
              <a:rPr lang="fr-FR" sz="2400" dirty="0"/>
              <a:t>Carte 5</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74374" y="955963"/>
            <a:ext cx="5292436" cy="5746173"/>
          </a:xfrm>
          <a:prstGeom prst="horizontalScroll">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Ca parle en moi de la nature, de l’état de la terre, de l’environnement de l’écologie….</a:t>
            </a:r>
          </a:p>
          <a:p>
            <a:endParaRPr lang="fr-FR" b="1" dirty="0">
              <a:solidFill>
                <a:schemeClr val="tx1"/>
              </a:solidFill>
            </a:endParaRPr>
          </a:p>
          <a:p>
            <a:r>
              <a:rPr lang="fr-FR" b="1" dirty="0">
                <a:solidFill>
                  <a:schemeClr val="tx1"/>
                </a:solidFill>
              </a:rPr>
              <a:t>Comment cette crise sanitaire m’interpelle-t-elle ?</a:t>
            </a:r>
          </a:p>
          <a:p>
            <a:endParaRPr lang="fr-FR" b="1" dirty="0">
              <a:solidFill>
                <a:schemeClr val="tx1"/>
              </a:solidFill>
            </a:endParaRPr>
          </a:p>
          <a:p>
            <a:r>
              <a:rPr lang="fr-FR" b="1" dirty="0">
                <a:solidFill>
                  <a:schemeClr val="tx1"/>
                </a:solidFill>
              </a:rPr>
              <a:t>Quelle est la question qui s’impose à moi ? Qui me perturbe ? </a:t>
            </a:r>
          </a:p>
          <a:p>
            <a:endParaRPr lang="fr-FR" b="1" dirty="0">
              <a:solidFill>
                <a:schemeClr val="tx1"/>
              </a:solidFill>
            </a:endParaRPr>
          </a:p>
          <a:p>
            <a:r>
              <a:rPr lang="fr-FR" b="1" dirty="0">
                <a:solidFill>
                  <a:schemeClr val="tx1"/>
                </a:solidFill>
              </a:rPr>
              <a:t>En quoi est ce enthousiasmant ou déprimant ?</a:t>
            </a: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1503296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2: </a:t>
            </a:r>
            <a:r>
              <a:rPr lang="fr-FR" sz="2400" b="1" dirty="0"/>
              <a:t>Prendre soin de soi</a:t>
            </a:r>
            <a:br>
              <a:rPr lang="fr-FR" sz="2400" dirty="0"/>
            </a:br>
            <a:r>
              <a:rPr lang="fr-FR" sz="2400" dirty="0"/>
              <a:t>cliquer au hasard sur une carte - respecter votre tirage</a:t>
            </a:r>
          </a:p>
        </p:txBody>
      </p:sp>
      <p:sp>
        <p:nvSpPr>
          <p:cNvPr id="5" name="ZoneTexte 4">
            <a:hlinkClick r:id="rId2" action="ppaction://hlinksldjump"/>
            <a:extLst>
              <a:ext uri="{FF2B5EF4-FFF2-40B4-BE49-F238E27FC236}">
                <a16:creationId xmlns:a16="http://schemas.microsoft.com/office/drawing/2014/main" id="{6087BA3F-2E69-4BF0-88CC-486A8CB3056F}"/>
              </a:ext>
            </a:extLst>
          </p:cNvPr>
          <p:cNvSpPr txBox="1"/>
          <p:nvPr/>
        </p:nvSpPr>
        <p:spPr>
          <a:xfrm>
            <a:off x="2592924" y="2229808"/>
            <a:ext cx="1976149" cy="1865825"/>
          </a:xfrm>
          <a:prstGeom prst="rect">
            <a:avLst/>
          </a:prstGeom>
          <a:solidFill>
            <a:schemeClr val="accent1">
              <a:lumMod val="20000"/>
              <a:lumOff val="80000"/>
            </a:schemeClr>
          </a:solidFill>
          <a:ln>
            <a:solidFill>
              <a:schemeClr val="accent1"/>
            </a:solidFill>
          </a:ln>
        </p:spPr>
        <p:txBody>
          <a:bodyPr wrap="square" rtlCol="0">
            <a:noAutofit/>
          </a:bodyPr>
          <a:lstStyle/>
          <a:p>
            <a:r>
              <a:rPr lang="fr-FR" dirty="0"/>
              <a:t>carte1</a:t>
            </a:r>
          </a:p>
        </p:txBody>
      </p:sp>
      <p:sp>
        <p:nvSpPr>
          <p:cNvPr id="6" name="ZoneTexte 5">
            <a:hlinkClick r:id="rId3" action="ppaction://hlinksldjump"/>
            <a:extLst>
              <a:ext uri="{FF2B5EF4-FFF2-40B4-BE49-F238E27FC236}">
                <a16:creationId xmlns:a16="http://schemas.microsoft.com/office/drawing/2014/main" id="{BFB65A2A-C775-4CE7-8E02-EC1D5C6320DE}"/>
              </a:ext>
            </a:extLst>
          </p:cNvPr>
          <p:cNvSpPr txBox="1"/>
          <p:nvPr/>
        </p:nvSpPr>
        <p:spPr>
          <a:xfrm>
            <a:off x="4648373" y="2229808"/>
            <a:ext cx="1976149" cy="1865825"/>
          </a:xfrm>
          <a:prstGeom prst="rect">
            <a:avLst/>
          </a:prstGeom>
          <a:solidFill>
            <a:schemeClr val="accent1">
              <a:lumMod val="20000"/>
              <a:lumOff val="80000"/>
            </a:schemeClr>
          </a:solidFill>
          <a:ln>
            <a:solidFill>
              <a:schemeClr val="accent1"/>
            </a:solidFill>
          </a:ln>
        </p:spPr>
        <p:txBody>
          <a:bodyPr wrap="square" rtlCol="0">
            <a:noAutofit/>
          </a:bodyPr>
          <a:lstStyle/>
          <a:p>
            <a:r>
              <a:rPr lang="fr-FR" dirty="0"/>
              <a:t>carte2</a:t>
            </a:r>
          </a:p>
        </p:txBody>
      </p:sp>
      <p:sp>
        <p:nvSpPr>
          <p:cNvPr id="7" name="ZoneTexte 6">
            <a:hlinkClick r:id="rId4" action="ppaction://hlinksldjump"/>
            <a:extLst>
              <a:ext uri="{FF2B5EF4-FFF2-40B4-BE49-F238E27FC236}">
                <a16:creationId xmlns:a16="http://schemas.microsoft.com/office/drawing/2014/main" id="{21B771E8-6799-4643-A0EF-E10563B35130}"/>
              </a:ext>
            </a:extLst>
          </p:cNvPr>
          <p:cNvSpPr txBox="1"/>
          <p:nvPr/>
        </p:nvSpPr>
        <p:spPr>
          <a:xfrm>
            <a:off x="6721357" y="2229807"/>
            <a:ext cx="1976149" cy="1865825"/>
          </a:xfrm>
          <a:prstGeom prst="rect">
            <a:avLst/>
          </a:prstGeom>
          <a:solidFill>
            <a:schemeClr val="accent1">
              <a:lumMod val="20000"/>
              <a:lumOff val="80000"/>
            </a:schemeClr>
          </a:solidFill>
          <a:ln>
            <a:solidFill>
              <a:schemeClr val="accent1"/>
            </a:solidFill>
          </a:ln>
        </p:spPr>
        <p:txBody>
          <a:bodyPr wrap="square" rtlCol="0">
            <a:noAutofit/>
          </a:bodyPr>
          <a:lstStyle/>
          <a:p>
            <a:r>
              <a:rPr lang="fr-FR" dirty="0"/>
              <a:t>carte3</a:t>
            </a:r>
          </a:p>
        </p:txBody>
      </p:sp>
      <p:sp>
        <p:nvSpPr>
          <p:cNvPr id="8" name="ZoneTexte 7">
            <a:hlinkClick r:id="rId5" action="ppaction://hlinksldjump"/>
            <a:extLst>
              <a:ext uri="{FF2B5EF4-FFF2-40B4-BE49-F238E27FC236}">
                <a16:creationId xmlns:a16="http://schemas.microsoft.com/office/drawing/2014/main" id="{1F6070B2-E704-4E56-A04E-336615B07238}"/>
              </a:ext>
            </a:extLst>
          </p:cNvPr>
          <p:cNvSpPr txBox="1"/>
          <p:nvPr/>
        </p:nvSpPr>
        <p:spPr>
          <a:xfrm>
            <a:off x="8760859" y="2245393"/>
            <a:ext cx="1976149" cy="1865825"/>
          </a:xfrm>
          <a:prstGeom prst="rect">
            <a:avLst/>
          </a:prstGeom>
          <a:solidFill>
            <a:schemeClr val="accent1">
              <a:lumMod val="20000"/>
              <a:lumOff val="80000"/>
            </a:schemeClr>
          </a:solidFill>
          <a:ln>
            <a:solidFill>
              <a:schemeClr val="accent1"/>
            </a:solidFill>
          </a:ln>
        </p:spPr>
        <p:txBody>
          <a:bodyPr wrap="square" rtlCol="0">
            <a:noAutofit/>
          </a:bodyPr>
          <a:lstStyle/>
          <a:p>
            <a:r>
              <a:rPr lang="fr-FR" dirty="0"/>
              <a:t>carte4</a:t>
            </a:r>
          </a:p>
        </p:txBody>
      </p:sp>
      <p:sp>
        <p:nvSpPr>
          <p:cNvPr id="9" name="ZoneTexte 8">
            <a:hlinkClick r:id="rId6" action="ppaction://hlinksldjump"/>
            <a:extLst>
              <a:ext uri="{FF2B5EF4-FFF2-40B4-BE49-F238E27FC236}">
                <a16:creationId xmlns:a16="http://schemas.microsoft.com/office/drawing/2014/main" id="{BDCB35A6-B5B0-43EC-BECA-F770B4E95EBD}"/>
              </a:ext>
            </a:extLst>
          </p:cNvPr>
          <p:cNvSpPr txBox="1"/>
          <p:nvPr/>
        </p:nvSpPr>
        <p:spPr>
          <a:xfrm>
            <a:off x="2592924" y="4489829"/>
            <a:ext cx="1976149" cy="1865825"/>
          </a:xfrm>
          <a:prstGeom prst="rect">
            <a:avLst/>
          </a:prstGeom>
          <a:solidFill>
            <a:schemeClr val="accent1">
              <a:lumMod val="20000"/>
              <a:lumOff val="80000"/>
            </a:schemeClr>
          </a:solidFill>
          <a:ln>
            <a:solidFill>
              <a:schemeClr val="accent1"/>
            </a:solidFill>
          </a:ln>
        </p:spPr>
        <p:txBody>
          <a:bodyPr wrap="square" rtlCol="0">
            <a:noAutofit/>
          </a:bodyPr>
          <a:lstStyle/>
          <a:p>
            <a:r>
              <a:rPr lang="fr-FR" dirty="0"/>
              <a:t>carte5</a:t>
            </a:r>
          </a:p>
        </p:txBody>
      </p:sp>
    </p:spTree>
    <p:extLst>
      <p:ext uri="{BB962C8B-B14F-4D97-AF65-F5344CB8AC3E}">
        <p14:creationId xmlns:p14="http://schemas.microsoft.com/office/powerpoint/2010/main" val="4104436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2 : </a:t>
            </a:r>
            <a:r>
              <a:rPr lang="fr-FR" sz="2400" b="1" dirty="0"/>
              <a:t>Prendre soin de soi</a:t>
            </a:r>
            <a:br>
              <a:rPr lang="fr-FR" sz="2400" dirty="0"/>
            </a:br>
            <a:r>
              <a:rPr lang="fr-FR" sz="2400" dirty="0"/>
              <a:t>Carte 1</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1953491" y="955963"/>
            <a:ext cx="6113319" cy="5746173"/>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Le temps </a:t>
            </a:r>
          </a:p>
          <a:p>
            <a:endParaRPr lang="fr-FR" b="1" dirty="0">
              <a:solidFill>
                <a:schemeClr val="tx1"/>
              </a:solidFill>
            </a:endParaRPr>
          </a:p>
          <a:p>
            <a:r>
              <a:rPr lang="fr-FR" b="1" dirty="0">
                <a:solidFill>
                  <a:schemeClr val="tx1"/>
                </a:solidFill>
              </a:rPr>
              <a:t>Y a-t-il un peu de temps « pour moi » ?</a:t>
            </a:r>
          </a:p>
          <a:p>
            <a:r>
              <a:rPr lang="fr-FR" b="1" dirty="0">
                <a:solidFill>
                  <a:schemeClr val="tx1"/>
                </a:solidFill>
              </a:rPr>
              <a:t>Quelle est cet espace où je me retrouve « avec moi-même » ?</a:t>
            </a:r>
          </a:p>
          <a:p>
            <a:endParaRPr lang="fr-FR" b="1" dirty="0">
              <a:solidFill>
                <a:schemeClr val="tx1"/>
              </a:solidFill>
            </a:endParaRPr>
          </a:p>
          <a:p>
            <a:r>
              <a:rPr lang="fr-FR" b="1" dirty="0">
                <a:solidFill>
                  <a:schemeClr val="tx1"/>
                </a:solidFill>
              </a:rPr>
              <a:t>Ai-je décidé de m’accorder du temps ?</a:t>
            </a:r>
          </a:p>
          <a:p>
            <a:endParaRPr lang="fr-FR" b="1" dirty="0">
              <a:solidFill>
                <a:schemeClr val="tx1"/>
              </a:solidFill>
            </a:endParaRPr>
          </a:p>
          <a:p>
            <a:r>
              <a:rPr lang="fr-FR" b="1" dirty="0">
                <a:solidFill>
                  <a:schemeClr val="tx1"/>
                </a:solidFill>
              </a:rPr>
              <a:t>Ai-je besoin de ce temps ? Ou au contraire je le fuis ?</a:t>
            </a:r>
          </a:p>
          <a:p>
            <a:endParaRPr lang="fr-FR" b="1" dirty="0">
              <a:solidFill>
                <a:schemeClr val="tx1"/>
              </a:solidFill>
            </a:endParaRPr>
          </a:p>
          <a:p>
            <a:r>
              <a:rPr lang="fr-FR" b="1" dirty="0">
                <a:solidFill>
                  <a:schemeClr val="tx1"/>
                </a:solidFill>
              </a:rPr>
              <a:t>Quels impacts sur ma façon d’être ?</a:t>
            </a: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2469267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2 : </a:t>
            </a:r>
            <a:r>
              <a:rPr lang="fr-FR" sz="2400" b="1" dirty="0"/>
              <a:t>Prendre soin de soi</a:t>
            </a:r>
            <a:br>
              <a:rPr lang="fr-FR" sz="2400" dirty="0"/>
            </a:br>
            <a:r>
              <a:rPr lang="fr-FR" sz="2400" dirty="0"/>
              <a:t>Carte 2</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74373" y="955963"/>
            <a:ext cx="5746171" cy="5746173"/>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L’espace</a:t>
            </a:r>
          </a:p>
          <a:p>
            <a:endParaRPr lang="fr-FR" b="1" dirty="0">
              <a:solidFill>
                <a:schemeClr val="tx1"/>
              </a:solidFill>
            </a:endParaRPr>
          </a:p>
          <a:p>
            <a:pPr marL="285750" indent="-285750">
              <a:buFontTx/>
              <a:buChar char="-"/>
            </a:pPr>
            <a:r>
              <a:rPr lang="fr-FR" b="1" dirty="0">
                <a:solidFill>
                  <a:schemeClr val="tx1"/>
                </a:solidFill>
              </a:rPr>
              <a:t>Quel est « mon lieu » ? Ai-je un lieu « à moi » ?</a:t>
            </a:r>
          </a:p>
          <a:p>
            <a:pPr marL="285750" indent="-285750">
              <a:buFontTx/>
              <a:buChar char="-"/>
            </a:pPr>
            <a:r>
              <a:rPr lang="fr-FR" b="1" dirty="0">
                <a:solidFill>
                  <a:schemeClr val="tx1"/>
                </a:solidFill>
              </a:rPr>
              <a:t>Une « poustinia » ?</a:t>
            </a:r>
          </a:p>
          <a:p>
            <a:pPr marL="285750" indent="-285750">
              <a:buFontTx/>
              <a:buChar char="-"/>
            </a:pPr>
            <a:r>
              <a:rPr lang="fr-FR" b="1" dirty="0">
                <a:solidFill>
                  <a:schemeClr val="tx1"/>
                </a:solidFill>
              </a:rPr>
              <a:t>Comment est il aménagé ?</a:t>
            </a:r>
          </a:p>
          <a:p>
            <a:pPr marL="285750" indent="-285750">
              <a:buFontTx/>
              <a:buChar char="-"/>
            </a:pPr>
            <a:r>
              <a:rPr lang="fr-FR" b="1" dirty="0">
                <a:solidFill>
                  <a:schemeClr val="tx1"/>
                </a:solidFill>
              </a:rPr>
              <a:t>qu’est ce qui manque ?</a:t>
            </a:r>
          </a:p>
          <a:p>
            <a:pPr marL="285750" indent="-285750">
              <a:buFontTx/>
              <a:buChar char="-"/>
            </a:pPr>
            <a:r>
              <a:rPr lang="fr-FR" b="1" dirty="0">
                <a:solidFill>
                  <a:schemeClr val="tx1"/>
                </a:solidFill>
              </a:rPr>
              <a:t>Comment ai-je habité mon espace de confinement ?</a:t>
            </a:r>
          </a:p>
          <a:p>
            <a:endParaRPr lang="fr-FR" b="1" dirty="0">
              <a:solidFill>
                <a:schemeClr val="tx1"/>
              </a:solidFill>
            </a:endParaRPr>
          </a:p>
          <a:p>
            <a:r>
              <a:rPr lang="fr-FR" b="1" dirty="0">
                <a:solidFill>
                  <a:schemeClr val="tx1"/>
                </a:solidFill>
              </a:rPr>
              <a:t>Quel impact sur ma façon d’habiter ?</a:t>
            </a:r>
          </a:p>
          <a:p>
            <a:r>
              <a:rPr lang="fr-FR" b="1" dirty="0">
                <a:solidFill>
                  <a:schemeClr val="tx1"/>
                </a:solidFill>
              </a:rPr>
              <a:t>Y a t-il une nouveauté ? Un désir de changement ? Une confirmation ?</a:t>
            </a:r>
          </a:p>
          <a:p>
            <a:endParaRPr lang="fr-FR" b="1" dirty="0">
              <a:solidFill>
                <a:schemeClr val="tx1"/>
              </a:solidFill>
            </a:endParaRP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1083289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2 : </a:t>
            </a:r>
            <a:r>
              <a:rPr lang="fr-FR" sz="2400" b="1" dirty="0"/>
              <a:t>Prendre soin de soi</a:t>
            </a:r>
            <a:br>
              <a:rPr lang="fr-FR" sz="2400" dirty="0"/>
            </a:br>
            <a:r>
              <a:rPr lang="fr-FR" sz="2400" dirty="0"/>
              <a:t>Carte 3</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092037" y="955963"/>
            <a:ext cx="6373090" cy="5746173"/>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Comment ai-je pris soin de moi ?</a:t>
            </a:r>
          </a:p>
          <a:p>
            <a:endParaRPr lang="fr-FR" b="1" dirty="0">
              <a:solidFill>
                <a:schemeClr val="tx1"/>
              </a:solidFill>
            </a:endParaRPr>
          </a:p>
          <a:p>
            <a:pPr marL="285750" indent="-285750">
              <a:buFontTx/>
              <a:buChar char="-"/>
            </a:pPr>
            <a:r>
              <a:rPr lang="fr-FR" b="1" dirty="0">
                <a:solidFill>
                  <a:schemeClr val="tx1"/>
                </a:solidFill>
              </a:rPr>
              <a:t>Prendre du temps ?</a:t>
            </a:r>
          </a:p>
          <a:p>
            <a:pPr marL="285750" indent="-285750">
              <a:buFontTx/>
              <a:buChar char="-"/>
            </a:pPr>
            <a:r>
              <a:rPr lang="fr-FR" b="1" dirty="0">
                <a:solidFill>
                  <a:schemeClr val="tx1"/>
                </a:solidFill>
              </a:rPr>
              <a:t>Avoir une activité artistique</a:t>
            </a:r>
          </a:p>
          <a:p>
            <a:pPr marL="285750" indent="-285750">
              <a:buFontTx/>
              <a:buChar char="-"/>
            </a:pPr>
            <a:r>
              <a:rPr lang="fr-FR" b="1" dirty="0">
                <a:solidFill>
                  <a:schemeClr val="tx1"/>
                </a:solidFill>
              </a:rPr>
              <a:t>Faire du sport</a:t>
            </a:r>
          </a:p>
          <a:p>
            <a:pPr marL="285750" indent="-285750">
              <a:buFontTx/>
              <a:buChar char="-"/>
            </a:pPr>
            <a:r>
              <a:rPr lang="fr-FR" b="1" dirty="0">
                <a:solidFill>
                  <a:schemeClr val="tx1"/>
                </a:solidFill>
              </a:rPr>
              <a:t>Ecouter de la musique</a:t>
            </a:r>
          </a:p>
          <a:p>
            <a:pPr marL="285750" indent="-285750">
              <a:buFontTx/>
              <a:buChar char="-"/>
            </a:pPr>
            <a:r>
              <a:rPr lang="fr-FR" b="1" dirty="0">
                <a:solidFill>
                  <a:schemeClr val="tx1"/>
                </a:solidFill>
              </a:rPr>
              <a:t>Téléphoner à un ami(e)</a:t>
            </a:r>
          </a:p>
          <a:p>
            <a:pPr marL="285750" indent="-285750">
              <a:buFontTx/>
              <a:buChar char="-"/>
            </a:pPr>
            <a:r>
              <a:rPr lang="fr-FR" b="1" dirty="0">
                <a:solidFill>
                  <a:schemeClr val="tx1"/>
                </a:solidFill>
              </a:rPr>
              <a:t>Visionner / revisionner des films ?</a:t>
            </a:r>
          </a:p>
          <a:p>
            <a:pPr marL="285750" indent="-285750">
              <a:buFontTx/>
              <a:buChar char="-"/>
            </a:pPr>
            <a:r>
              <a:rPr lang="fr-FR" b="1" dirty="0">
                <a:solidFill>
                  <a:schemeClr val="tx1"/>
                </a:solidFill>
              </a:rPr>
              <a:t>Lire…</a:t>
            </a:r>
          </a:p>
          <a:p>
            <a:endParaRPr lang="fr-FR" b="1" dirty="0">
              <a:solidFill>
                <a:schemeClr val="tx1"/>
              </a:solidFill>
            </a:endParaRPr>
          </a:p>
          <a:p>
            <a:r>
              <a:rPr lang="fr-FR" b="1" dirty="0">
                <a:solidFill>
                  <a:schemeClr val="tx1"/>
                </a:solidFill>
              </a:rPr>
              <a:t>Comment je me sens avant/pendant et après avoir pris soin de moi ?</a:t>
            </a:r>
          </a:p>
          <a:p>
            <a:r>
              <a:rPr lang="fr-FR" b="1" dirty="0">
                <a:solidFill>
                  <a:schemeClr val="tx1"/>
                </a:solidFill>
              </a:rPr>
              <a:t>Qu’est ce qui se passe quand je prends soin de moi ?</a:t>
            </a:r>
          </a:p>
          <a:p>
            <a:r>
              <a:rPr lang="fr-FR" b="1" dirty="0">
                <a:solidFill>
                  <a:schemeClr val="tx1"/>
                </a:solidFill>
              </a:rPr>
              <a:t>Ai-je décider quelque chose pour moi ?</a:t>
            </a: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2345590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2 : </a:t>
            </a:r>
            <a:r>
              <a:rPr lang="fr-FR" sz="2400" b="1" dirty="0"/>
              <a:t>Prendre soin de soi</a:t>
            </a:r>
            <a:br>
              <a:rPr lang="fr-FR" sz="2400" dirty="0"/>
            </a:br>
            <a:r>
              <a:rPr lang="fr-FR" sz="2400" dirty="0"/>
              <a:t>Carte 4</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216727" y="955963"/>
            <a:ext cx="6400799" cy="5746173"/>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Mon ressenti</a:t>
            </a:r>
          </a:p>
          <a:p>
            <a:endParaRPr lang="fr-FR" b="1" dirty="0">
              <a:solidFill>
                <a:schemeClr val="tx1"/>
              </a:solidFill>
            </a:endParaRPr>
          </a:p>
          <a:p>
            <a:r>
              <a:rPr lang="fr-FR" b="1" dirty="0">
                <a:solidFill>
                  <a:schemeClr val="tx1"/>
                </a:solidFill>
              </a:rPr>
              <a:t>Je me souviens d’un moment particulièrement « pour moi » ….</a:t>
            </a:r>
          </a:p>
          <a:p>
            <a:endParaRPr lang="fr-FR" b="1" dirty="0">
              <a:solidFill>
                <a:schemeClr val="tx1"/>
              </a:solidFill>
            </a:endParaRPr>
          </a:p>
          <a:p>
            <a:r>
              <a:rPr lang="fr-FR" b="1" dirty="0">
                <a:solidFill>
                  <a:schemeClr val="tx1"/>
                </a:solidFill>
              </a:rPr>
              <a:t>j’ai le sentiment de …. (plaisir, culpabilité…)</a:t>
            </a:r>
          </a:p>
          <a:p>
            <a:endParaRPr lang="fr-FR" b="1" dirty="0">
              <a:solidFill>
                <a:schemeClr val="tx1"/>
              </a:solidFill>
            </a:endParaRPr>
          </a:p>
          <a:p>
            <a:r>
              <a:rPr lang="fr-FR" b="1" dirty="0">
                <a:solidFill>
                  <a:schemeClr val="tx1"/>
                </a:solidFill>
              </a:rPr>
              <a:t>Cela me fait … </a:t>
            </a:r>
          </a:p>
          <a:p>
            <a:endParaRPr lang="fr-FR" b="1" dirty="0">
              <a:solidFill>
                <a:schemeClr val="tx1"/>
              </a:solidFill>
            </a:endParaRPr>
          </a:p>
          <a:p>
            <a:r>
              <a:rPr lang="fr-FR" b="1" dirty="0">
                <a:solidFill>
                  <a:schemeClr val="tx1"/>
                </a:solidFill>
              </a:rPr>
              <a:t>Les autres me disent ….Je me parle … J’en parle …</a:t>
            </a:r>
          </a:p>
          <a:p>
            <a:endParaRPr lang="fr-FR" b="1" dirty="0">
              <a:solidFill>
                <a:schemeClr val="tx1"/>
              </a:solidFill>
            </a:endParaRPr>
          </a:p>
          <a:p>
            <a:r>
              <a:rPr lang="fr-FR" b="1" dirty="0">
                <a:solidFill>
                  <a:schemeClr val="tx1"/>
                </a:solidFill>
              </a:rPr>
              <a:t>Je n’ai pas réussi à prendre du temps pour moi, je ….</a:t>
            </a: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4285283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2 : </a:t>
            </a:r>
            <a:r>
              <a:rPr lang="fr-FR" sz="2400" b="1" dirty="0"/>
              <a:t>Prendre soin de soi</a:t>
            </a:r>
            <a:br>
              <a:rPr lang="fr-FR" sz="2400" dirty="0"/>
            </a:br>
            <a:r>
              <a:rPr lang="fr-FR" sz="2400" dirty="0"/>
              <a:t>Carte 5</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349084" y="955963"/>
            <a:ext cx="5717726" cy="5746173"/>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Comment la nature m’a aidé (ou pas) à prendre soin de moi ?</a:t>
            </a:r>
          </a:p>
          <a:p>
            <a:endParaRPr lang="fr-FR" b="1" dirty="0">
              <a:solidFill>
                <a:schemeClr val="tx1"/>
              </a:solidFill>
            </a:endParaRPr>
          </a:p>
          <a:p>
            <a:pPr marL="285750" indent="-285750">
              <a:buFontTx/>
              <a:buChar char="-"/>
            </a:pPr>
            <a:r>
              <a:rPr lang="fr-FR" b="1" dirty="0">
                <a:solidFill>
                  <a:schemeClr val="tx1"/>
                </a:solidFill>
              </a:rPr>
              <a:t>Une activité ?</a:t>
            </a:r>
          </a:p>
          <a:p>
            <a:pPr marL="285750" indent="-285750">
              <a:buFontTx/>
              <a:buChar char="-"/>
            </a:pPr>
            <a:r>
              <a:rPr lang="fr-FR" b="1" dirty="0">
                <a:solidFill>
                  <a:schemeClr val="tx1"/>
                </a:solidFill>
              </a:rPr>
              <a:t>Un lieu ?</a:t>
            </a:r>
          </a:p>
          <a:p>
            <a:pPr marL="285750" indent="-285750">
              <a:buFontTx/>
              <a:buChar char="-"/>
            </a:pPr>
            <a:r>
              <a:rPr lang="fr-FR" b="1" dirty="0">
                <a:solidFill>
                  <a:schemeClr val="tx1"/>
                </a:solidFill>
              </a:rPr>
              <a:t>Le printemps , la verdure ?</a:t>
            </a:r>
          </a:p>
          <a:p>
            <a:pPr marL="285750" indent="-285750">
              <a:buFontTx/>
              <a:buChar char="-"/>
            </a:pPr>
            <a:r>
              <a:rPr lang="fr-FR" b="1" dirty="0">
                <a:solidFill>
                  <a:schemeClr val="tx1"/>
                </a:solidFill>
              </a:rPr>
              <a:t>Une fleur, un champ, les oiseaux, les bruits du quartier ou du village ?</a:t>
            </a:r>
          </a:p>
          <a:p>
            <a:pPr marL="285750" indent="-285750">
              <a:buFontTx/>
              <a:buChar char="-"/>
            </a:pPr>
            <a:endParaRPr lang="fr-FR" b="1" dirty="0">
              <a:solidFill>
                <a:schemeClr val="tx1"/>
              </a:solidFill>
            </a:endParaRPr>
          </a:p>
          <a:p>
            <a:pPr marL="285750" indent="-285750">
              <a:buFontTx/>
              <a:buChar char="-"/>
            </a:pPr>
            <a:endParaRPr lang="fr-FR" b="1" dirty="0">
              <a:solidFill>
                <a:schemeClr val="tx1"/>
              </a:solidFill>
            </a:endParaRPr>
          </a:p>
          <a:p>
            <a:pPr marL="285750" indent="-285750">
              <a:buFontTx/>
              <a:buChar char="-"/>
            </a:pPr>
            <a:r>
              <a:rPr lang="fr-FR" b="1" dirty="0">
                <a:solidFill>
                  <a:schemeClr val="tx1"/>
                </a:solidFill>
              </a:rPr>
              <a:t>Est ce important pour moi d’être en lien avec mon environnement ?</a:t>
            </a: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1525475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0B2B48A-77B2-40B1-9462-7EBF573253D2}"/>
              </a:ext>
            </a:extLst>
          </p:cNvPr>
          <p:cNvSpPr/>
          <p:nvPr/>
        </p:nvSpPr>
        <p:spPr>
          <a:xfrm>
            <a:off x="2286000" y="1891144"/>
            <a:ext cx="8510155" cy="45927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a:t>
            </a:r>
            <a:r>
              <a:rPr lang="fr-FR" sz="2400" b="1" dirty="0"/>
              <a:t>Moi, les autres, la création </a:t>
            </a:r>
            <a:br>
              <a:rPr lang="fr-FR" sz="2400" dirty="0"/>
            </a:br>
            <a:r>
              <a:rPr lang="fr-FR" sz="2400" dirty="0"/>
              <a:t>cliquer au hasard sur une carte - respecter votre tirage</a:t>
            </a:r>
          </a:p>
        </p:txBody>
      </p:sp>
      <p:sp>
        <p:nvSpPr>
          <p:cNvPr id="5" name="ZoneTexte 4">
            <a:hlinkClick r:id="rId2" action="ppaction://hlinksldjump"/>
            <a:extLst>
              <a:ext uri="{FF2B5EF4-FFF2-40B4-BE49-F238E27FC236}">
                <a16:creationId xmlns:a16="http://schemas.microsoft.com/office/drawing/2014/main" id="{6087BA3F-2E69-4BF0-88CC-486A8CB3056F}"/>
              </a:ext>
            </a:extLst>
          </p:cNvPr>
          <p:cNvSpPr txBox="1"/>
          <p:nvPr/>
        </p:nvSpPr>
        <p:spPr>
          <a:xfrm>
            <a:off x="2592925" y="2229809"/>
            <a:ext cx="1656994" cy="955308"/>
          </a:xfrm>
          <a:prstGeom prst="rect">
            <a:avLst/>
          </a:prstGeom>
          <a:blipFill>
            <a:blip r:embed="rId3"/>
            <a:tile tx="0" ty="0" sx="100000" sy="100000" flip="none" algn="tl"/>
          </a:blipFill>
          <a:ln>
            <a:solidFill>
              <a:schemeClr val="accent1"/>
            </a:solidFill>
          </a:ln>
        </p:spPr>
        <p:txBody>
          <a:bodyPr wrap="square" rtlCol="0">
            <a:noAutofit/>
          </a:bodyPr>
          <a:lstStyle>
            <a:defPPr>
              <a:defRPr lang="en-US"/>
            </a:defPPr>
          </a:lstStyle>
          <a:p>
            <a:r>
              <a:rPr lang="fr-FR" dirty="0"/>
              <a:t>carte1</a:t>
            </a:r>
          </a:p>
        </p:txBody>
      </p:sp>
      <p:sp>
        <p:nvSpPr>
          <p:cNvPr id="6" name="ZoneTexte 5">
            <a:hlinkClick r:id="rId4" action="ppaction://hlinksldjump"/>
            <a:extLst>
              <a:ext uri="{FF2B5EF4-FFF2-40B4-BE49-F238E27FC236}">
                <a16:creationId xmlns:a16="http://schemas.microsoft.com/office/drawing/2014/main" id="{BFB65A2A-C775-4CE7-8E02-EC1D5C6320DE}"/>
              </a:ext>
            </a:extLst>
          </p:cNvPr>
          <p:cNvSpPr txBox="1"/>
          <p:nvPr/>
        </p:nvSpPr>
        <p:spPr>
          <a:xfrm>
            <a:off x="4648374" y="2229809"/>
            <a:ext cx="1656994" cy="955308"/>
          </a:xfrm>
          <a:prstGeom prst="rect">
            <a:avLst/>
          </a:prstGeom>
          <a:blipFill>
            <a:blip r:embed="rId3"/>
            <a:tile tx="0" ty="0" sx="100000" sy="100000" flip="none" algn="tl"/>
          </a:blipFill>
          <a:ln>
            <a:solidFill>
              <a:schemeClr val="accent1"/>
            </a:solidFill>
          </a:ln>
        </p:spPr>
        <p:txBody>
          <a:bodyPr wrap="square" rtlCol="0">
            <a:noAutofit/>
          </a:bodyPr>
          <a:lstStyle>
            <a:defPPr>
              <a:defRPr lang="en-US"/>
            </a:defPPr>
          </a:lstStyle>
          <a:p>
            <a:r>
              <a:rPr lang="fr-FR" dirty="0"/>
              <a:t>carte2</a:t>
            </a:r>
          </a:p>
        </p:txBody>
      </p:sp>
      <p:sp>
        <p:nvSpPr>
          <p:cNvPr id="7" name="ZoneTexte 6">
            <a:hlinkClick r:id="rId5" action="ppaction://hlinksldjump"/>
            <a:extLst>
              <a:ext uri="{FF2B5EF4-FFF2-40B4-BE49-F238E27FC236}">
                <a16:creationId xmlns:a16="http://schemas.microsoft.com/office/drawing/2014/main" id="{21B771E8-6799-4643-A0EF-E10563B35130}"/>
              </a:ext>
            </a:extLst>
          </p:cNvPr>
          <p:cNvSpPr txBox="1"/>
          <p:nvPr/>
        </p:nvSpPr>
        <p:spPr>
          <a:xfrm>
            <a:off x="6721358" y="2229808"/>
            <a:ext cx="1656994" cy="955308"/>
          </a:xfrm>
          <a:prstGeom prst="rect">
            <a:avLst/>
          </a:prstGeom>
          <a:blipFill>
            <a:blip r:embed="rId3"/>
            <a:tile tx="0" ty="0" sx="100000" sy="100000" flip="none" algn="tl"/>
          </a:blipFill>
          <a:ln>
            <a:solidFill>
              <a:schemeClr val="accent1"/>
            </a:solidFill>
          </a:ln>
        </p:spPr>
        <p:txBody>
          <a:bodyPr wrap="square" rtlCol="0">
            <a:noAutofit/>
          </a:bodyPr>
          <a:lstStyle>
            <a:defPPr>
              <a:defRPr lang="en-US"/>
            </a:defPPr>
          </a:lstStyle>
          <a:p>
            <a:r>
              <a:rPr lang="fr-FR" dirty="0"/>
              <a:t>carte3</a:t>
            </a:r>
          </a:p>
        </p:txBody>
      </p:sp>
      <p:sp>
        <p:nvSpPr>
          <p:cNvPr id="8" name="ZoneTexte 7">
            <a:hlinkClick r:id="rId6" action="ppaction://hlinksldjump"/>
            <a:extLst>
              <a:ext uri="{FF2B5EF4-FFF2-40B4-BE49-F238E27FC236}">
                <a16:creationId xmlns:a16="http://schemas.microsoft.com/office/drawing/2014/main" id="{1F6070B2-E704-4E56-A04E-336615B07238}"/>
              </a:ext>
            </a:extLst>
          </p:cNvPr>
          <p:cNvSpPr txBox="1"/>
          <p:nvPr/>
        </p:nvSpPr>
        <p:spPr>
          <a:xfrm>
            <a:off x="8746183" y="2229808"/>
            <a:ext cx="1656994" cy="955308"/>
          </a:xfrm>
          <a:prstGeom prst="rect">
            <a:avLst/>
          </a:prstGeom>
          <a:blipFill>
            <a:blip r:embed="rId3"/>
            <a:tile tx="0" ty="0" sx="100000" sy="100000" flip="none" algn="tl"/>
          </a:blipFill>
          <a:ln>
            <a:solidFill>
              <a:schemeClr val="accent1"/>
            </a:solidFill>
          </a:ln>
        </p:spPr>
        <p:txBody>
          <a:bodyPr wrap="square" rtlCol="0">
            <a:noAutofit/>
          </a:bodyPr>
          <a:lstStyle>
            <a:defPPr>
              <a:defRPr lang="en-US"/>
            </a:defPPr>
          </a:lstStyle>
          <a:p>
            <a:r>
              <a:rPr lang="fr-FR" dirty="0"/>
              <a:t>carte4</a:t>
            </a:r>
          </a:p>
        </p:txBody>
      </p:sp>
      <p:sp>
        <p:nvSpPr>
          <p:cNvPr id="9" name="ZoneTexte 8">
            <a:hlinkClick r:id="rId7" action="ppaction://hlinksldjump"/>
            <a:extLst>
              <a:ext uri="{FF2B5EF4-FFF2-40B4-BE49-F238E27FC236}">
                <a16:creationId xmlns:a16="http://schemas.microsoft.com/office/drawing/2014/main" id="{BDCB35A6-B5B0-43EC-BECA-F770B4E95EBD}"/>
              </a:ext>
            </a:extLst>
          </p:cNvPr>
          <p:cNvSpPr txBox="1"/>
          <p:nvPr/>
        </p:nvSpPr>
        <p:spPr>
          <a:xfrm>
            <a:off x="2592925" y="3429000"/>
            <a:ext cx="1656994" cy="955308"/>
          </a:xfrm>
          <a:prstGeom prst="rect">
            <a:avLst/>
          </a:prstGeom>
          <a:blipFill>
            <a:blip r:embed="rId3"/>
            <a:tile tx="0" ty="0" sx="100000" sy="100000" flip="none" algn="tl"/>
          </a:blipFill>
          <a:ln>
            <a:solidFill>
              <a:schemeClr val="accent1"/>
            </a:solidFill>
          </a:ln>
        </p:spPr>
        <p:txBody>
          <a:bodyPr wrap="square" rtlCol="0">
            <a:noAutofit/>
          </a:bodyPr>
          <a:lstStyle>
            <a:defPPr>
              <a:defRPr lang="en-US"/>
            </a:defPPr>
          </a:lstStyle>
          <a:p>
            <a:r>
              <a:rPr lang="fr-FR" dirty="0"/>
              <a:t>carte5</a:t>
            </a:r>
          </a:p>
        </p:txBody>
      </p:sp>
      <p:sp>
        <p:nvSpPr>
          <p:cNvPr id="10" name="ZoneTexte 9">
            <a:hlinkClick r:id="rId7" action="ppaction://hlinksldjump"/>
            <a:extLst>
              <a:ext uri="{FF2B5EF4-FFF2-40B4-BE49-F238E27FC236}">
                <a16:creationId xmlns:a16="http://schemas.microsoft.com/office/drawing/2014/main" id="{B4FD1F7D-884A-4400-A641-0A148273B8A3}"/>
              </a:ext>
            </a:extLst>
          </p:cNvPr>
          <p:cNvSpPr txBox="1"/>
          <p:nvPr/>
        </p:nvSpPr>
        <p:spPr>
          <a:xfrm>
            <a:off x="4648374" y="3429000"/>
            <a:ext cx="1656994" cy="955308"/>
          </a:xfrm>
          <a:prstGeom prst="rect">
            <a:avLst/>
          </a:prstGeom>
          <a:blipFill>
            <a:blip r:embed="rId3"/>
            <a:tile tx="0" ty="0" sx="100000" sy="100000" flip="none" algn="tl"/>
          </a:blipFill>
          <a:ln>
            <a:solidFill>
              <a:schemeClr val="accent1"/>
            </a:solidFill>
          </a:ln>
        </p:spPr>
        <p:txBody>
          <a:bodyPr wrap="square" rtlCol="0">
            <a:noAutofit/>
          </a:bodyPr>
          <a:lstStyle>
            <a:defPPr>
              <a:defRPr lang="en-US"/>
            </a:defPPr>
          </a:lstStyle>
          <a:p>
            <a:r>
              <a:rPr lang="fr-FR" dirty="0"/>
              <a:t>carte6</a:t>
            </a:r>
          </a:p>
        </p:txBody>
      </p:sp>
      <p:sp>
        <p:nvSpPr>
          <p:cNvPr id="11" name="ZoneTexte 10">
            <a:hlinkClick r:id="rId7" action="ppaction://hlinksldjump"/>
            <a:extLst>
              <a:ext uri="{FF2B5EF4-FFF2-40B4-BE49-F238E27FC236}">
                <a16:creationId xmlns:a16="http://schemas.microsoft.com/office/drawing/2014/main" id="{53FF9824-AB05-4F64-BCB3-F66A1B7C0C11}"/>
              </a:ext>
            </a:extLst>
          </p:cNvPr>
          <p:cNvSpPr txBox="1"/>
          <p:nvPr/>
        </p:nvSpPr>
        <p:spPr>
          <a:xfrm>
            <a:off x="6770034" y="3429000"/>
            <a:ext cx="1656994" cy="955308"/>
          </a:xfrm>
          <a:prstGeom prst="rect">
            <a:avLst/>
          </a:prstGeom>
          <a:blipFill>
            <a:blip r:embed="rId3"/>
            <a:tile tx="0" ty="0" sx="100000" sy="100000" flip="none" algn="tl"/>
          </a:blipFill>
          <a:ln>
            <a:solidFill>
              <a:schemeClr val="accent1"/>
            </a:solidFill>
          </a:ln>
        </p:spPr>
        <p:txBody>
          <a:bodyPr wrap="square" rtlCol="0">
            <a:noAutofit/>
          </a:bodyPr>
          <a:lstStyle>
            <a:defPPr>
              <a:defRPr lang="en-US"/>
            </a:defPPr>
          </a:lstStyle>
          <a:p>
            <a:r>
              <a:rPr lang="fr-FR" dirty="0"/>
              <a:t>carte7</a:t>
            </a:r>
          </a:p>
        </p:txBody>
      </p:sp>
      <p:sp>
        <p:nvSpPr>
          <p:cNvPr id="3" name="Rectangle : coins arrondis 2">
            <a:extLst>
              <a:ext uri="{FF2B5EF4-FFF2-40B4-BE49-F238E27FC236}">
                <a16:creationId xmlns:a16="http://schemas.microsoft.com/office/drawing/2014/main" id="{4648C9EF-1C46-4E01-BB4A-0F96818AF5A8}"/>
              </a:ext>
            </a:extLst>
          </p:cNvPr>
          <p:cNvSpPr/>
          <p:nvPr/>
        </p:nvSpPr>
        <p:spPr>
          <a:xfrm>
            <a:off x="2369128" y="4696034"/>
            <a:ext cx="8312727" cy="1683985"/>
          </a:xfrm>
          <a:prstGeom prst="roundRect">
            <a:avLst/>
          </a:prstGeom>
          <a:solidFill>
            <a:schemeClr val="accent5">
              <a:tint val="70000"/>
              <a:lumMod val="104000"/>
              <a:alpha val="55000"/>
            </a:schemeClr>
          </a:solidFill>
        </p:spPr>
        <p:style>
          <a:lnRef idx="1">
            <a:schemeClr val="accent5"/>
          </a:lnRef>
          <a:fillRef idx="2">
            <a:schemeClr val="accent5"/>
          </a:fillRef>
          <a:effectRef idx="1">
            <a:schemeClr val="accent5"/>
          </a:effectRef>
          <a:fontRef idx="minor">
            <a:schemeClr val="dk1"/>
          </a:fontRef>
        </p:style>
        <p:txBody>
          <a:bodyPr rtlCol="0" anchor="t" anchorCtr="0"/>
          <a:lstStyle/>
          <a:p>
            <a:pPr algn="ctr"/>
            <a:r>
              <a:rPr lang="fr-FR" b="1" dirty="0"/>
              <a:t>Cartes thématiques </a:t>
            </a:r>
            <a:r>
              <a:rPr lang="fr-FR" dirty="0">
                <a:sym typeface="Wingdings" panose="05000000000000000000" pitchFamily="2" charset="2"/>
              </a:rPr>
              <a:t></a:t>
            </a:r>
            <a:endParaRPr lang="fr-FR" dirty="0"/>
          </a:p>
        </p:txBody>
      </p:sp>
      <p:sp>
        <p:nvSpPr>
          <p:cNvPr id="12" name="ZoneTexte 11">
            <a:hlinkClick r:id="rId8" action="ppaction://hlinksldjump"/>
            <a:extLst>
              <a:ext uri="{FF2B5EF4-FFF2-40B4-BE49-F238E27FC236}">
                <a16:creationId xmlns:a16="http://schemas.microsoft.com/office/drawing/2014/main" id="{53D864DE-0239-4BA8-831A-DC4285E8067C}"/>
              </a:ext>
            </a:extLst>
          </p:cNvPr>
          <p:cNvSpPr txBox="1"/>
          <p:nvPr/>
        </p:nvSpPr>
        <p:spPr>
          <a:xfrm>
            <a:off x="2592924" y="5278582"/>
            <a:ext cx="1656994" cy="955308"/>
          </a:xfrm>
          <a:prstGeom prst="rect">
            <a:avLst/>
          </a:prstGeom>
          <a:blipFill>
            <a:blip r:embed="rId3"/>
            <a:tile tx="0" ty="0" sx="100000" sy="100000" flip="none" algn="tl"/>
          </a:blipFill>
          <a:ln>
            <a:solidFill>
              <a:schemeClr val="accent1"/>
            </a:solidFill>
          </a:ln>
        </p:spPr>
        <p:txBody>
          <a:bodyPr wrap="square" rtlCol="0">
            <a:noAutofit/>
          </a:bodyPr>
          <a:lstStyle/>
          <a:p>
            <a:r>
              <a:rPr lang="fr-FR" dirty="0"/>
              <a:t>Carte8</a:t>
            </a:r>
          </a:p>
          <a:p>
            <a:r>
              <a:rPr lang="fr-FR" dirty="0"/>
              <a:t>Relation au travail</a:t>
            </a:r>
          </a:p>
        </p:txBody>
      </p:sp>
      <p:sp>
        <p:nvSpPr>
          <p:cNvPr id="13" name="ZoneTexte 12">
            <a:hlinkClick r:id="rId9" action="ppaction://hlinksldjump"/>
            <a:extLst>
              <a:ext uri="{FF2B5EF4-FFF2-40B4-BE49-F238E27FC236}">
                <a16:creationId xmlns:a16="http://schemas.microsoft.com/office/drawing/2014/main" id="{77993C54-D2FF-43DB-8A80-0F3BC20B5EDB}"/>
              </a:ext>
            </a:extLst>
          </p:cNvPr>
          <p:cNvSpPr txBox="1"/>
          <p:nvPr/>
        </p:nvSpPr>
        <p:spPr>
          <a:xfrm>
            <a:off x="4648373" y="5278582"/>
            <a:ext cx="1656994" cy="955308"/>
          </a:xfrm>
          <a:prstGeom prst="rect">
            <a:avLst/>
          </a:prstGeom>
          <a:blipFill>
            <a:blip r:embed="rId3"/>
            <a:tile tx="0" ty="0" sx="100000" sy="100000" flip="none" algn="tl"/>
          </a:blipFill>
          <a:ln>
            <a:solidFill>
              <a:schemeClr val="accent1"/>
            </a:solidFill>
          </a:ln>
        </p:spPr>
        <p:txBody>
          <a:bodyPr wrap="square" rtlCol="0">
            <a:noAutofit/>
          </a:bodyPr>
          <a:lstStyle/>
          <a:p>
            <a:r>
              <a:rPr lang="fr-FR" dirty="0"/>
              <a:t>Carte9</a:t>
            </a:r>
          </a:p>
          <a:p>
            <a:endParaRPr lang="fr-FR" dirty="0"/>
          </a:p>
          <a:p>
            <a:r>
              <a:rPr lang="fr-FR" dirty="0"/>
              <a:t>famille</a:t>
            </a:r>
          </a:p>
        </p:txBody>
      </p:sp>
      <p:sp>
        <p:nvSpPr>
          <p:cNvPr id="14" name="ZoneTexte 13">
            <a:hlinkClick r:id="rId10" action="ppaction://hlinksldjump"/>
            <a:extLst>
              <a:ext uri="{FF2B5EF4-FFF2-40B4-BE49-F238E27FC236}">
                <a16:creationId xmlns:a16="http://schemas.microsoft.com/office/drawing/2014/main" id="{F54A2C65-4DC3-4C4A-9A2D-37343B83365D}"/>
              </a:ext>
            </a:extLst>
          </p:cNvPr>
          <p:cNvSpPr txBox="1"/>
          <p:nvPr/>
        </p:nvSpPr>
        <p:spPr>
          <a:xfrm>
            <a:off x="6770033" y="5278582"/>
            <a:ext cx="1656994" cy="955308"/>
          </a:xfrm>
          <a:prstGeom prst="rect">
            <a:avLst/>
          </a:prstGeom>
          <a:blipFill>
            <a:blip r:embed="rId3"/>
            <a:tile tx="0" ty="0" sx="100000" sy="100000" flip="none" algn="tl"/>
          </a:blipFill>
          <a:ln>
            <a:solidFill>
              <a:schemeClr val="accent1"/>
            </a:solidFill>
          </a:ln>
        </p:spPr>
        <p:txBody>
          <a:bodyPr wrap="square" rtlCol="0">
            <a:noAutofit/>
          </a:bodyPr>
          <a:lstStyle/>
          <a:p>
            <a:r>
              <a:rPr lang="fr-FR" dirty="0"/>
              <a:t>Carte10</a:t>
            </a:r>
          </a:p>
          <a:p>
            <a:r>
              <a:rPr lang="fr-FR" dirty="0"/>
              <a:t>Vie associative</a:t>
            </a:r>
          </a:p>
        </p:txBody>
      </p:sp>
      <p:sp>
        <p:nvSpPr>
          <p:cNvPr id="15" name="ZoneTexte 14">
            <a:extLst>
              <a:ext uri="{FF2B5EF4-FFF2-40B4-BE49-F238E27FC236}">
                <a16:creationId xmlns:a16="http://schemas.microsoft.com/office/drawing/2014/main" id="{CE70E7E2-12D2-4D67-9442-EC860ECA17F4}"/>
              </a:ext>
            </a:extLst>
          </p:cNvPr>
          <p:cNvSpPr txBox="1"/>
          <p:nvPr/>
        </p:nvSpPr>
        <p:spPr>
          <a:xfrm>
            <a:off x="8746183" y="5278582"/>
            <a:ext cx="1656994" cy="955308"/>
          </a:xfrm>
          <a:prstGeom prst="rect">
            <a:avLst/>
          </a:prstGeom>
          <a:blipFill>
            <a:blip r:embed="rId3"/>
            <a:tile tx="0" ty="0" sx="100000" sy="100000" flip="none" algn="tl"/>
          </a:blipFill>
          <a:ln>
            <a:solidFill>
              <a:schemeClr val="accent1"/>
            </a:solidFill>
          </a:ln>
        </p:spPr>
        <p:txBody>
          <a:bodyPr wrap="square" rtlCol="0">
            <a:noAutofit/>
          </a:bodyPr>
          <a:lstStyle/>
          <a:p>
            <a:r>
              <a:rPr lang="fr-FR" dirty="0"/>
              <a:t>Carte10</a:t>
            </a:r>
          </a:p>
          <a:p>
            <a:r>
              <a:rPr lang="fr-FR" dirty="0"/>
              <a:t>Seul(e</a:t>
            </a:r>
            <a:r>
              <a:rPr lang="fr-FR" dirty="0">
                <a:hlinkClick r:id="rId11" action="ppaction://hlinksldjump"/>
              </a:rPr>
              <a:t>)…</a:t>
            </a:r>
            <a:endParaRPr lang="fr-FR" dirty="0"/>
          </a:p>
        </p:txBody>
      </p:sp>
    </p:spTree>
    <p:extLst>
      <p:ext uri="{BB962C8B-B14F-4D97-AF65-F5344CB8AC3E}">
        <p14:creationId xmlns:p14="http://schemas.microsoft.com/office/powerpoint/2010/main" val="4023374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A8B5B7-6DBD-4CA2-A37E-278A7E830BA0}"/>
              </a:ext>
            </a:extLst>
          </p:cNvPr>
          <p:cNvSpPr>
            <a:spLocks noGrp="1"/>
          </p:cNvSpPr>
          <p:nvPr>
            <p:ph type="title"/>
          </p:nvPr>
        </p:nvSpPr>
        <p:spPr>
          <a:xfrm>
            <a:off x="1616927" y="624110"/>
            <a:ext cx="10281424" cy="1280890"/>
          </a:xfrm>
        </p:spPr>
        <p:txBody>
          <a:bodyPr>
            <a:normAutofit fontScale="90000"/>
          </a:bodyPr>
          <a:lstStyle/>
          <a:p>
            <a:r>
              <a:rPr lang="fr-FR" dirty="0"/>
              <a:t>Message de notre évêque Jacques Benoit-Gonnin</a:t>
            </a:r>
            <a:br>
              <a:rPr lang="fr-FR" dirty="0"/>
            </a:br>
            <a:r>
              <a:rPr lang="fr-FR" b="1" dirty="0"/>
              <a:t>Faire mémoire … pour préparer demain</a:t>
            </a:r>
            <a:r>
              <a:rPr lang="fr-FR" dirty="0"/>
              <a:t> </a:t>
            </a:r>
          </a:p>
        </p:txBody>
      </p:sp>
      <p:sp>
        <p:nvSpPr>
          <p:cNvPr id="3" name="Espace réservé du contenu 2">
            <a:extLst>
              <a:ext uri="{FF2B5EF4-FFF2-40B4-BE49-F238E27FC236}">
                <a16:creationId xmlns:a16="http://schemas.microsoft.com/office/drawing/2014/main" id="{25036CD8-A775-4C40-9BE9-BA76B65FE4D6}"/>
              </a:ext>
            </a:extLst>
          </p:cNvPr>
          <p:cNvSpPr>
            <a:spLocks noGrp="1"/>
          </p:cNvSpPr>
          <p:nvPr>
            <p:ph idx="1"/>
          </p:nvPr>
        </p:nvSpPr>
        <p:spPr>
          <a:xfrm>
            <a:off x="1728439" y="1905000"/>
            <a:ext cx="8809463" cy="4573859"/>
          </a:xfrm>
        </p:spPr>
        <p:txBody>
          <a:bodyPr>
            <a:normAutofit fontScale="62500" lnSpcReduction="20000"/>
          </a:bodyPr>
          <a:lstStyle/>
          <a:p>
            <a:pPr marL="0" indent="0">
              <a:buNone/>
            </a:pPr>
            <a:r>
              <a:rPr lang="fr-FR" dirty="0"/>
              <a:t>Faire mémoire … pour préparer demain </a:t>
            </a:r>
          </a:p>
          <a:p>
            <a:pPr marL="0" indent="0">
              <a:buNone/>
            </a:pPr>
            <a:r>
              <a:rPr lang="fr-FR" dirty="0"/>
              <a:t>Les mois qui viennent de s’écouler nous ont donné de vivre une situation inédite qui a retenti sur notre vie personnelle, sociale et ecclésiale. La reprise très tâtonnante encore nous invite à être attentifs aux signaux qui émergent. </a:t>
            </a:r>
          </a:p>
          <a:p>
            <a:pPr marL="0" indent="0">
              <a:buNone/>
            </a:pPr>
            <a:r>
              <a:rPr lang="fr-FR" dirty="0"/>
              <a:t>En effet, la crise n’est pas derrière nous ; nous sommes simplement entrés dans une nouvelle phase. Pour qu’elle nous fasse grandir, personnellement, ecclésialement, socialement, il est bon de nous arrêter, de faire mémoire de ce que nous avons vécu, des joies et des espoirs, des tristesses et des angoisses des hommes, des pauvres et des souffrants surtout, dont nous avons été témoins ou que nous avons entendus (Cf. Vatican II - </a:t>
            </a:r>
            <a:r>
              <a:rPr lang="fr-FR" i="1" dirty="0"/>
              <a:t>L’Église dans le monde de ce temps, §1</a:t>
            </a:r>
            <a:r>
              <a:rPr lang="fr-FR" dirty="0"/>
              <a:t>), des appels de l’Esprit Saint que nous pouvons y discerner. Tout cela devrait nous aider à devenir, ensemble et toujours mieux, les disciples missionnaires de Jésus pour l’avènement d’un monde plus juste, solidaire et fraternel qui hâte l’avènement du Règne de Dieu. </a:t>
            </a:r>
          </a:p>
          <a:p>
            <a:pPr marL="0" indent="0">
              <a:buNone/>
            </a:pPr>
            <a:r>
              <a:rPr lang="fr-FR" dirty="0"/>
              <a:t>Chacun saura trouver le bon moment pour faire cette relecture. Peut-être même sera-t-il profitable de la faire plusieurs fois, selon les étapes à venir. Quoi qu’il en soit, je vous encourage vivement à prendre le temps de cette réflexion, personnellement, en famille, en fraternité, en paroisse, en mouvement… à partir de vos expériences. </a:t>
            </a:r>
          </a:p>
          <a:p>
            <a:pPr marL="0" indent="0">
              <a:buNone/>
            </a:pPr>
            <a:r>
              <a:rPr lang="fr-FR" dirty="0"/>
              <a:t>Je vous suggère quelques pistes communes qui voudraient faciliter les synthèses à venir :</a:t>
            </a:r>
          </a:p>
          <a:p>
            <a:pPr lvl="1"/>
            <a:r>
              <a:rPr lang="fr-FR" dirty="0"/>
              <a:t>Qu’est-ce qui a changé dans ma relation à Dieu, à moi-même, aux autres, à « l’environnement », à l’occasion de cette crise ?</a:t>
            </a:r>
          </a:p>
          <a:p>
            <a:pPr lvl="1"/>
            <a:r>
              <a:rPr lang="fr-FR" dirty="0"/>
              <a:t>Qu’est-ce que j’ai découvert, et à quoi je tiens pour servir l’Église, mon environnement et le monde de demain ?</a:t>
            </a:r>
          </a:p>
          <a:p>
            <a:pPr lvl="1"/>
            <a:r>
              <a:rPr lang="fr-FR" dirty="0"/>
              <a:t>Qu’est-ce que j’ai inventé ou ajusté ?</a:t>
            </a:r>
          </a:p>
          <a:p>
            <a:pPr lvl="1"/>
            <a:r>
              <a:rPr lang="fr-FR" dirty="0"/>
              <a:t>Quels désirs ai-je pour « après » dans ma vie personnelle, familiale, professionnelle, pour la société, pour l’Église ?  </a:t>
            </a:r>
          </a:p>
          <a:p>
            <a:pPr marL="0" indent="0">
              <a:buNone/>
            </a:pPr>
            <a:r>
              <a:rPr lang="fr-FR" dirty="0"/>
              <a:t> Pour vous aider, si vous le voulez, les services diocésains vous proposent différents documents de relecture, dans la boite à outils qui accompagne cet appel. Regardez, voyez ce qui vous sera utile et lancez-vous ! </a:t>
            </a:r>
          </a:p>
          <a:p>
            <a:pPr marL="0" indent="0">
              <a:buNone/>
            </a:pPr>
            <a:r>
              <a:rPr lang="fr-FR" dirty="0"/>
              <a:t>Nous croyons que l’Esprit Saint veut nous éclairer et nous accompagner dans cet important travail de relecture et de discernement, pour mieux servir. </a:t>
            </a:r>
          </a:p>
          <a:p>
            <a:pPr marL="0" indent="0">
              <a:buNone/>
            </a:pPr>
            <a:r>
              <a:rPr lang="fr-FR" dirty="0"/>
              <a:t>Ne nous laissons pas voler l’espérance ! </a:t>
            </a:r>
          </a:p>
        </p:txBody>
      </p:sp>
      <p:sp>
        <p:nvSpPr>
          <p:cNvPr id="4" name="Flèche : chevron 3">
            <a:hlinkClick r:id="rId2" action="ppaction://hlinksldjump"/>
            <a:extLst>
              <a:ext uri="{FF2B5EF4-FFF2-40B4-BE49-F238E27FC236}">
                <a16:creationId xmlns:a16="http://schemas.microsoft.com/office/drawing/2014/main" id="{AD1AED2D-87F6-45CE-B9DF-9BF988EF4B8F}"/>
              </a:ext>
            </a:extLst>
          </p:cNvPr>
          <p:cNvSpPr/>
          <p:nvPr/>
        </p:nvSpPr>
        <p:spPr>
          <a:xfrm>
            <a:off x="11035145" y="6005945"/>
            <a:ext cx="592282" cy="67541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946766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a:t>
            </a:r>
            <a:r>
              <a:rPr lang="fr-FR" sz="2400" b="1" dirty="0"/>
              <a:t>Moi, les autres, la création </a:t>
            </a:r>
            <a:br>
              <a:rPr lang="fr-FR" sz="2400" dirty="0"/>
            </a:br>
            <a:r>
              <a:rPr lang="fr-FR" sz="2400" dirty="0"/>
              <a:t>Carte 1</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05100" y="1111827"/>
            <a:ext cx="5292436" cy="5746173"/>
          </a:xfrm>
          <a:prstGeom prst="horizontalScroll">
            <a:avLst>
              <a:gd name="adj" fmla="val 5694"/>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highlight>
                  <a:srgbClr val="FFFF00"/>
                </a:highlight>
              </a:rPr>
              <a:t>Au début </a:t>
            </a:r>
            <a:r>
              <a:rPr lang="fr-FR" b="1" dirty="0">
                <a:solidFill>
                  <a:schemeClr val="tx1"/>
                </a:solidFill>
              </a:rPr>
              <a:t>j’étais heureux / malheureux d’être avec les miens ou seul et dans mon environnement</a:t>
            </a:r>
          </a:p>
          <a:p>
            <a:endParaRPr lang="fr-FR" b="1" dirty="0">
              <a:solidFill>
                <a:schemeClr val="tx1"/>
              </a:solidFill>
            </a:endParaRPr>
          </a:p>
          <a:p>
            <a:r>
              <a:rPr lang="fr-FR" b="1" dirty="0">
                <a:solidFill>
                  <a:schemeClr val="tx1"/>
                </a:solidFill>
                <a:highlight>
                  <a:srgbClr val="FFFF00"/>
                </a:highlight>
              </a:rPr>
              <a:t>Puis</a:t>
            </a:r>
            <a:r>
              <a:rPr lang="fr-FR" b="1" dirty="0">
                <a:solidFill>
                  <a:schemeClr val="tx1"/>
                </a:solidFill>
              </a:rPr>
              <a:t> j’ai ressenti / observé / manifesté des changements…</a:t>
            </a:r>
          </a:p>
          <a:p>
            <a:endParaRPr lang="fr-FR" b="1" dirty="0">
              <a:solidFill>
                <a:schemeClr val="tx1"/>
              </a:solidFill>
            </a:endParaRP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
        <p:nvSpPr>
          <p:cNvPr id="2" name="Flèche : haut 1">
            <a:hlinkClick r:id="rId4" action="ppaction://hlinksldjump"/>
            <a:extLst>
              <a:ext uri="{FF2B5EF4-FFF2-40B4-BE49-F238E27FC236}">
                <a16:creationId xmlns:a16="http://schemas.microsoft.com/office/drawing/2014/main" id="{D6D43FB8-7624-44BA-AC9C-B95A58FF79AC}"/>
              </a:ext>
            </a:extLst>
          </p:cNvPr>
          <p:cNvSpPr/>
          <p:nvPr/>
        </p:nvSpPr>
        <p:spPr>
          <a:xfrm>
            <a:off x="363682" y="2907994"/>
            <a:ext cx="2097578" cy="2464106"/>
          </a:xfrm>
          <a:prstGeom prst="upArrow">
            <a:avLst>
              <a:gd name="adj1" fmla="val 78732"/>
              <a:gd name="adj2" fmla="val 20278"/>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fr-FR" dirty="0">
                <a:solidFill>
                  <a:srgbClr val="FF0000"/>
                </a:solidFill>
              </a:rPr>
              <a:t>Si cette carte est trop étrangère à ma vie choisir une autre carte</a:t>
            </a:r>
          </a:p>
        </p:txBody>
      </p:sp>
    </p:spTree>
    <p:extLst>
      <p:ext uri="{BB962C8B-B14F-4D97-AF65-F5344CB8AC3E}">
        <p14:creationId xmlns:p14="http://schemas.microsoft.com/office/powerpoint/2010/main" val="2538224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 </a:t>
            </a:r>
            <a:r>
              <a:rPr lang="fr-FR" sz="2400" b="1" dirty="0"/>
              <a:t>Moi, les autres, la création </a:t>
            </a:r>
            <a:br>
              <a:rPr lang="fr-FR" sz="2400" dirty="0"/>
            </a:br>
            <a:r>
              <a:rPr lang="fr-FR" sz="2400" dirty="0"/>
              <a:t>Carte 2</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349084" y="884843"/>
            <a:ext cx="5717726" cy="5746173"/>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Ce que les autres me renvoient :</a:t>
            </a:r>
          </a:p>
          <a:p>
            <a:endParaRPr lang="fr-FR" b="1" dirty="0">
              <a:solidFill>
                <a:schemeClr val="tx1"/>
              </a:solidFill>
            </a:endParaRPr>
          </a:p>
          <a:p>
            <a:r>
              <a:rPr lang="fr-FR" b="1" dirty="0">
                <a:solidFill>
                  <a:schemeClr val="tx1"/>
                </a:solidFill>
              </a:rPr>
              <a:t>Ils m’ont dit,</a:t>
            </a:r>
          </a:p>
          <a:p>
            <a:r>
              <a:rPr lang="fr-FR" b="1" dirty="0">
                <a:solidFill>
                  <a:schemeClr val="tx1"/>
                </a:solidFill>
              </a:rPr>
              <a:t>Ils m’ont fait remarquer… </a:t>
            </a:r>
          </a:p>
          <a:p>
            <a:endParaRPr lang="fr-FR" b="1" dirty="0">
              <a:solidFill>
                <a:schemeClr val="tx1"/>
              </a:solidFill>
            </a:endParaRPr>
          </a:p>
          <a:p>
            <a:endParaRPr lang="fr-FR" b="1" dirty="0">
              <a:solidFill>
                <a:schemeClr val="tx1"/>
              </a:solidFill>
            </a:endParaRPr>
          </a:p>
          <a:p>
            <a:r>
              <a:rPr lang="fr-FR" b="1" dirty="0">
                <a:solidFill>
                  <a:schemeClr val="tx1"/>
                </a:solidFill>
              </a:rPr>
              <a:t>Qu’ai-je appris sur moi ?</a:t>
            </a:r>
          </a:p>
          <a:p>
            <a:endParaRPr lang="fr-FR" b="1" dirty="0">
              <a:solidFill>
                <a:schemeClr val="tx1"/>
              </a:solidFill>
            </a:endParaRPr>
          </a:p>
          <a:p>
            <a:r>
              <a:rPr lang="fr-FR" b="1" dirty="0">
                <a:solidFill>
                  <a:schemeClr val="tx1"/>
                </a:solidFill>
              </a:rPr>
              <a:t>Qu’ai-je aimé connaitre de moi ?</a:t>
            </a:r>
          </a:p>
          <a:p>
            <a:endParaRPr lang="fr-FR" b="1" dirty="0">
              <a:solidFill>
                <a:schemeClr val="tx1"/>
              </a:solidFill>
            </a:endParaRPr>
          </a:p>
          <a:p>
            <a:r>
              <a:rPr lang="fr-FR" b="1" dirty="0">
                <a:solidFill>
                  <a:schemeClr val="tx1"/>
                </a:solidFill>
              </a:rPr>
              <a:t>Qu’ai-je souffert de découvrir de moi ?</a:t>
            </a:r>
          </a:p>
          <a:p>
            <a:endParaRPr lang="fr-FR" b="1" dirty="0">
              <a:solidFill>
                <a:schemeClr val="tx1"/>
              </a:solidFill>
            </a:endParaRP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1206331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a:t>
            </a:r>
            <a:r>
              <a:rPr lang="fr-FR" sz="2400" b="1" dirty="0"/>
              <a:t>Moi, les autres, la création </a:t>
            </a:r>
            <a:br>
              <a:rPr lang="fr-FR" sz="2400" dirty="0"/>
            </a:br>
            <a:r>
              <a:rPr lang="fr-FR" sz="2400" dirty="0"/>
              <a:t>Carte 3</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3342411" y="940261"/>
            <a:ext cx="5292436" cy="5746173"/>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Quand je suis en relation avec les personnes confinées dans le même lieu…</a:t>
            </a:r>
          </a:p>
          <a:p>
            <a:endParaRPr lang="fr-FR" b="1" dirty="0">
              <a:solidFill>
                <a:schemeClr val="tx1"/>
              </a:solidFill>
            </a:endParaRPr>
          </a:p>
          <a:p>
            <a:r>
              <a:rPr lang="fr-FR" b="1" dirty="0">
                <a:solidFill>
                  <a:schemeClr val="tx1"/>
                </a:solidFill>
              </a:rPr>
              <a:t>Quelles paroles , cris… ai-je eus ?</a:t>
            </a:r>
          </a:p>
          <a:p>
            <a:endParaRPr lang="fr-FR" b="1" dirty="0">
              <a:solidFill>
                <a:schemeClr val="tx1"/>
              </a:solidFill>
            </a:endParaRPr>
          </a:p>
          <a:p>
            <a:r>
              <a:rPr lang="fr-FR" b="1" dirty="0">
                <a:solidFill>
                  <a:schemeClr val="tx1"/>
                </a:solidFill>
              </a:rPr>
              <a:t>Au début j’aimais / j’étais mal à l’aise de… avec ces personnes …</a:t>
            </a:r>
          </a:p>
          <a:p>
            <a:endParaRPr lang="fr-FR" b="1" dirty="0">
              <a:solidFill>
                <a:schemeClr val="tx1"/>
              </a:solidFill>
            </a:endParaRPr>
          </a:p>
          <a:p>
            <a:r>
              <a:rPr lang="fr-FR" b="1" dirty="0">
                <a:solidFill>
                  <a:schemeClr val="tx1"/>
                </a:solidFill>
              </a:rPr>
              <a:t>Quelle est la place de la parole ?</a:t>
            </a:r>
          </a:p>
          <a:p>
            <a:endParaRPr lang="fr-FR" b="1" dirty="0">
              <a:solidFill>
                <a:schemeClr val="tx1"/>
              </a:solidFill>
            </a:endParaRPr>
          </a:p>
          <a:p>
            <a:r>
              <a:rPr lang="fr-FR" b="1" dirty="0">
                <a:solidFill>
                  <a:schemeClr val="tx1"/>
                </a:solidFill>
              </a:rPr>
              <a:t>Ai-je observé des changements ? Qu’ont-ils produits en moi ?</a:t>
            </a: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2387100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a:t>
            </a:r>
            <a:r>
              <a:rPr lang="fr-FR" sz="2400" b="1" dirty="0"/>
              <a:t>Moi, les autres, la création </a:t>
            </a:r>
            <a:br>
              <a:rPr lang="fr-FR" sz="2400" dirty="0"/>
            </a:br>
            <a:r>
              <a:rPr lang="fr-FR" sz="2400" dirty="0"/>
              <a:t>Carte 4</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60519" y="995680"/>
            <a:ext cx="5787735" cy="5746173"/>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Je me remémore une situation où il y a eu conflits, désaccords, agacements</a:t>
            </a:r>
          </a:p>
          <a:p>
            <a:endParaRPr lang="fr-FR" b="1" dirty="0">
              <a:solidFill>
                <a:schemeClr val="tx1"/>
              </a:solidFill>
            </a:endParaRPr>
          </a:p>
          <a:p>
            <a:r>
              <a:rPr lang="fr-FR" b="1" dirty="0">
                <a:solidFill>
                  <a:schemeClr val="tx1"/>
                </a:solidFill>
              </a:rPr>
              <a:t>Que s’est il passé ?</a:t>
            </a:r>
          </a:p>
          <a:p>
            <a:endParaRPr lang="fr-FR" b="1" dirty="0">
              <a:solidFill>
                <a:schemeClr val="tx1"/>
              </a:solidFill>
            </a:endParaRPr>
          </a:p>
          <a:p>
            <a:r>
              <a:rPr lang="fr-FR" b="1" dirty="0">
                <a:solidFill>
                  <a:schemeClr val="tx1"/>
                </a:solidFill>
              </a:rPr>
              <a:t>Qu’ai-je ressenti ? Fait ? Décidé ?</a:t>
            </a:r>
          </a:p>
          <a:p>
            <a:endParaRPr lang="fr-FR" b="1" dirty="0">
              <a:solidFill>
                <a:schemeClr val="tx1"/>
              </a:solidFill>
            </a:endParaRPr>
          </a:p>
          <a:p>
            <a:r>
              <a:rPr lang="fr-FR" b="1" dirty="0">
                <a:solidFill>
                  <a:schemeClr val="tx1"/>
                </a:solidFill>
              </a:rPr>
              <a:t>Y a t il eu une parole échangée ?</a:t>
            </a:r>
          </a:p>
          <a:p>
            <a:endParaRPr lang="fr-FR" b="1" dirty="0">
              <a:solidFill>
                <a:schemeClr val="tx1"/>
              </a:solidFill>
            </a:endParaRPr>
          </a:p>
          <a:p>
            <a:r>
              <a:rPr lang="fr-FR" b="1" dirty="0">
                <a:solidFill>
                  <a:schemeClr val="tx1"/>
                </a:solidFill>
              </a:rPr>
              <a:t>Est-ce une situation nouvelle ?</a:t>
            </a:r>
          </a:p>
          <a:p>
            <a:endParaRPr lang="fr-FR" b="1" dirty="0">
              <a:solidFill>
                <a:schemeClr val="tx1"/>
              </a:solidFill>
            </a:endParaRPr>
          </a:p>
          <a:p>
            <a:r>
              <a:rPr lang="fr-FR" b="1" dirty="0">
                <a:solidFill>
                  <a:schemeClr val="tx1"/>
                </a:solidFill>
              </a:rPr>
              <a:t>Est-ce que j’ai cherché / reçu / proposé de l’aide ?</a:t>
            </a:r>
          </a:p>
          <a:p>
            <a:endParaRPr lang="fr-FR" b="1" dirty="0">
              <a:solidFill>
                <a:schemeClr val="tx1"/>
              </a:solidFill>
            </a:endParaRPr>
          </a:p>
          <a:p>
            <a:r>
              <a:rPr lang="fr-FR" b="1" dirty="0">
                <a:solidFill>
                  <a:schemeClr val="tx1"/>
                </a:solidFill>
              </a:rPr>
              <a:t>Quel besoin cela a t-il </a:t>
            </a:r>
            <a:r>
              <a:rPr lang="fr-FR" b="1" dirty="0" err="1">
                <a:solidFill>
                  <a:schemeClr val="tx1"/>
                </a:solidFill>
              </a:rPr>
              <a:t>revélé</a:t>
            </a:r>
            <a:r>
              <a:rPr lang="fr-FR" b="1" dirty="0">
                <a:solidFill>
                  <a:schemeClr val="tx1"/>
                </a:solidFill>
              </a:rPr>
              <a:t> ?</a:t>
            </a: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31990646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a:t>
            </a:r>
            <a:r>
              <a:rPr lang="fr-FR" sz="2400" b="1" dirty="0"/>
              <a:t>Moi et les autres</a:t>
            </a:r>
            <a:br>
              <a:rPr lang="fr-FR" sz="2400" dirty="0"/>
            </a:br>
            <a:r>
              <a:rPr lang="fr-FR" sz="2400" dirty="0"/>
              <a:t>Carte 5</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74374" y="884843"/>
            <a:ext cx="5292436" cy="5746173"/>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Intelligence relationnelle </a:t>
            </a:r>
          </a:p>
          <a:p>
            <a:endParaRPr lang="fr-FR" b="1" dirty="0">
              <a:solidFill>
                <a:schemeClr val="tx1"/>
              </a:solidFill>
            </a:endParaRPr>
          </a:p>
          <a:p>
            <a:r>
              <a:rPr lang="fr-FR" b="1" dirty="0">
                <a:solidFill>
                  <a:schemeClr val="tx1"/>
                </a:solidFill>
              </a:rPr>
              <a:t>Je me remémore un événement ou une ou des personnes avec qui j’ai été en lien … </a:t>
            </a:r>
          </a:p>
          <a:p>
            <a:endParaRPr lang="fr-FR" b="1" dirty="0">
              <a:solidFill>
                <a:schemeClr val="tx1"/>
              </a:solidFill>
            </a:endParaRPr>
          </a:p>
          <a:p>
            <a:r>
              <a:rPr lang="fr-FR" b="1" dirty="0">
                <a:solidFill>
                  <a:schemeClr val="tx1"/>
                </a:solidFill>
              </a:rPr>
              <a:t>Je me suis intéressé à ce qui se passait entre nous.</a:t>
            </a:r>
          </a:p>
          <a:p>
            <a:endParaRPr lang="fr-FR" b="1" dirty="0">
              <a:solidFill>
                <a:schemeClr val="tx1"/>
              </a:solidFill>
            </a:endParaRPr>
          </a:p>
          <a:p>
            <a:r>
              <a:rPr lang="fr-FR" b="1" dirty="0">
                <a:solidFill>
                  <a:schemeClr val="tx1"/>
                </a:solidFill>
              </a:rPr>
              <a:t>J’ai observé .</a:t>
            </a:r>
          </a:p>
          <a:p>
            <a:endParaRPr lang="fr-FR" b="1" dirty="0">
              <a:solidFill>
                <a:schemeClr val="tx1"/>
              </a:solidFill>
            </a:endParaRPr>
          </a:p>
          <a:p>
            <a:r>
              <a:rPr lang="fr-FR" b="1" dirty="0">
                <a:solidFill>
                  <a:schemeClr val="tx1"/>
                </a:solidFill>
              </a:rPr>
              <a:t>Qu’ai-je appris sur mon art d’être en relation ?</a:t>
            </a:r>
          </a:p>
          <a:p>
            <a:endParaRPr lang="fr-FR" b="1" dirty="0">
              <a:solidFill>
                <a:schemeClr val="tx1"/>
              </a:solidFill>
            </a:endParaRPr>
          </a:p>
          <a:p>
            <a:r>
              <a:rPr lang="fr-FR" b="1" dirty="0">
                <a:solidFill>
                  <a:schemeClr val="tx1"/>
                </a:solidFill>
              </a:rPr>
              <a:t>Qui/quoi a changé ?</a:t>
            </a: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901985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a:t>
            </a:r>
            <a:r>
              <a:rPr lang="fr-FR" sz="2400" b="1" dirty="0"/>
              <a:t>Moi et les autres</a:t>
            </a:r>
            <a:br>
              <a:rPr lang="fr-FR" sz="2400" dirty="0"/>
            </a:br>
            <a:r>
              <a:rPr lang="fr-FR" sz="2400" dirty="0"/>
              <a:t>Carte 6</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202873" y="1101764"/>
            <a:ext cx="5905501" cy="5746173"/>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Ma relation à la nature</a:t>
            </a:r>
          </a:p>
          <a:p>
            <a:r>
              <a:rPr lang="fr-FR" b="1" dirty="0">
                <a:solidFill>
                  <a:schemeClr val="tx1"/>
                </a:solidFill>
              </a:rPr>
              <a:t>Qu’ai-je découvert ou redécouvert ? </a:t>
            </a:r>
          </a:p>
          <a:p>
            <a:endParaRPr lang="fr-FR" b="1" dirty="0">
              <a:solidFill>
                <a:schemeClr val="tx1"/>
              </a:solidFill>
            </a:endParaRPr>
          </a:p>
          <a:p>
            <a:r>
              <a:rPr lang="fr-FR" b="1" dirty="0">
                <a:solidFill>
                  <a:schemeClr val="tx1"/>
                </a:solidFill>
              </a:rPr>
              <a:t>Quelles nouvelles expériences de déplacement ? </a:t>
            </a:r>
          </a:p>
          <a:p>
            <a:endParaRPr lang="fr-FR" b="1" dirty="0">
              <a:solidFill>
                <a:schemeClr val="tx1"/>
              </a:solidFill>
            </a:endParaRPr>
          </a:p>
          <a:p>
            <a:r>
              <a:rPr lang="fr-FR" b="1" dirty="0">
                <a:solidFill>
                  <a:schemeClr val="tx1"/>
                </a:solidFill>
              </a:rPr>
              <a:t>La limitation de mes déplacements m’a fait découvrir….</a:t>
            </a:r>
          </a:p>
          <a:p>
            <a:endParaRPr lang="fr-FR" b="1" dirty="0">
              <a:solidFill>
                <a:schemeClr val="tx1"/>
              </a:solidFill>
            </a:endParaRPr>
          </a:p>
          <a:p>
            <a:r>
              <a:rPr lang="fr-FR" b="1" dirty="0">
                <a:solidFill>
                  <a:schemeClr val="tx1"/>
                </a:solidFill>
              </a:rPr>
              <a:t>La réduction de ma consommation m’a fait découvrir…</a:t>
            </a:r>
          </a:p>
          <a:p>
            <a:endParaRPr lang="fr-FR" b="1" dirty="0">
              <a:solidFill>
                <a:schemeClr val="tx1"/>
              </a:solidFill>
            </a:endParaRPr>
          </a:p>
          <a:p>
            <a:r>
              <a:rPr lang="fr-FR" b="1" dirty="0">
                <a:solidFill>
                  <a:schemeClr val="tx1"/>
                </a:solidFill>
              </a:rPr>
              <a:t>Des activités qui ne m’ont pas manqué ?</a:t>
            </a:r>
          </a:p>
          <a:p>
            <a:endParaRPr lang="fr-FR" b="1" dirty="0">
              <a:solidFill>
                <a:schemeClr val="tx1"/>
              </a:solidFill>
            </a:endParaRPr>
          </a:p>
          <a:p>
            <a:r>
              <a:rPr lang="fr-FR" b="1" dirty="0">
                <a:solidFill>
                  <a:schemeClr val="tx1"/>
                </a:solidFill>
              </a:rPr>
              <a:t>Des décisions / conversions à l’étude ?</a:t>
            </a: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3029508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a:t>
            </a:r>
            <a:r>
              <a:rPr lang="fr-FR" sz="2400" b="1" dirty="0"/>
              <a:t>Moi, les autres, la création </a:t>
            </a:r>
            <a:br>
              <a:rPr lang="fr-FR" sz="2400" dirty="0"/>
            </a:br>
            <a:r>
              <a:rPr lang="fr-FR" sz="2400" dirty="0"/>
              <a:t>Carte 7</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88229" y="1101764"/>
            <a:ext cx="5292436" cy="5746173"/>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Le confinement a introduit des contraintes mise en œuvre avec autorité et contrôle.</a:t>
            </a:r>
          </a:p>
          <a:p>
            <a:endParaRPr lang="fr-FR" b="1" dirty="0">
              <a:solidFill>
                <a:schemeClr val="tx1"/>
              </a:solidFill>
            </a:endParaRPr>
          </a:p>
          <a:p>
            <a:r>
              <a:rPr lang="fr-FR" b="1" dirty="0">
                <a:solidFill>
                  <a:schemeClr val="tx1"/>
                </a:solidFill>
              </a:rPr>
              <a:t>Je me souviens d’une obligation qui m’a interpelé, mis mal à l’aise. J’ai ressenti une atteinte à ma liberté.</a:t>
            </a:r>
          </a:p>
          <a:p>
            <a:endParaRPr lang="fr-FR" b="1" dirty="0">
              <a:solidFill>
                <a:schemeClr val="tx1"/>
              </a:solidFill>
            </a:endParaRPr>
          </a:p>
          <a:p>
            <a:r>
              <a:rPr lang="fr-FR" b="1" dirty="0">
                <a:solidFill>
                  <a:schemeClr val="tx1"/>
                </a:solidFill>
              </a:rPr>
              <a:t>Je me souviens de réflexions ou pensées relatives aux règles de confinement.</a:t>
            </a:r>
          </a:p>
          <a:p>
            <a:endParaRPr lang="fr-FR" b="1" dirty="0">
              <a:solidFill>
                <a:schemeClr val="tx1"/>
              </a:solidFill>
            </a:endParaRPr>
          </a:p>
          <a:p>
            <a:r>
              <a:rPr lang="fr-FR" b="1" dirty="0">
                <a:solidFill>
                  <a:schemeClr val="tx1"/>
                </a:solidFill>
              </a:rPr>
              <a:t>Qu’ai-je appris de moi ? De ma relation à l’autorité , la loi…</a:t>
            </a: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11841875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a:t>
            </a:r>
            <a:r>
              <a:rPr lang="fr-FR" sz="2400" b="1" dirty="0"/>
              <a:t>Moi, les autres, la création </a:t>
            </a:r>
            <a:br>
              <a:rPr lang="fr-FR" sz="2400" dirty="0"/>
            </a:br>
            <a:r>
              <a:rPr lang="fr-FR" sz="2400" dirty="0"/>
              <a:t>Carte 8 :  relation au travail</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88229" y="1101764"/>
            <a:ext cx="5292436" cy="5746173"/>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Que s’est il passé pour moi au niveau professionnel ?</a:t>
            </a:r>
          </a:p>
          <a:p>
            <a:endParaRPr lang="fr-FR" b="1" dirty="0">
              <a:solidFill>
                <a:schemeClr val="tx1"/>
              </a:solidFill>
            </a:endParaRPr>
          </a:p>
          <a:p>
            <a:r>
              <a:rPr lang="fr-FR" b="1" dirty="0">
                <a:solidFill>
                  <a:schemeClr val="tx1"/>
                </a:solidFill>
              </a:rPr>
              <a:t>À partir d’une réalité nouvelle (télétravail, chômage,….)</a:t>
            </a:r>
          </a:p>
          <a:p>
            <a:endParaRPr lang="fr-FR" b="1" dirty="0">
              <a:solidFill>
                <a:schemeClr val="tx1"/>
              </a:solidFill>
            </a:endParaRPr>
          </a:p>
          <a:p>
            <a:r>
              <a:rPr lang="fr-FR" b="1" dirty="0">
                <a:solidFill>
                  <a:schemeClr val="tx1"/>
                </a:solidFill>
              </a:rPr>
              <a:t>Qu’ai-je appris sur mes collègues, sur mes relations au travail ?</a:t>
            </a:r>
          </a:p>
          <a:p>
            <a:endParaRPr lang="fr-FR" b="1" dirty="0">
              <a:solidFill>
                <a:schemeClr val="tx1"/>
              </a:solidFill>
            </a:endParaRPr>
          </a:p>
          <a:p>
            <a:r>
              <a:rPr lang="fr-FR" b="1" dirty="0">
                <a:solidFill>
                  <a:schemeClr val="tx1"/>
                </a:solidFill>
              </a:rPr>
              <a:t>Comment ai-je pris soin de ces relations ? </a:t>
            </a:r>
          </a:p>
          <a:p>
            <a:r>
              <a:rPr lang="fr-FR" b="1" dirty="0">
                <a:solidFill>
                  <a:schemeClr val="tx1"/>
                </a:solidFill>
              </a:rPr>
              <a:t>Quelles difficultés se sont révélées ?</a:t>
            </a:r>
          </a:p>
          <a:p>
            <a:endParaRPr lang="fr-FR" b="1" dirty="0">
              <a:solidFill>
                <a:schemeClr val="tx1"/>
              </a:solidFill>
            </a:endParaRPr>
          </a:p>
          <a:p>
            <a:r>
              <a:rPr lang="fr-FR" b="1" dirty="0">
                <a:solidFill>
                  <a:schemeClr val="tx1"/>
                </a:solidFill>
              </a:rPr>
              <a:t>En quoi ai-je progressé ou régressé ?</a:t>
            </a: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3744644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a:t>
            </a:r>
            <a:r>
              <a:rPr lang="fr-FR" sz="2400" b="1" dirty="0"/>
              <a:t>Moi, les autres, la création </a:t>
            </a:r>
            <a:br>
              <a:rPr lang="fr-FR" sz="2400" dirty="0"/>
            </a:br>
            <a:r>
              <a:rPr lang="fr-FR" sz="2400" dirty="0"/>
              <a:t>Carte 9 :  Famille</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018371" y="1111827"/>
            <a:ext cx="5866989" cy="5746173"/>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Que s’est il passé pour moi au niveau familial ? </a:t>
            </a:r>
          </a:p>
          <a:p>
            <a:endParaRPr lang="fr-FR" b="1" dirty="0">
              <a:solidFill>
                <a:schemeClr val="tx1"/>
              </a:solidFill>
            </a:endParaRPr>
          </a:p>
          <a:p>
            <a:r>
              <a:rPr lang="fr-FR" b="1" dirty="0">
                <a:solidFill>
                  <a:schemeClr val="tx1"/>
                </a:solidFill>
              </a:rPr>
              <a:t>À partir d’une réalité nouvelle (école à la maison, plus de …, moins de….)</a:t>
            </a:r>
          </a:p>
          <a:p>
            <a:endParaRPr lang="fr-FR" b="1" dirty="0">
              <a:solidFill>
                <a:schemeClr val="tx1"/>
              </a:solidFill>
            </a:endParaRPr>
          </a:p>
          <a:p>
            <a:r>
              <a:rPr lang="fr-FR" b="1" dirty="0">
                <a:solidFill>
                  <a:schemeClr val="tx1"/>
                </a:solidFill>
              </a:rPr>
              <a:t>Qu’ai-je appris sur mes proches confinés avec moi, sur mes relations ?</a:t>
            </a:r>
          </a:p>
          <a:p>
            <a:endParaRPr lang="fr-FR" b="1" dirty="0">
              <a:solidFill>
                <a:schemeClr val="tx1"/>
              </a:solidFill>
            </a:endParaRPr>
          </a:p>
          <a:p>
            <a:r>
              <a:rPr lang="fr-FR" b="1" dirty="0">
                <a:solidFill>
                  <a:schemeClr val="tx1"/>
                </a:solidFill>
              </a:rPr>
              <a:t>Comment ai-je pris soin de mes proches , ai-je découvert ou proposé des « innovations » ? </a:t>
            </a:r>
          </a:p>
          <a:p>
            <a:endParaRPr lang="fr-FR" b="1" dirty="0">
              <a:solidFill>
                <a:schemeClr val="tx1"/>
              </a:solidFill>
            </a:endParaRPr>
          </a:p>
          <a:p>
            <a:r>
              <a:rPr lang="fr-FR" b="1" dirty="0">
                <a:solidFill>
                  <a:schemeClr val="tx1"/>
                </a:solidFill>
              </a:rPr>
              <a:t>Quelles difficultés se sont révélées ?</a:t>
            </a:r>
          </a:p>
          <a:p>
            <a:r>
              <a:rPr lang="fr-FR" b="1" dirty="0">
                <a:solidFill>
                  <a:schemeClr val="tx1"/>
                </a:solidFill>
              </a:rPr>
              <a:t>En quoi ai-je progressé ?</a:t>
            </a: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6595618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a:t>
            </a:r>
            <a:r>
              <a:rPr lang="fr-FR" sz="2400" b="1" dirty="0"/>
              <a:t>Moi, les autres, la création </a:t>
            </a:r>
            <a:br>
              <a:rPr lang="fr-FR" sz="2400" dirty="0"/>
            </a:br>
            <a:r>
              <a:rPr lang="fr-FR" sz="2400" dirty="0"/>
              <a:t>Carte 10 :  Vie associative</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018371" y="1111827"/>
            <a:ext cx="5866989" cy="5746173"/>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chemeClr val="tx1"/>
                </a:solidFill>
              </a:rPr>
              <a:t>Que s’est il passé pour moi au niveau de mes engagements associatifs ? </a:t>
            </a:r>
          </a:p>
          <a:p>
            <a:endParaRPr lang="fr-FR" sz="1600" b="1" dirty="0">
              <a:solidFill>
                <a:schemeClr val="tx1"/>
              </a:solidFill>
            </a:endParaRPr>
          </a:p>
          <a:p>
            <a:r>
              <a:rPr lang="fr-FR" sz="1600" b="1" dirty="0">
                <a:solidFill>
                  <a:schemeClr val="tx1"/>
                </a:solidFill>
              </a:rPr>
              <a:t>À partir d’une réalité nouvelle (absence de rencontres physiques, d’activités...)</a:t>
            </a:r>
          </a:p>
          <a:p>
            <a:endParaRPr lang="fr-FR" sz="1600" b="1" dirty="0">
              <a:solidFill>
                <a:schemeClr val="tx1"/>
              </a:solidFill>
            </a:endParaRPr>
          </a:p>
          <a:p>
            <a:r>
              <a:rPr lang="fr-FR" sz="1600" b="1" dirty="0">
                <a:solidFill>
                  <a:schemeClr val="tx1"/>
                </a:solidFill>
              </a:rPr>
              <a:t>Qu’ai-je appris sur mes engagements, est ce que cela m’a manqué ?</a:t>
            </a:r>
          </a:p>
          <a:p>
            <a:endParaRPr lang="fr-FR" sz="1600" b="1" dirty="0">
              <a:solidFill>
                <a:schemeClr val="tx1"/>
              </a:solidFill>
            </a:endParaRPr>
          </a:p>
          <a:p>
            <a:r>
              <a:rPr lang="fr-FR" sz="1600" b="1" dirty="0">
                <a:solidFill>
                  <a:schemeClr val="tx1"/>
                </a:solidFill>
              </a:rPr>
              <a:t>Ai-je pris des initiatives ? Eu envie de faire quelque chose ?</a:t>
            </a:r>
          </a:p>
          <a:p>
            <a:endParaRPr lang="fr-FR" sz="1600" b="1" dirty="0">
              <a:solidFill>
                <a:schemeClr val="tx1"/>
              </a:solidFill>
            </a:endParaRPr>
          </a:p>
          <a:p>
            <a:r>
              <a:rPr lang="fr-FR" sz="1600" b="1" dirty="0">
                <a:solidFill>
                  <a:schemeClr val="tx1"/>
                </a:solidFill>
              </a:rPr>
              <a:t>Quelles difficultés se sont révélées ?</a:t>
            </a:r>
          </a:p>
          <a:p>
            <a:r>
              <a:rPr lang="fr-FR" sz="1600" b="1" dirty="0">
                <a:solidFill>
                  <a:schemeClr val="tx1"/>
                </a:solidFill>
              </a:rPr>
              <a:t>En quoi ai-je progressé ?</a:t>
            </a:r>
          </a:p>
          <a:p>
            <a:endParaRPr lang="fr-FR" sz="1600" b="1" dirty="0">
              <a:solidFill>
                <a:schemeClr val="tx1"/>
              </a:solidFill>
            </a:endParaRPr>
          </a:p>
          <a:p>
            <a:r>
              <a:rPr lang="fr-FR" sz="1600" b="1" dirty="0">
                <a:solidFill>
                  <a:schemeClr val="tx1"/>
                </a:solidFill>
              </a:rPr>
              <a:t>Comment cela change l’avenir ?</a:t>
            </a:r>
          </a:p>
          <a:p>
            <a:endParaRPr lang="fr-FR" sz="1600"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2797289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9701B7-8FA8-44FE-AE2E-A5131930640E}"/>
              </a:ext>
            </a:extLst>
          </p:cNvPr>
          <p:cNvSpPr>
            <a:spLocks noGrp="1"/>
          </p:cNvSpPr>
          <p:nvPr>
            <p:ph type="title"/>
          </p:nvPr>
        </p:nvSpPr>
        <p:spPr/>
        <p:txBody>
          <a:bodyPr/>
          <a:lstStyle/>
          <a:p>
            <a:r>
              <a:rPr lang="fr-FR" dirty="0"/>
              <a:t>LES BUTS</a:t>
            </a:r>
          </a:p>
        </p:txBody>
      </p:sp>
      <p:sp>
        <p:nvSpPr>
          <p:cNvPr id="3" name="Espace réservé du contenu 2">
            <a:extLst>
              <a:ext uri="{FF2B5EF4-FFF2-40B4-BE49-F238E27FC236}">
                <a16:creationId xmlns:a16="http://schemas.microsoft.com/office/drawing/2014/main" id="{3F446020-8975-4427-8995-E1998E6F2AFA}"/>
              </a:ext>
            </a:extLst>
          </p:cNvPr>
          <p:cNvSpPr>
            <a:spLocks noGrp="1"/>
          </p:cNvSpPr>
          <p:nvPr>
            <p:ph idx="1"/>
          </p:nvPr>
        </p:nvSpPr>
        <p:spPr/>
        <p:txBody>
          <a:bodyPr>
            <a:normAutofit fontScale="92500" lnSpcReduction="10000"/>
          </a:bodyPr>
          <a:lstStyle/>
          <a:p>
            <a:pPr lvl="0"/>
            <a:r>
              <a:rPr lang="fr-FR" dirty="0"/>
              <a:t>Goûter ce qui se passe ….</a:t>
            </a:r>
          </a:p>
          <a:p>
            <a:pPr lvl="1"/>
            <a:r>
              <a:rPr lang="fr-FR" dirty="0"/>
              <a:t>Sentir ce qui se passe en moi et avec mon environnement relationnel</a:t>
            </a:r>
          </a:p>
          <a:p>
            <a:pPr lvl="1"/>
            <a:r>
              <a:rPr lang="fr-FR" dirty="0"/>
              <a:t>Identifier les « réponses » qui viennent de mes croyances de ma foi ou de ma culture</a:t>
            </a:r>
          </a:p>
          <a:p>
            <a:pPr lvl="1"/>
            <a:r>
              <a:rPr lang="fr-FR" dirty="0"/>
              <a:t>Repérer ce qui est « mis à mal », ce qui est un acquis contesté par les événements </a:t>
            </a:r>
          </a:p>
          <a:p>
            <a:pPr lvl="1"/>
            <a:r>
              <a:rPr lang="fr-FR" dirty="0"/>
              <a:t>Découvrir ses gênes, ses frustrations, ses déceptions…</a:t>
            </a:r>
          </a:p>
          <a:p>
            <a:pPr lvl="1"/>
            <a:r>
              <a:rPr lang="fr-FR" dirty="0"/>
              <a:t>Identifier mes nouvelles ressources personnelles, sociales et spirituelles</a:t>
            </a:r>
          </a:p>
          <a:p>
            <a:r>
              <a:rPr lang="fr-FR" dirty="0"/>
              <a:t>Grandir spirituellement</a:t>
            </a:r>
          </a:p>
          <a:p>
            <a:pPr lvl="1"/>
            <a:r>
              <a:rPr lang="fr-FR" dirty="0"/>
              <a:t>Explorer nos images de Dieu et nos pratiques religieuses</a:t>
            </a:r>
          </a:p>
          <a:p>
            <a:pPr lvl="1"/>
            <a:r>
              <a:rPr lang="fr-FR" dirty="0"/>
              <a:t>Puiser dans les Ecritures des expériences de croyants relisant des événements bouleversants</a:t>
            </a:r>
          </a:p>
          <a:p>
            <a:pPr lvl="1"/>
            <a:r>
              <a:rPr lang="fr-FR" dirty="0"/>
              <a:t>Oser une parole d’homme / femme de foi</a:t>
            </a:r>
          </a:p>
        </p:txBody>
      </p:sp>
      <p:sp>
        <p:nvSpPr>
          <p:cNvPr id="4" name="Flèche : chevron 3">
            <a:hlinkClick r:id="rId2" action="ppaction://hlinksldjump"/>
            <a:extLst>
              <a:ext uri="{FF2B5EF4-FFF2-40B4-BE49-F238E27FC236}">
                <a16:creationId xmlns:a16="http://schemas.microsoft.com/office/drawing/2014/main" id="{9F8ACD42-18C1-4150-8BA2-2E0CB1060A0B}"/>
              </a:ext>
            </a:extLst>
          </p:cNvPr>
          <p:cNvSpPr/>
          <p:nvPr/>
        </p:nvSpPr>
        <p:spPr>
          <a:xfrm>
            <a:off x="11035145" y="6005945"/>
            <a:ext cx="592282" cy="67541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5029511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a:t>
            </a:r>
            <a:r>
              <a:rPr lang="fr-FR" sz="2400" b="1" dirty="0"/>
              <a:t>Moi, les autres, la création </a:t>
            </a:r>
            <a:br>
              <a:rPr lang="fr-FR" sz="2400" dirty="0"/>
            </a:br>
            <a:r>
              <a:rPr lang="fr-FR" sz="2400" dirty="0"/>
              <a:t>Carte 11 :  Solitude</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018371" y="1111827"/>
            <a:ext cx="5866989" cy="5746173"/>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chemeClr val="tx1"/>
                </a:solidFill>
              </a:rPr>
              <a:t>J’ai vécu le confinement …. Seul(e).</a:t>
            </a:r>
          </a:p>
          <a:p>
            <a:endParaRPr lang="fr-FR" sz="1600" b="1" dirty="0">
              <a:solidFill>
                <a:schemeClr val="tx1"/>
              </a:solidFill>
            </a:endParaRPr>
          </a:p>
          <a:p>
            <a:r>
              <a:rPr lang="fr-FR" sz="1600" b="1" dirty="0">
                <a:solidFill>
                  <a:schemeClr val="tx1"/>
                </a:solidFill>
              </a:rPr>
              <a:t>Comment ai-je traversé ce moment ? </a:t>
            </a:r>
          </a:p>
          <a:p>
            <a:endParaRPr lang="fr-FR" sz="1600" b="1" dirty="0">
              <a:solidFill>
                <a:schemeClr val="tx1"/>
              </a:solidFill>
            </a:endParaRPr>
          </a:p>
          <a:p>
            <a:r>
              <a:rPr lang="fr-FR" sz="1600" b="1" dirty="0">
                <a:solidFill>
                  <a:schemeClr val="tx1"/>
                </a:solidFill>
              </a:rPr>
              <a:t>Quels sont les manques ressentis les plus forts ?</a:t>
            </a:r>
          </a:p>
          <a:p>
            <a:endParaRPr lang="fr-FR" sz="1600" b="1" dirty="0">
              <a:solidFill>
                <a:schemeClr val="tx1"/>
              </a:solidFill>
            </a:endParaRPr>
          </a:p>
          <a:p>
            <a:r>
              <a:rPr lang="fr-FR" sz="1600" b="1" dirty="0">
                <a:solidFill>
                  <a:schemeClr val="tx1"/>
                </a:solidFill>
              </a:rPr>
              <a:t>Mon ressenti a-t-il évolué entre le début et la fin ?</a:t>
            </a:r>
          </a:p>
          <a:p>
            <a:endParaRPr lang="fr-FR" sz="1600" b="1" dirty="0">
              <a:solidFill>
                <a:schemeClr val="tx1"/>
              </a:solidFill>
            </a:endParaRPr>
          </a:p>
          <a:p>
            <a:r>
              <a:rPr lang="fr-FR" sz="1600" b="1" dirty="0">
                <a:solidFill>
                  <a:schemeClr val="tx1"/>
                </a:solidFill>
              </a:rPr>
              <a:t>Ai-je pris des décisions ? Introduit des changements ?</a:t>
            </a:r>
          </a:p>
          <a:p>
            <a:endParaRPr lang="fr-FR" sz="1600" b="1" dirty="0">
              <a:solidFill>
                <a:schemeClr val="tx1"/>
              </a:solidFill>
            </a:endParaRPr>
          </a:p>
          <a:p>
            <a:r>
              <a:rPr lang="fr-FR" sz="1600" b="1" dirty="0">
                <a:solidFill>
                  <a:schemeClr val="tx1"/>
                </a:solidFill>
              </a:rPr>
              <a:t>Quelles leçons de vie pour moi ?</a:t>
            </a:r>
          </a:p>
          <a:p>
            <a:r>
              <a:rPr lang="fr-FR" sz="1600" b="1" dirty="0">
                <a:solidFill>
                  <a:schemeClr val="tx1"/>
                </a:solidFill>
              </a:rPr>
              <a:t>Et demain ?</a:t>
            </a:r>
          </a:p>
          <a:p>
            <a:endParaRPr lang="fr-FR" sz="1600"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2955602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4: </a:t>
            </a:r>
            <a:r>
              <a:rPr lang="fr-FR" sz="2400" b="1" dirty="0"/>
              <a:t>Moi et l’information reçue</a:t>
            </a:r>
            <a:br>
              <a:rPr lang="fr-FR" sz="2400" dirty="0"/>
            </a:br>
            <a:r>
              <a:rPr lang="fr-FR" sz="2400" dirty="0"/>
              <a:t>cliquer au hasard sur une carte - respecter votre tirage</a:t>
            </a:r>
          </a:p>
        </p:txBody>
      </p:sp>
      <p:sp>
        <p:nvSpPr>
          <p:cNvPr id="5" name="ZoneTexte 4">
            <a:hlinkClick r:id="rId2" action="ppaction://hlinksldjump"/>
            <a:extLst>
              <a:ext uri="{FF2B5EF4-FFF2-40B4-BE49-F238E27FC236}">
                <a16:creationId xmlns:a16="http://schemas.microsoft.com/office/drawing/2014/main" id="{6087BA3F-2E69-4BF0-88CC-486A8CB3056F}"/>
              </a:ext>
            </a:extLst>
          </p:cNvPr>
          <p:cNvSpPr txBox="1"/>
          <p:nvPr/>
        </p:nvSpPr>
        <p:spPr>
          <a:xfrm>
            <a:off x="2592924" y="2229808"/>
            <a:ext cx="1976149" cy="1865825"/>
          </a:xfrm>
          <a:prstGeom prst="rect">
            <a:avLst/>
          </a:prstGeom>
          <a:solidFill>
            <a:srgbClr val="00B0F0"/>
          </a:solidFill>
          <a:ln>
            <a:solidFill>
              <a:schemeClr val="accent1"/>
            </a:solidFill>
          </a:ln>
        </p:spPr>
        <p:txBody>
          <a:bodyPr wrap="square" rtlCol="0">
            <a:noAutofit/>
          </a:bodyPr>
          <a:lstStyle/>
          <a:p>
            <a:r>
              <a:rPr lang="fr-FR" dirty="0"/>
              <a:t>carte1</a:t>
            </a:r>
          </a:p>
        </p:txBody>
      </p:sp>
      <p:sp>
        <p:nvSpPr>
          <p:cNvPr id="6" name="ZoneTexte 5">
            <a:hlinkClick r:id="rId3" action="ppaction://hlinksldjump"/>
            <a:extLst>
              <a:ext uri="{FF2B5EF4-FFF2-40B4-BE49-F238E27FC236}">
                <a16:creationId xmlns:a16="http://schemas.microsoft.com/office/drawing/2014/main" id="{BFB65A2A-C775-4CE7-8E02-EC1D5C6320DE}"/>
              </a:ext>
            </a:extLst>
          </p:cNvPr>
          <p:cNvSpPr txBox="1"/>
          <p:nvPr/>
        </p:nvSpPr>
        <p:spPr>
          <a:xfrm>
            <a:off x="4648373" y="2229808"/>
            <a:ext cx="1976149" cy="1865825"/>
          </a:xfrm>
          <a:prstGeom prst="rect">
            <a:avLst/>
          </a:prstGeom>
          <a:solidFill>
            <a:srgbClr val="00B0F0"/>
          </a:solidFill>
          <a:ln>
            <a:solidFill>
              <a:schemeClr val="accent1"/>
            </a:solidFill>
          </a:ln>
        </p:spPr>
        <p:txBody>
          <a:bodyPr wrap="square" rtlCol="0">
            <a:noAutofit/>
          </a:bodyPr>
          <a:lstStyle/>
          <a:p>
            <a:r>
              <a:rPr lang="fr-FR" dirty="0"/>
              <a:t>carte2</a:t>
            </a:r>
          </a:p>
        </p:txBody>
      </p:sp>
      <p:sp>
        <p:nvSpPr>
          <p:cNvPr id="7" name="ZoneTexte 6">
            <a:hlinkClick r:id="rId4" action="ppaction://hlinksldjump"/>
            <a:extLst>
              <a:ext uri="{FF2B5EF4-FFF2-40B4-BE49-F238E27FC236}">
                <a16:creationId xmlns:a16="http://schemas.microsoft.com/office/drawing/2014/main" id="{21B771E8-6799-4643-A0EF-E10563B35130}"/>
              </a:ext>
            </a:extLst>
          </p:cNvPr>
          <p:cNvSpPr txBox="1"/>
          <p:nvPr/>
        </p:nvSpPr>
        <p:spPr>
          <a:xfrm>
            <a:off x="6721357" y="2229807"/>
            <a:ext cx="1976149" cy="1865825"/>
          </a:xfrm>
          <a:prstGeom prst="rect">
            <a:avLst/>
          </a:prstGeom>
          <a:solidFill>
            <a:srgbClr val="00B0F0"/>
          </a:solidFill>
          <a:ln>
            <a:solidFill>
              <a:schemeClr val="accent1"/>
            </a:solidFill>
          </a:ln>
        </p:spPr>
        <p:txBody>
          <a:bodyPr wrap="square" rtlCol="0">
            <a:noAutofit/>
          </a:bodyPr>
          <a:lstStyle/>
          <a:p>
            <a:r>
              <a:rPr lang="fr-FR" dirty="0"/>
              <a:t>carte3</a:t>
            </a:r>
          </a:p>
        </p:txBody>
      </p:sp>
    </p:spTree>
    <p:extLst>
      <p:ext uri="{BB962C8B-B14F-4D97-AF65-F5344CB8AC3E}">
        <p14:creationId xmlns:p14="http://schemas.microsoft.com/office/powerpoint/2010/main" val="21686489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4 : </a:t>
            </a:r>
            <a:r>
              <a:rPr lang="fr-FR" sz="2400" b="1" dirty="0"/>
              <a:t>Moi et l’information reçue </a:t>
            </a:r>
            <a:br>
              <a:rPr lang="fr-FR" sz="2400" dirty="0"/>
            </a:br>
            <a:r>
              <a:rPr lang="fr-FR" sz="2400" dirty="0"/>
              <a:t>Carte 1</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74374" y="986443"/>
            <a:ext cx="5292436" cy="5746173"/>
          </a:xfrm>
          <a:prstGeom prst="horizontalScroll">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Ras le bol …</a:t>
            </a:r>
          </a:p>
          <a:p>
            <a:r>
              <a:rPr lang="fr-FR" b="1" dirty="0">
                <a:solidFill>
                  <a:schemeClr val="tx1"/>
                </a:solidFill>
              </a:rPr>
              <a:t>Je n’écoute plus</a:t>
            </a:r>
          </a:p>
          <a:p>
            <a:endParaRPr lang="fr-FR" b="1" dirty="0">
              <a:solidFill>
                <a:schemeClr val="tx1"/>
              </a:solidFill>
            </a:endParaRPr>
          </a:p>
          <a:p>
            <a:r>
              <a:rPr lang="fr-FR" b="1" dirty="0">
                <a:solidFill>
                  <a:schemeClr val="tx1"/>
                </a:solidFill>
              </a:rPr>
              <a:t>Je n’en ai jamais assez, je lis et regarde tout ce que je peux</a:t>
            </a:r>
          </a:p>
          <a:p>
            <a:endParaRPr lang="fr-FR" b="1" dirty="0">
              <a:solidFill>
                <a:schemeClr val="tx1"/>
              </a:solidFill>
            </a:endParaRPr>
          </a:p>
          <a:p>
            <a:r>
              <a:rPr lang="fr-FR" b="1" dirty="0">
                <a:solidFill>
                  <a:schemeClr val="tx1"/>
                </a:solidFill>
              </a:rPr>
              <a:t>Quels sont les sentiments qui m’habitent ?</a:t>
            </a: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7453212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 </a:t>
            </a:r>
            <a:r>
              <a:rPr lang="fr-FR" sz="2400" b="1" dirty="0"/>
              <a:t>Moi et l’information reçue </a:t>
            </a:r>
            <a:br>
              <a:rPr lang="fr-FR" sz="2400" dirty="0"/>
            </a:br>
            <a:r>
              <a:rPr lang="fr-FR" sz="2400" dirty="0"/>
              <a:t>Carte 2</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74374" y="884843"/>
            <a:ext cx="5292436" cy="5746173"/>
          </a:xfrm>
          <a:prstGeom prst="horizontalScroll">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Je n’ai plus confiance , trop de contradictions.... Je ne m’informe plus.</a:t>
            </a:r>
          </a:p>
          <a:p>
            <a:endParaRPr lang="fr-FR" b="1" dirty="0">
              <a:solidFill>
                <a:schemeClr val="tx1"/>
              </a:solidFill>
            </a:endParaRPr>
          </a:p>
          <a:p>
            <a:r>
              <a:rPr lang="fr-FR" b="1" dirty="0">
                <a:solidFill>
                  <a:schemeClr val="tx1"/>
                </a:solidFill>
              </a:rPr>
              <a:t>J’ai un apriori favorable pour les femmes et les hommes qui gèrent la crise</a:t>
            </a:r>
          </a:p>
          <a:p>
            <a:endParaRPr lang="fr-FR" b="1" dirty="0">
              <a:solidFill>
                <a:schemeClr val="tx1"/>
              </a:solidFill>
            </a:endParaRPr>
          </a:p>
          <a:p>
            <a:r>
              <a:rPr lang="fr-FR" b="1" dirty="0">
                <a:solidFill>
                  <a:schemeClr val="tx1"/>
                </a:solidFill>
              </a:rPr>
              <a:t>Je me sens perdu ?</a:t>
            </a:r>
          </a:p>
          <a:p>
            <a:endParaRPr lang="fr-FR" b="1" dirty="0">
              <a:solidFill>
                <a:schemeClr val="tx1"/>
              </a:solidFill>
            </a:endParaRPr>
          </a:p>
          <a:p>
            <a:r>
              <a:rPr lang="fr-FR" b="1" dirty="0">
                <a:solidFill>
                  <a:schemeClr val="tx1"/>
                </a:solidFill>
              </a:rPr>
              <a:t>Ai-je envie de sortir de ma posture ? Si oui qu’est ce qui me gène ?</a:t>
            </a:r>
          </a:p>
          <a:p>
            <a:r>
              <a:rPr lang="fr-FR" b="1" dirty="0">
                <a:solidFill>
                  <a:schemeClr val="tx1"/>
                </a:solidFill>
              </a:rPr>
              <a:t>Si non comment je peux m’expliquer cet état de fait ?</a:t>
            </a: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36454092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4 : </a:t>
            </a:r>
            <a:r>
              <a:rPr lang="fr-FR" sz="2400" b="1" dirty="0"/>
              <a:t>Moi et l’information reçue </a:t>
            </a:r>
            <a:br>
              <a:rPr lang="fr-FR" sz="2400" dirty="0"/>
            </a:br>
            <a:r>
              <a:rPr lang="fr-FR" sz="2400" dirty="0"/>
              <a:t>Carte 3</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74374" y="884843"/>
            <a:ext cx="5292436" cy="5746173"/>
          </a:xfrm>
          <a:prstGeom prst="horizontalScroll">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Les informations sont pour moi</a:t>
            </a:r>
          </a:p>
          <a:p>
            <a:pPr marL="285750" indent="-285750">
              <a:buFontTx/>
              <a:buChar char="-"/>
            </a:pPr>
            <a:r>
              <a:rPr lang="fr-FR" b="1" dirty="0">
                <a:solidFill>
                  <a:schemeClr val="tx1"/>
                </a:solidFill>
              </a:rPr>
              <a:t>Anxiogènes</a:t>
            </a:r>
          </a:p>
          <a:p>
            <a:pPr marL="285750" indent="-285750">
              <a:buFontTx/>
              <a:buChar char="-"/>
            </a:pPr>
            <a:r>
              <a:rPr lang="fr-FR" b="1" dirty="0">
                <a:solidFill>
                  <a:schemeClr val="tx1"/>
                </a:solidFill>
              </a:rPr>
              <a:t>Réjouissantes</a:t>
            </a:r>
          </a:p>
          <a:p>
            <a:pPr marL="285750" indent="-285750">
              <a:buFontTx/>
              <a:buChar char="-"/>
            </a:pPr>
            <a:r>
              <a:rPr lang="fr-FR" b="1" dirty="0">
                <a:solidFill>
                  <a:schemeClr val="tx1"/>
                </a:solidFill>
              </a:rPr>
              <a:t>Encourageantes</a:t>
            </a:r>
          </a:p>
          <a:p>
            <a:pPr marL="285750" indent="-285750">
              <a:buFontTx/>
              <a:buChar char="-"/>
            </a:pPr>
            <a:r>
              <a:rPr lang="fr-FR" b="1" dirty="0">
                <a:solidFill>
                  <a:schemeClr val="tx1"/>
                </a:solidFill>
              </a:rPr>
              <a:t>Me stimulent</a:t>
            </a:r>
          </a:p>
          <a:p>
            <a:pPr marL="285750" indent="-285750">
              <a:buFontTx/>
              <a:buChar char="-"/>
            </a:pPr>
            <a:r>
              <a:rPr lang="fr-FR" b="1" dirty="0">
                <a:solidFill>
                  <a:schemeClr val="tx1"/>
                </a:solidFill>
              </a:rPr>
              <a:t>M’agacent</a:t>
            </a:r>
          </a:p>
          <a:p>
            <a:pPr marL="285750" indent="-285750">
              <a:buFontTx/>
              <a:buChar char="-"/>
            </a:pPr>
            <a:r>
              <a:rPr lang="fr-FR" b="1" dirty="0">
                <a:solidFill>
                  <a:schemeClr val="tx1"/>
                </a:solidFill>
              </a:rPr>
              <a:t>….</a:t>
            </a:r>
          </a:p>
          <a:p>
            <a:pPr marL="285750" indent="-285750">
              <a:buFontTx/>
              <a:buChar char="-"/>
            </a:pPr>
            <a:endParaRPr lang="fr-FR" b="1" dirty="0">
              <a:solidFill>
                <a:schemeClr val="tx1"/>
              </a:solidFill>
            </a:endParaRPr>
          </a:p>
          <a:p>
            <a:r>
              <a:rPr lang="fr-FR" b="1" dirty="0">
                <a:solidFill>
                  <a:schemeClr val="tx1"/>
                </a:solidFill>
              </a:rPr>
              <a:t>Quels besoins ces sentiments révèlent ils ?</a:t>
            </a:r>
          </a:p>
          <a:p>
            <a:endParaRPr lang="fr-FR" b="1" dirty="0">
              <a:solidFill>
                <a:schemeClr val="tx1"/>
              </a:solidFill>
            </a:endParaRPr>
          </a:p>
          <a:p>
            <a:r>
              <a:rPr lang="fr-FR" b="1" dirty="0">
                <a:solidFill>
                  <a:schemeClr val="tx1"/>
                </a:solidFill>
              </a:rPr>
              <a:t>De quoi ai-je besoin ?</a:t>
            </a: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30972023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5: </a:t>
            </a:r>
            <a:r>
              <a:rPr lang="fr-FR" sz="2400" b="1" dirty="0"/>
              <a:t>Moi et mes croyances / ma foi</a:t>
            </a:r>
            <a:br>
              <a:rPr lang="fr-FR" sz="2400" dirty="0"/>
            </a:br>
            <a:r>
              <a:rPr lang="fr-FR" sz="2400" dirty="0"/>
              <a:t>cliquer au hasard sur une carte - respecter votre tirage</a:t>
            </a:r>
          </a:p>
        </p:txBody>
      </p:sp>
      <p:sp>
        <p:nvSpPr>
          <p:cNvPr id="5" name="ZoneTexte 4">
            <a:hlinkClick r:id="rId2" action="ppaction://hlinksldjump"/>
            <a:extLst>
              <a:ext uri="{FF2B5EF4-FFF2-40B4-BE49-F238E27FC236}">
                <a16:creationId xmlns:a16="http://schemas.microsoft.com/office/drawing/2014/main" id="{6087BA3F-2E69-4BF0-88CC-486A8CB3056F}"/>
              </a:ext>
            </a:extLst>
          </p:cNvPr>
          <p:cNvSpPr txBox="1"/>
          <p:nvPr/>
        </p:nvSpPr>
        <p:spPr>
          <a:xfrm>
            <a:off x="2592924" y="2229808"/>
            <a:ext cx="1976149" cy="1865825"/>
          </a:xfrm>
          <a:prstGeom prst="rect">
            <a:avLst/>
          </a:prstGeom>
          <a:solidFill>
            <a:schemeClr val="accent5">
              <a:lumMod val="75000"/>
            </a:schemeClr>
          </a:solidFill>
          <a:ln>
            <a:solidFill>
              <a:schemeClr val="accent1"/>
            </a:solidFill>
          </a:ln>
        </p:spPr>
        <p:txBody>
          <a:bodyPr wrap="square" rtlCol="0">
            <a:noAutofit/>
          </a:bodyPr>
          <a:lstStyle/>
          <a:p>
            <a:r>
              <a:rPr lang="fr-FR" dirty="0"/>
              <a:t>carte1</a:t>
            </a:r>
          </a:p>
        </p:txBody>
      </p:sp>
      <p:sp>
        <p:nvSpPr>
          <p:cNvPr id="6" name="ZoneTexte 5">
            <a:hlinkClick r:id="rId3" action="ppaction://hlinksldjump"/>
            <a:extLst>
              <a:ext uri="{FF2B5EF4-FFF2-40B4-BE49-F238E27FC236}">
                <a16:creationId xmlns:a16="http://schemas.microsoft.com/office/drawing/2014/main" id="{BFB65A2A-C775-4CE7-8E02-EC1D5C6320DE}"/>
              </a:ext>
            </a:extLst>
          </p:cNvPr>
          <p:cNvSpPr txBox="1"/>
          <p:nvPr/>
        </p:nvSpPr>
        <p:spPr>
          <a:xfrm>
            <a:off x="4648373" y="2229808"/>
            <a:ext cx="1976149" cy="1865825"/>
          </a:xfrm>
          <a:prstGeom prst="rect">
            <a:avLst/>
          </a:prstGeom>
          <a:solidFill>
            <a:schemeClr val="accent5">
              <a:lumMod val="75000"/>
            </a:schemeClr>
          </a:solidFill>
          <a:ln>
            <a:solidFill>
              <a:schemeClr val="accent1"/>
            </a:solidFill>
          </a:ln>
        </p:spPr>
        <p:txBody>
          <a:bodyPr wrap="square" rtlCol="0">
            <a:noAutofit/>
          </a:bodyPr>
          <a:lstStyle/>
          <a:p>
            <a:r>
              <a:rPr lang="fr-FR" dirty="0"/>
              <a:t>carte2</a:t>
            </a:r>
          </a:p>
        </p:txBody>
      </p:sp>
      <p:sp>
        <p:nvSpPr>
          <p:cNvPr id="7" name="ZoneTexte 6">
            <a:hlinkClick r:id="rId4" action="ppaction://hlinksldjump"/>
            <a:extLst>
              <a:ext uri="{FF2B5EF4-FFF2-40B4-BE49-F238E27FC236}">
                <a16:creationId xmlns:a16="http://schemas.microsoft.com/office/drawing/2014/main" id="{21B771E8-6799-4643-A0EF-E10563B35130}"/>
              </a:ext>
            </a:extLst>
          </p:cNvPr>
          <p:cNvSpPr txBox="1"/>
          <p:nvPr/>
        </p:nvSpPr>
        <p:spPr>
          <a:xfrm>
            <a:off x="6721357" y="2229807"/>
            <a:ext cx="1976149" cy="1865825"/>
          </a:xfrm>
          <a:prstGeom prst="rect">
            <a:avLst/>
          </a:prstGeom>
          <a:solidFill>
            <a:schemeClr val="accent5">
              <a:lumMod val="75000"/>
            </a:schemeClr>
          </a:solidFill>
          <a:ln>
            <a:solidFill>
              <a:schemeClr val="accent1"/>
            </a:solidFill>
          </a:ln>
        </p:spPr>
        <p:txBody>
          <a:bodyPr wrap="square" rtlCol="0">
            <a:noAutofit/>
          </a:bodyPr>
          <a:lstStyle/>
          <a:p>
            <a:r>
              <a:rPr lang="fr-FR" dirty="0"/>
              <a:t>carte3</a:t>
            </a:r>
          </a:p>
        </p:txBody>
      </p:sp>
    </p:spTree>
    <p:extLst>
      <p:ext uri="{BB962C8B-B14F-4D97-AF65-F5344CB8AC3E}">
        <p14:creationId xmlns:p14="http://schemas.microsoft.com/office/powerpoint/2010/main" val="39130567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5 : </a:t>
            </a:r>
            <a:r>
              <a:rPr lang="fr-FR" sz="2400" b="1" dirty="0"/>
              <a:t>Moi et mes croyances / foi </a:t>
            </a:r>
            <a:br>
              <a:rPr lang="fr-FR" sz="2400" dirty="0"/>
            </a:br>
            <a:r>
              <a:rPr lang="fr-FR" sz="2400" dirty="0"/>
              <a:t>Carte 1</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74374" y="884843"/>
            <a:ext cx="5292436" cy="5746173"/>
          </a:xfrm>
          <a:prstGeom prst="horizontalScroll">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Le covid-19 est porteur d’un message pour l’humanité, j’en suis convaincu.</a:t>
            </a:r>
          </a:p>
          <a:p>
            <a:endParaRPr lang="fr-FR" b="1" dirty="0">
              <a:solidFill>
                <a:schemeClr val="tx1"/>
              </a:solidFill>
            </a:endParaRPr>
          </a:p>
          <a:p>
            <a:r>
              <a:rPr lang="fr-FR" b="1" dirty="0">
                <a:solidFill>
                  <a:schemeClr val="tx1"/>
                </a:solidFill>
              </a:rPr>
              <a:t>Il n’y a pas d’intention cachée, c’est comme ca. Il faut s’en débarrasser au plus vite. </a:t>
            </a:r>
          </a:p>
          <a:p>
            <a:endParaRPr lang="fr-FR" b="1" dirty="0">
              <a:solidFill>
                <a:schemeClr val="tx1"/>
              </a:solidFill>
            </a:endParaRPr>
          </a:p>
          <a:p>
            <a:r>
              <a:rPr lang="fr-FR" b="1" dirty="0">
                <a:solidFill>
                  <a:schemeClr val="tx1"/>
                </a:solidFill>
              </a:rPr>
              <a:t>Ca ne changera rien à ma vie.</a:t>
            </a:r>
          </a:p>
          <a:p>
            <a:endParaRPr lang="fr-FR" b="1" dirty="0">
              <a:solidFill>
                <a:schemeClr val="tx1"/>
              </a:solidFill>
            </a:endParaRPr>
          </a:p>
          <a:p>
            <a:r>
              <a:rPr lang="fr-FR" b="1" dirty="0">
                <a:solidFill>
                  <a:schemeClr val="tx1"/>
                </a:solidFill>
              </a:rPr>
              <a:t>Rien ne sera plus comme avant.</a:t>
            </a:r>
          </a:p>
          <a:p>
            <a:endParaRPr lang="fr-FR" b="1" dirty="0">
              <a:solidFill>
                <a:schemeClr val="tx1"/>
              </a:solidFill>
            </a:endParaRPr>
          </a:p>
          <a:p>
            <a:r>
              <a:rPr lang="fr-FR" b="1" dirty="0">
                <a:solidFill>
                  <a:schemeClr val="tx1"/>
                </a:solidFill>
              </a:rPr>
              <a:t>Suis-je conscient de mes croyances ? Et de celles de autres ?</a:t>
            </a: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19402717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5 : </a:t>
            </a:r>
            <a:r>
              <a:rPr lang="fr-FR" sz="2400" b="1" dirty="0"/>
              <a:t>Moi et mes croyances / foi </a:t>
            </a:r>
            <a:br>
              <a:rPr lang="fr-FR" sz="2400" dirty="0"/>
            </a:br>
            <a:r>
              <a:rPr lang="fr-FR" sz="2400" dirty="0"/>
              <a:t>Carte 2</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592924" y="1101764"/>
            <a:ext cx="5292436" cy="5746173"/>
          </a:xfrm>
          <a:prstGeom prst="horizontalScroll">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Dieu nous envoie un messager.</a:t>
            </a:r>
          </a:p>
          <a:p>
            <a:r>
              <a:rPr lang="fr-FR" b="1" dirty="0">
                <a:solidFill>
                  <a:schemeClr val="tx1"/>
                </a:solidFill>
              </a:rPr>
              <a:t>Il nous parle comme Jonas aux gens de Ninive.</a:t>
            </a:r>
          </a:p>
          <a:p>
            <a:endParaRPr lang="fr-FR" b="1" dirty="0">
              <a:solidFill>
                <a:schemeClr val="tx1"/>
              </a:solidFill>
            </a:endParaRPr>
          </a:p>
          <a:p>
            <a:r>
              <a:rPr lang="fr-FR" b="1" dirty="0">
                <a:solidFill>
                  <a:schemeClr val="tx1"/>
                </a:solidFill>
              </a:rPr>
              <a:t>Dieu n’a rien a voir là-dedans ce sont des superstitions.</a:t>
            </a:r>
          </a:p>
          <a:p>
            <a:endParaRPr lang="fr-FR" b="1" dirty="0">
              <a:solidFill>
                <a:schemeClr val="tx1"/>
              </a:solidFill>
            </a:endParaRPr>
          </a:p>
          <a:p>
            <a:endParaRPr lang="fr-FR" b="1" dirty="0">
              <a:solidFill>
                <a:schemeClr val="tx1"/>
              </a:solidFill>
            </a:endParaRPr>
          </a:p>
          <a:p>
            <a:r>
              <a:rPr lang="fr-FR" b="1" dirty="0">
                <a:solidFill>
                  <a:schemeClr val="tx1"/>
                </a:solidFill>
              </a:rPr>
              <a:t>Si je crois à l’action de Dieu comment je ressens l’opinion inverse ?</a:t>
            </a:r>
          </a:p>
          <a:p>
            <a:endParaRPr lang="fr-FR" b="1" dirty="0">
              <a:solidFill>
                <a:schemeClr val="tx1"/>
              </a:solidFill>
            </a:endParaRPr>
          </a:p>
          <a:p>
            <a:r>
              <a:rPr lang="fr-FR" b="1" dirty="0">
                <a:solidFill>
                  <a:schemeClr val="tx1"/>
                </a:solidFill>
              </a:rPr>
              <a:t>Si Dieu n’a rien à voir dans cette crise, comment je reçois l’opinion des religieux(se) ?</a:t>
            </a:r>
          </a:p>
          <a:p>
            <a:endParaRPr lang="fr-FR" b="1" dirty="0">
              <a:solidFill>
                <a:schemeClr val="tx1"/>
              </a:solidFill>
            </a:endParaRP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30891217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5 : </a:t>
            </a:r>
            <a:r>
              <a:rPr lang="fr-FR" sz="2400" b="1" dirty="0"/>
              <a:t>Moi et mes croyances / foi </a:t>
            </a:r>
            <a:br>
              <a:rPr lang="fr-FR" sz="2400" dirty="0"/>
            </a:br>
            <a:r>
              <a:rPr lang="fr-FR" sz="2400" dirty="0"/>
              <a:t>Carte 1</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774374" y="884843"/>
            <a:ext cx="5292436" cy="5746173"/>
          </a:xfrm>
          <a:prstGeom prst="horizontalScroll">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Je prie </a:t>
            </a:r>
          </a:p>
          <a:p>
            <a:r>
              <a:rPr lang="fr-FR" b="1" dirty="0">
                <a:solidFill>
                  <a:schemeClr val="tx1"/>
                </a:solidFill>
              </a:rPr>
              <a:t>Je médite</a:t>
            </a:r>
          </a:p>
          <a:p>
            <a:r>
              <a:rPr lang="fr-FR" b="1" dirty="0">
                <a:solidFill>
                  <a:schemeClr val="tx1"/>
                </a:solidFill>
              </a:rPr>
              <a:t>Il y a quelque chose à comprendre</a:t>
            </a:r>
          </a:p>
          <a:p>
            <a:endParaRPr lang="fr-FR" b="1" dirty="0">
              <a:solidFill>
                <a:schemeClr val="tx1"/>
              </a:solidFill>
            </a:endParaRPr>
          </a:p>
          <a:p>
            <a:endParaRPr lang="fr-FR" b="1" dirty="0">
              <a:solidFill>
                <a:schemeClr val="tx1"/>
              </a:solidFill>
            </a:endParaRPr>
          </a:p>
          <a:p>
            <a:r>
              <a:rPr lang="fr-FR" b="1" dirty="0">
                <a:solidFill>
                  <a:schemeClr val="tx1"/>
                </a:solidFill>
              </a:rPr>
              <a:t>Je crois qu’il faut faire confiance à la science, elle seule « sait » et a quelque chose à nous dire.  Je ne comprends pas ceux qui voient l’action de l’invisible.</a:t>
            </a:r>
          </a:p>
          <a:p>
            <a:endParaRPr lang="fr-FR" b="1" dirty="0">
              <a:solidFill>
                <a:schemeClr val="tx1"/>
              </a:solidFill>
            </a:endParaRPr>
          </a:p>
          <a:p>
            <a:r>
              <a:rPr lang="fr-FR" b="1" dirty="0">
                <a:solidFill>
                  <a:schemeClr val="tx1"/>
                </a:solidFill>
              </a:rPr>
              <a:t>Quand je rencontre quelqu’un qui ne partage pas mon opinion, qu’est ce qui se passe en moi ?</a:t>
            </a:r>
          </a:p>
        </p:txBody>
      </p:sp>
      <p:grpSp>
        <p:nvGrpSpPr>
          <p:cNvPr id="6" name="Groupe 5">
            <a:extLst>
              <a:ext uri="{FF2B5EF4-FFF2-40B4-BE49-F238E27FC236}">
                <a16:creationId xmlns:a16="http://schemas.microsoft.com/office/drawing/2014/main" id="{A71D3EF8-A5FA-44F5-9D77-5F9051345B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DDC5F76D-F5A7-4C86-B752-54B46B28AB2C}"/>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F1ED6EBE-5064-450D-A1FC-6A1F882EB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11" name="ZoneTexte 10">
              <a:extLst>
                <a:ext uri="{FF2B5EF4-FFF2-40B4-BE49-F238E27FC236}">
                  <a16:creationId xmlns:a16="http://schemas.microsoft.com/office/drawing/2014/main" id="{2EDB1B7B-CFA8-439C-BC34-3F31DD741A91}"/>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11273240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8A257A-C372-43B9-BBCC-327B85280666}"/>
              </a:ext>
            </a:extLst>
          </p:cNvPr>
          <p:cNvSpPr>
            <a:spLocks noGrp="1"/>
          </p:cNvSpPr>
          <p:nvPr>
            <p:ph type="title"/>
          </p:nvPr>
        </p:nvSpPr>
        <p:spPr/>
        <p:txBody>
          <a:bodyPr/>
          <a:lstStyle/>
          <a:p>
            <a:r>
              <a:rPr lang="fr-FR" dirty="0"/>
              <a:t>Temps d’échange : 2 minutes par participant(e)</a:t>
            </a:r>
          </a:p>
        </p:txBody>
      </p:sp>
      <p:sp>
        <p:nvSpPr>
          <p:cNvPr id="3" name="Espace réservé du contenu 2">
            <a:extLst>
              <a:ext uri="{FF2B5EF4-FFF2-40B4-BE49-F238E27FC236}">
                <a16:creationId xmlns:a16="http://schemas.microsoft.com/office/drawing/2014/main" id="{D6613EAF-95CD-428D-849D-9DE221F41156}"/>
              </a:ext>
            </a:extLst>
          </p:cNvPr>
          <p:cNvSpPr>
            <a:spLocks noGrp="1"/>
          </p:cNvSpPr>
          <p:nvPr>
            <p:ph idx="1"/>
          </p:nvPr>
        </p:nvSpPr>
        <p:spPr/>
        <p:txBody>
          <a:bodyPr/>
          <a:lstStyle/>
          <a:p>
            <a:r>
              <a:rPr lang="fr-FR" dirty="0"/>
              <a:t>Chacun(e) partage quelque chose de sa réflexion</a:t>
            </a:r>
          </a:p>
          <a:p>
            <a:pPr lvl="1"/>
            <a:r>
              <a:rPr lang="fr-FR" dirty="0"/>
              <a:t>Parler en « je » :</a:t>
            </a:r>
          </a:p>
          <a:p>
            <a:pPr lvl="1"/>
            <a:r>
              <a:rPr lang="fr-FR" dirty="0"/>
              <a:t>Partager un fait de vie plutôt qu’une idée</a:t>
            </a:r>
          </a:p>
          <a:p>
            <a:pPr lvl="1"/>
            <a:r>
              <a:rPr lang="fr-FR" dirty="0"/>
              <a:t>Veiller à ce que chacun(e) ait eu un temps de parole</a:t>
            </a:r>
          </a:p>
          <a:p>
            <a:pPr lvl="1"/>
            <a:r>
              <a:rPr lang="fr-FR" dirty="0"/>
              <a:t>Laisser l’autre s’exprimer jusqu’au bout (attendre que l’autre ait fini et qu’il ait</a:t>
            </a:r>
            <a:br>
              <a:rPr lang="fr-FR" dirty="0"/>
            </a:br>
            <a:r>
              <a:rPr lang="fr-FR" dirty="0"/>
              <a:t>passé la parole à son voisin)</a:t>
            </a:r>
          </a:p>
          <a:p>
            <a:pPr lvl="1"/>
            <a:r>
              <a:rPr lang="fr-FR" dirty="0"/>
              <a:t>Marquer un temps de silence après chaque prise de parole </a:t>
            </a:r>
            <a:br>
              <a:rPr lang="fr-FR" dirty="0"/>
            </a:br>
            <a:endParaRPr lang="fr-FR" dirty="0"/>
          </a:p>
        </p:txBody>
      </p:sp>
      <p:sp>
        <p:nvSpPr>
          <p:cNvPr id="4" name="Flèche : pentagone 3">
            <a:hlinkClick r:id="rId2" action="ppaction://hlinksldjump"/>
            <a:extLst>
              <a:ext uri="{FF2B5EF4-FFF2-40B4-BE49-F238E27FC236}">
                <a16:creationId xmlns:a16="http://schemas.microsoft.com/office/drawing/2014/main" id="{939C14B8-4E04-4E6A-BA4D-3D42C429BCFF}"/>
              </a:ext>
            </a:extLst>
          </p:cNvPr>
          <p:cNvSpPr/>
          <p:nvPr/>
        </p:nvSpPr>
        <p:spPr>
          <a:xfrm>
            <a:off x="4655127" y="5330536"/>
            <a:ext cx="3283528" cy="80928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suivant</a:t>
            </a:r>
          </a:p>
        </p:txBody>
      </p:sp>
    </p:spTree>
    <p:extLst>
      <p:ext uri="{BB962C8B-B14F-4D97-AF65-F5344CB8AC3E}">
        <p14:creationId xmlns:p14="http://schemas.microsoft.com/office/powerpoint/2010/main" val="212291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C41BFD-D732-4E5B-977D-64B6C565D634}"/>
              </a:ext>
            </a:extLst>
          </p:cNvPr>
          <p:cNvSpPr>
            <a:spLocks noGrp="1"/>
          </p:cNvSpPr>
          <p:nvPr>
            <p:ph type="title"/>
          </p:nvPr>
        </p:nvSpPr>
        <p:spPr/>
        <p:txBody>
          <a:bodyPr/>
          <a:lstStyle/>
          <a:p>
            <a:r>
              <a:rPr lang="fr-FR" dirty="0"/>
              <a:t>Une manière d’explorer en petit groupe</a:t>
            </a:r>
          </a:p>
        </p:txBody>
      </p:sp>
      <p:sp>
        <p:nvSpPr>
          <p:cNvPr id="3" name="Espace réservé du contenu 2">
            <a:extLst>
              <a:ext uri="{FF2B5EF4-FFF2-40B4-BE49-F238E27FC236}">
                <a16:creationId xmlns:a16="http://schemas.microsoft.com/office/drawing/2014/main" id="{28AC0222-1180-48AD-B79A-6630738FE372}"/>
              </a:ext>
            </a:extLst>
          </p:cNvPr>
          <p:cNvSpPr>
            <a:spLocks noGrp="1"/>
          </p:cNvSpPr>
          <p:nvPr>
            <p:ph idx="1"/>
          </p:nvPr>
        </p:nvSpPr>
        <p:spPr/>
        <p:txBody>
          <a:bodyPr>
            <a:normAutofit fontScale="85000" lnSpcReduction="20000"/>
          </a:bodyPr>
          <a:lstStyle/>
          <a:p>
            <a:pPr>
              <a:lnSpc>
                <a:spcPct val="120000"/>
              </a:lnSpc>
              <a:spcBef>
                <a:spcPts val="0"/>
              </a:spcBef>
            </a:pPr>
            <a:r>
              <a:rPr lang="fr-FR" dirty="0"/>
              <a:t>Se donner rendez vous sur internet</a:t>
            </a:r>
          </a:p>
          <a:p>
            <a:pPr lvl="1">
              <a:lnSpc>
                <a:spcPct val="120000"/>
              </a:lnSpc>
              <a:spcBef>
                <a:spcPts val="0"/>
              </a:spcBef>
            </a:pPr>
            <a:r>
              <a:rPr lang="fr-FR" dirty="0"/>
              <a:t>En soirée 20h15 -21h30</a:t>
            </a:r>
          </a:p>
          <a:p>
            <a:pPr lvl="1">
              <a:lnSpc>
                <a:spcPct val="120000"/>
              </a:lnSpc>
              <a:spcBef>
                <a:spcPts val="0"/>
              </a:spcBef>
            </a:pPr>
            <a:r>
              <a:rPr lang="fr-FR" dirty="0"/>
              <a:t>Utiliser zoom ou autre…</a:t>
            </a:r>
          </a:p>
          <a:p>
            <a:pPr lvl="1">
              <a:lnSpc>
                <a:spcPct val="120000"/>
              </a:lnSpc>
              <a:spcBef>
                <a:spcPts val="0"/>
              </a:spcBef>
            </a:pPr>
            <a:r>
              <a:rPr lang="fr-FR" dirty="0"/>
              <a:t>Nbre maxi : 8</a:t>
            </a:r>
          </a:p>
          <a:p>
            <a:pPr>
              <a:lnSpc>
                <a:spcPct val="120000"/>
              </a:lnSpc>
              <a:spcBef>
                <a:spcPts val="0"/>
              </a:spcBef>
            </a:pPr>
            <a:r>
              <a:rPr lang="fr-FR" dirty="0"/>
              <a:t>Déroulement</a:t>
            </a:r>
          </a:p>
          <a:p>
            <a:pPr lvl="1">
              <a:lnSpc>
                <a:spcPct val="120000"/>
              </a:lnSpc>
              <a:spcBef>
                <a:spcPts val="0"/>
              </a:spcBef>
            </a:pPr>
            <a:r>
              <a:rPr lang="fr-FR" dirty="0"/>
              <a:t>Temps d’inclusion et de présentation</a:t>
            </a:r>
          </a:p>
          <a:p>
            <a:pPr lvl="1">
              <a:lnSpc>
                <a:spcPct val="120000"/>
              </a:lnSpc>
              <a:spcBef>
                <a:spcPts val="0"/>
              </a:spcBef>
            </a:pPr>
            <a:r>
              <a:rPr lang="fr-FR" dirty="0"/>
              <a:t>Premier tirage de carte</a:t>
            </a:r>
          </a:p>
          <a:p>
            <a:pPr lvl="1">
              <a:lnSpc>
                <a:spcPct val="120000"/>
              </a:lnSpc>
              <a:spcBef>
                <a:spcPts val="0"/>
              </a:spcBef>
            </a:pPr>
            <a:r>
              <a:rPr lang="fr-FR" dirty="0"/>
              <a:t>Temps personnel</a:t>
            </a:r>
          </a:p>
          <a:p>
            <a:pPr lvl="1">
              <a:lnSpc>
                <a:spcPct val="120000"/>
              </a:lnSpc>
              <a:spcBef>
                <a:spcPts val="0"/>
              </a:spcBef>
            </a:pPr>
            <a:r>
              <a:rPr lang="fr-FR" dirty="0"/>
              <a:t>Échange sur ce premier tirage</a:t>
            </a:r>
          </a:p>
          <a:p>
            <a:pPr lvl="1">
              <a:lnSpc>
                <a:spcPct val="120000"/>
              </a:lnSpc>
              <a:spcBef>
                <a:spcPts val="0"/>
              </a:spcBef>
            </a:pPr>
            <a:r>
              <a:rPr lang="fr-FR" dirty="0"/>
              <a:t>Présentation des thématiques bibliques</a:t>
            </a:r>
          </a:p>
          <a:p>
            <a:pPr lvl="1">
              <a:lnSpc>
                <a:spcPct val="120000"/>
              </a:lnSpc>
              <a:spcBef>
                <a:spcPts val="0"/>
              </a:spcBef>
            </a:pPr>
            <a:r>
              <a:rPr lang="fr-FR" dirty="0"/>
              <a:t>Choisir la thématique du 2ème tirage de carte</a:t>
            </a:r>
          </a:p>
          <a:p>
            <a:pPr lvl="1">
              <a:lnSpc>
                <a:spcPct val="120000"/>
              </a:lnSpc>
              <a:spcBef>
                <a:spcPts val="0"/>
              </a:spcBef>
            </a:pPr>
            <a:r>
              <a:rPr lang="fr-FR" dirty="0"/>
              <a:t>Tirage d’une carte pour le groupe</a:t>
            </a:r>
          </a:p>
          <a:p>
            <a:pPr lvl="1">
              <a:lnSpc>
                <a:spcPct val="120000"/>
              </a:lnSpc>
              <a:spcBef>
                <a:spcPts val="0"/>
              </a:spcBef>
            </a:pPr>
            <a:r>
              <a:rPr lang="fr-FR" dirty="0"/>
              <a:t>Temps personnel</a:t>
            </a:r>
          </a:p>
          <a:p>
            <a:pPr lvl="1">
              <a:lnSpc>
                <a:spcPct val="120000"/>
              </a:lnSpc>
              <a:spcBef>
                <a:spcPts val="0"/>
              </a:spcBef>
            </a:pPr>
            <a:r>
              <a:rPr lang="fr-FR" dirty="0"/>
              <a:t>Échanges</a:t>
            </a:r>
          </a:p>
          <a:p>
            <a:pPr lvl="1">
              <a:lnSpc>
                <a:spcPct val="120000"/>
              </a:lnSpc>
              <a:spcBef>
                <a:spcPts val="0"/>
              </a:spcBef>
            </a:pPr>
            <a:r>
              <a:rPr lang="fr-FR" dirty="0"/>
              <a:t>Prière finale</a:t>
            </a:r>
          </a:p>
          <a:p>
            <a:pPr>
              <a:lnSpc>
                <a:spcPct val="120000"/>
              </a:lnSpc>
              <a:spcBef>
                <a:spcPts val="0"/>
              </a:spcBef>
            </a:pPr>
            <a:r>
              <a:rPr lang="fr-FR" dirty="0"/>
              <a:t>Évaluation : comment ca s’est passé pour moi, avec quoi je repars, décidé à prolonger ?</a:t>
            </a:r>
          </a:p>
        </p:txBody>
      </p:sp>
      <p:sp>
        <p:nvSpPr>
          <p:cNvPr id="6" name="Flèche : chevron 5">
            <a:hlinkClick r:id="rId2" action="ppaction://hlinksldjump"/>
            <a:extLst>
              <a:ext uri="{FF2B5EF4-FFF2-40B4-BE49-F238E27FC236}">
                <a16:creationId xmlns:a16="http://schemas.microsoft.com/office/drawing/2014/main" id="{366D2869-F2DB-4FCB-A83D-912B3AA80818}"/>
              </a:ext>
            </a:extLst>
          </p:cNvPr>
          <p:cNvSpPr/>
          <p:nvPr/>
        </p:nvSpPr>
        <p:spPr>
          <a:xfrm>
            <a:off x="11035145" y="6005945"/>
            <a:ext cx="592282" cy="67541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7107894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53D7BD-AE5B-43BB-A328-19C717EB0A68}"/>
              </a:ext>
            </a:extLst>
          </p:cNvPr>
          <p:cNvSpPr>
            <a:spLocks noGrp="1"/>
          </p:cNvSpPr>
          <p:nvPr>
            <p:ph type="title"/>
          </p:nvPr>
        </p:nvSpPr>
        <p:spPr/>
        <p:txBody>
          <a:bodyPr>
            <a:normAutofit fontScale="90000"/>
          </a:bodyPr>
          <a:lstStyle/>
          <a:p>
            <a:r>
              <a:rPr lang="fr-FR" dirty="0"/>
              <a:t>Deuxième temps de la soirée : choisir le thème biblique que nous allons explorer ensemble</a:t>
            </a:r>
          </a:p>
        </p:txBody>
      </p:sp>
      <p:sp>
        <p:nvSpPr>
          <p:cNvPr id="3" name="Espace réservé du contenu 2">
            <a:extLst>
              <a:ext uri="{FF2B5EF4-FFF2-40B4-BE49-F238E27FC236}">
                <a16:creationId xmlns:a16="http://schemas.microsoft.com/office/drawing/2014/main" id="{B8A613AA-77B6-4947-862C-88C7BC6113E3}"/>
              </a:ext>
            </a:extLst>
          </p:cNvPr>
          <p:cNvSpPr>
            <a:spLocks noGrp="1"/>
          </p:cNvSpPr>
          <p:nvPr>
            <p:ph idx="1"/>
          </p:nvPr>
        </p:nvSpPr>
        <p:spPr>
          <a:xfrm>
            <a:off x="2589212" y="2133600"/>
            <a:ext cx="8915400" cy="2957944"/>
          </a:xfrm>
        </p:spPr>
        <p:txBody>
          <a:bodyPr/>
          <a:lstStyle/>
          <a:p>
            <a:r>
              <a:rPr lang="fr-FR" dirty="0"/>
              <a:t>A partir de ce qu’il a entendu, vécu…</a:t>
            </a:r>
          </a:p>
          <a:p>
            <a:pPr lvl="1"/>
            <a:r>
              <a:rPr lang="fr-FR" dirty="0"/>
              <a:t>Choisir un thème</a:t>
            </a:r>
          </a:p>
          <a:p>
            <a:pPr lvl="1"/>
            <a:r>
              <a:rPr lang="fr-FR" dirty="0"/>
              <a:t>Garder le silence jusqu’à ce que chacun(e) ait dit « ok »</a:t>
            </a:r>
          </a:p>
          <a:p>
            <a:r>
              <a:rPr lang="fr-FR" dirty="0"/>
              <a:t>Donner le choix</a:t>
            </a:r>
          </a:p>
          <a:p>
            <a:r>
              <a:rPr lang="fr-FR" dirty="0"/>
              <a:t>Décider ensemble du choix en « écoutant » ce qui vient du groupe</a:t>
            </a:r>
          </a:p>
          <a:p>
            <a:endParaRPr lang="fr-FR" dirty="0"/>
          </a:p>
          <a:p>
            <a:r>
              <a:rPr lang="fr-FR" dirty="0"/>
              <a:t>Choix fait, chacun(e) clic le thème retenu et choisi une carte</a:t>
            </a:r>
          </a:p>
        </p:txBody>
      </p:sp>
      <p:sp>
        <p:nvSpPr>
          <p:cNvPr id="4" name="Espace réservé du contenu 2">
            <a:extLst>
              <a:ext uri="{FF2B5EF4-FFF2-40B4-BE49-F238E27FC236}">
                <a16:creationId xmlns:a16="http://schemas.microsoft.com/office/drawing/2014/main" id="{C76FC441-447D-4D74-98F6-8E35BC0B6DD3}"/>
              </a:ext>
            </a:extLst>
          </p:cNvPr>
          <p:cNvSpPr txBox="1">
            <a:spLocks/>
          </p:cNvSpPr>
          <p:nvPr/>
        </p:nvSpPr>
        <p:spPr>
          <a:xfrm>
            <a:off x="5559136" y="2133600"/>
            <a:ext cx="2969924" cy="410029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5" name="Espace réservé du contenu 2">
            <a:extLst>
              <a:ext uri="{FF2B5EF4-FFF2-40B4-BE49-F238E27FC236}">
                <a16:creationId xmlns:a16="http://schemas.microsoft.com/office/drawing/2014/main" id="{71E1DA80-44ED-423C-A514-393284693DC7}"/>
              </a:ext>
            </a:extLst>
          </p:cNvPr>
          <p:cNvSpPr txBox="1">
            <a:spLocks/>
          </p:cNvSpPr>
          <p:nvPr/>
        </p:nvSpPr>
        <p:spPr>
          <a:xfrm>
            <a:off x="8529060" y="2137064"/>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6" name="Espace réservé du contenu 2">
            <a:extLst>
              <a:ext uri="{FF2B5EF4-FFF2-40B4-BE49-F238E27FC236}">
                <a16:creationId xmlns:a16="http://schemas.microsoft.com/office/drawing/2014/main" id="{3D10103A-7DD6-4C2B-85E9-5F937AF4D47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7" name="Espace réservé du contenu 2">
            <a:extLst>
              <a:ext uri="{FF2B5EF4-FFF2-40B4-BE49-F238E27FC236}">
                <a16:creationId xmlns:a16="http://schemas.microsoft.com/office/drawing/2014/main" id="{A274DBF6-6081-4BCC-8F6B-3CF31073158C}"/>
              </a:ext>
            </a:extLst>
          </p:cNvPr>
          <p:cNvSpPr txBox="1">
            <a:spLocks/>
          </p:cNvSpPr>
          <p:nvPr/>
        </p:nvSpPr>
        <p:spPr>
          <a:xfrm>
            <a:off x="69326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8" name="Espace réservé du contenu 2">
            <a:extLst>
              <a:ext uri="{FF2B5EF4-FFF2-40B4-BE49-F238E27FC236}">
                <a16:creationId xmlns:a16="http://schemas.microsoft.com/office/drawing/2014/main" id="{B1832798-69A2-43AB-87FE-0C9154F593B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9" name="Espace réservé du contenu 2">
            <a:extLst>
              <a:ext uri="{FF2B5EF4-FFF2-40B4-BE49-F238E27FC236}">
                <a16:creationId xmlns:a16="http://schemas.microsoft.com/office/drawing/2014/main" id="{8B508A13-88F0-45F2-BAD3-C353E94CFC2F}"/>
              </a:ext>
            </a:extLst>
          </p:cNvPr>
          <p:cNvSpPr txBox="1">
            <a:spLocks/>
          </p:cNvSpPr>
          <p:nvPr/>
        </p:nvSpPr>
        <p:spPr>
          <a:xfrm>
            <a:off x="6932612" y="2143992"/>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10" name="Espace réservé du contenu 2">
            <a:extLst>
              <a:ext uri="{FF2B5EF4-FFF2-40B4-BE49-F238E27FC236}">
                <a16:creationId xmlns:a16="http://schemas.microsoft.com/office/drawing/2014/main" id="{DD8A9A1B-E83B-46C8-B924-8D75361B861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16" name="Flèche : pentagone 15">
            <a:hlinkClick r:id="rId2" action="ppaction://hlinksldjump"/>
            <a:extLst>
              <a:ext uri="{FF2B5EF4-FFF2-40B4-BE49-F238E27FC236}">
                <a16:creationId xmlns:a16="http://schemas.microsoft.com/office/drawing/2014/main" id="{56D36907-0E80-4F5F-BE5B-DE247DF219AF}"/>
              </a:ext>
            </a:extLst>
          </p:cNvPr>
          <p:cNvSpPr/>
          <p:nvPr/>
        </p:nvSpPr>
        <p:spPr>
          <a:xfrm>
            <a:off x="4655127" y="5330536"/>
            <a:ext cx="3283528" cy="80928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suivant</a:t>
            </a:r>
          </a:p>
        </p:txBody>
      </p:sp>
    </p:spTree>
    <p:extLst>
      <p:ext uri="{BB962C8B-B14F-4D97-AF65-F5344CB8AC3E}">
        <p14:creationId xmlns:p14="http://schemas.microsoft.com/office/powerpoint/2010/main" val="40289518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53D7BD-AE5B-43BB-A328-19C717EB0A68}"/>
              </a:ext>
            </a:extLst>
          </p:cNvPr>
          <p:cNvSpPr>
            <a:spLocks noGrp="1"/>
          </p:cNvSpPr>
          <p:nvPr>
            <p:ph type="title"/>
          </p:nvPr>
        </p:nvSpPr>
        <p:spPr/>
        <p:txBody>
          <a:bodyPr>
            <a:normAutofit/>
          </a:bodyPr>
          <a:lstStyle/>
          <a:p>
            <a:r>
              <a:rPr lang="fr-FR" dirty="0"/>
              <a:t>Les thèmes bibliques</a:t>
            </a:r>
          </a:p>
        </p:txBody>
      </p:sp>
      <p:sp>
        <p:nvSpPr>
          <p:cNvPr id="4" name="Espace réservé du contenu 2">
            <a:extLst>
              <a:ext uri="{FF2B5EF4-FFF2-40B4-BE49-F238E27FC236}">
                <a16:creationId xmlns:a16="http://schemas.microsoft.com/office/drawing/2014/main" id="{C76FC441-447D-4D74-98F6-8E35BC0B6DD3}"/>
              </a:ext>
            </a:extLst>
          </p:cNvPr>
          <p:cNvSpPr txBox="1">
            <a:spLocks/>
          </p:cNvSpPr>
          <p:nvPr/>
        </p:nvSpPr>
        <p:spPr>
          <a:xfrm>
            <a:off x="5559136" y="2133600"/>
            <a:ext cx="2969924" cy="410029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6" name="Espace réservé du contenu 2">
            <a:extLst>
              <a:ext uri="{FF2B5EF4-FFF2-40B4-BE49-F238E27FC236}">
                <a16:creationId xmlns:a16="http://schemas.microsoft.com/office/drawing/2014/main" id="{3D10103A-7DD6-4C2B-85E9-5F937AF4D47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7" name="Espace réservé du contenu 2">
            <a:extLst>
              <a:ext uri="{FF2B5EF4-FFF2-40B4-BE49-F238E27FC236}">
                <a16:creationId xmlns:a16="http://schemas.microsoft.com/office/drawing/2014/main" id="{A274DBF6-6081-4BCC-8F6B-3CF31073158C}"/>
              </a:ext>
            </a:extLst>
          </p:cNvPr>
          <p:cNvSpPr txBox="1">
            <a:spLocks/>
          </p:cNvSpPr>
          <p:nvPr/>
        </p:nvSpPr>
        <p:spPr>
          <a:xfrm>
            <a:off x="69326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8" name="Espace réservé du contenu 2">
            <a:extLst>
              <a:ext uri="{FF2B5EF4-FFF2-40B4-BE49-F238E27FC236}">
                <a16:creationId xmlns:a16="http://schemas.microsoft.com/office/drawing/2014/main" id="{B1832798-69A2-43AB-87FE-0C9154F593B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9" name="Espace réservé du contenu 2">
            <a:extLst>
              <a:ext uri="{FF2B5EF4-FFF2-40B4-BE49-F238E27FC236}">
                <a16:creationId xmlns:a16="http://schemas.microsoft.com/office/drawing/2014/main" id="{8B508A13-88F0-45F2-BAD3-C353E94CFC2F}"/>
              </a:ext>
            </a:extLst>
          </p:cNvPr>
          <p:cNvSpPr txBox="1">
            <a:spLocks/>
          </p:cNvSpPr>
          <p:nvPr/>
        </p:nvSpPr>
        <p:spPr>
          <a:xfrm>
            <a:off x="6932612" y="2143992"/>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10" name="Espace réservé du contenu 2">
            <a:extLst>
              <a:ext uri="{FF2B5EF4-FFF2-40B4-BE49-F238E27FC236}">
                <a16:creationId xmlns:a16="http://schemas.microsoft.com/office/drawing/2014/main" id="{DD8A9A1B-E83B-46C8-B924-8D75361B861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11" name="ZoneTexte 10">
            <a:extLst>
              <a:ext uri="{FF2B5EF4-FFF2-40B4-BE49-F238E27FC236}">
                <a16:creationId xmlns:a16="http://schemas.microsoft.com/office/drawing/2014/main" id="{698F6807-1B56-4981-B574-42F293EC2688}"/>
              </a:ext>
            </a:extLst>
          </p:cNvPr>
          <p:cNvSpPr txBox="1"/>
          <p:nvPr/>
        </p:nvSpPr>
        <p:spPr>
          <a:xfrm>
            <a:off x="1640824" y="2222999"/>
            <a:ext cx="1976149" cy="2997883"/>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Thème 1 : </a:t>
            </a:r>
          </a:p>
          <a:p>
            <a:endParaRPr lang="fr-FR" dirty="0"/>
          </a:p>
          <a:p>
            <a:endParaRPr lang="fr-FR" dirty="0"/>
          </a:p>
          <a:p>
            <a:r>
              <a:rPr lang="fr-FR" sz="2400" b="1" dirty="0"/>
              <a:t>Dieu parle ?</a:t>
            </a:r>
          </a:p>
          <a:p>
            <a:endParaRPr lang="fr-FR" dirty="0"/>
          </a:p>
          <a:p>
            <a:endParaRPr lang="fr-FR" dirty="0"/>
          </a:p>
        </p:txBody>
      </p:sp>
      <p:sp>
        <p:nvSpPr>
          <p:cNvPr id="12" name="ZoneTexte 11">
            <a:extLst>
              <a:ext uri="{FF2B5EF4-FFF2-40B4-BE49-F238E27FC236}">
                <a16:creationId xmlns:a16="http://schemas.microsoft.com/office/drawing/2014/main" id="{826B3A3B-855D-481A-8845-FC993BA6CE0B}"/>
              </a:ext>
            </a:extLst>
          </p:cNvPr>
          <p:cNvSpPr txBox="1"/>
          <p:nvPr/>
        </p:nvSpPr>
        <p:spPr>
          <a:xfrm>
            <a:off x="3719945" y="2222998"/>
            <a:ext cx="1976149" cy="2997883"/>
          </a:xfrm>
          <a:prstGeom prst="rect">
            <a:avLst/>
          </a:prstGeom>
          <a:solidFill>
            <a:schemeClr val="accent1">
              <a:lumMod val="60000"/>
              <a:lumOff val="40000"/>
            </a:schemeClr>
          </a:solidFill>
          <a:ln>
            <a:solidFill>
              <a:schemeClr val="accent1">
                <a:lumMod val="60000"/>
                <a:lumOff val="40000"/>
              </a:schemeClr>
            </a:solidFill>
          </a:ln>
        </p:spPr>
        <p:txBody>
          <a:bodyPr wrap="square" rtlCol="0">
            <a:noAutofit/>
          </a:bodyPr>
          <a:lstStyle/>
          <a:p>
            <a:r>
              <a:rPr lang="fr-FR" dirty="0"/>
              <a:t>Thème 2: </a:t>
            </a:r>
          </a:p>
          <a:p>
            <a:endParaRPr lang="fr-FR" dirty="0"/>
          </a:p>
          <a:p>
            <a:endParaRPr lang="fr-FR" dirty="0"/>
          </a:p>
          <a:p>
            <a:r>
              <a:rPr lang="fr-FR" sz="2400" b="1" dirty="0"/>
              <a:t>Où est </a:t>
            </a:r>
          </a:p>
          <a:p>
            <a:r>
              <a:rPr lang="fr-FR" sz="2400" b="1" dirty="0"/>
              <a:t>Dieu  ?</a:t>
            </a:r>
          </a:p>
          <a:p>
            <a:r>
              <a:rPr lang="fr-FR" sz="2400" b="1" dirty="0"/>
              <a:t>Que fait Dieu ?</a:t>
            </a:r>
          </a:p>
        </p:txBody>
      </p:sp>
      <p:sp>
        <p:nvSpPr>
          <p:cNvPr id="13" name="ZoneTexte 12">
            <a:extLst>
              <a:ext uri="{FF2B5EF4-FFF2-40B4-BE49-F238E27FC236}">
                <a16:creationId xmlns:a16="http://schemas.microsoft.com/office/drawing/2014/main" id="{FD782279-57AD-4D75-B0AF-F7553ADC8B95}"/>
              </a:ext>
            </a:extLst>
          </p:cNvPr>
          <p:cNvSpPr txBox="1"/>
          <p:nvPr/>
        </p:nvSpPr>
        <p:spPr>
          <a:xfrm>
            <a:off x="5748986" y="2237547"/>
            <a:ext cx="1976149" cy="2997883"/>
          </a:xfrm>
          <a:prstGeom prst="rect">
            <a:avLst/>
          </a:prstGeom>
          <a:solidFill>
            <a:schemeClr val="tx1">
              <a:lumMod val="65000"/>
              <a:lumOff val="35000"/>
            </a:schemeClr>
          </a:solidFill>
          <a:ln>
            <a:solidFill>
              <a:schemeClr val="accent1"/>
            </a:solidFill>
          </a:ln>
        </p:spPr>
        <p:txBody>
          <a:bodyPr wrap="square" rtlCol="0">
            <a:noAutofit/>
          </a:bodyPr>
          <a:lstStyle/>
          <a:p>
            <a:r>
              <a:rPr lang="fr-FR" dirty="0"/>
              <a:t>Thème 3: </a:t>
            </a:r>
          </a:p>
          <a:p>
            <a:endParaRPr lang="fr-FR" dirty="0"/>
          </a:p>
          <a:p>
            <a:r>
              <a:rPr lang="fr-FR" sz="2400" b="1" dirty="0"/>
              <a:t>Suis-je le gardien de mon frère ? »</a:t>
            </a:r>
          </a:p>
        </p:txBody>
      </p:sp>
      <p:sp>
        <p:nvSpPr>
          <p:cNvPr id="14" name="ZoneTexte 13">
            <a:extLst>
              <a:ext uri="{FF2B5EF4-FFF2-40B4-BE49-F238E27FC236}">
                <a16:creationId xmlns:a16="http://schemas.microsoft.com/office/drawing/2014/main" id="{F1E43471-BE1B-4B87-B11E-C97AB727C542}"/>
              </a:ext>
            </a:extLst>
          </p:cNvPr>
          <p:cNvSpPr txBox="1"/>
          <p:nvPr/>
        </p:nvSpPr>
        <p:spPr>
          <a:xfrm>
            <a:off x="7808759" y="2238584"/>
            <a:ext cx="1976149" cy="2997883"/>
          </a:xfrm>
          <a:prstGeom prst="rect">
            <a:avLst/>
          </a:prstGeom>
          <a:solidFill>
            <a:schemeClr val="accent4">
              <a:lumMod val="60000"/>
              <a:lumOff val="40000"/>
            </a:schemeClr>
          </a:solidFill>
          <a:ln>
            <a:solidFill>
              <a:schemeClr val="accent1"/>
            </a:solidFill>
          </a:ln>
        </p:spPr>
        <p:txBody>
          <a:bodyPr wrap="square" rtlCol="0">
            <a:noAutofit/>
          </a:bodyPr>
          <a:lstStyle/>
          <a:p>
            <a:r>
              <a:rPr lang="fr-FR" dirty="0"/>
              <a:t>Thème 4: </a:t>
            </a:r>
          </a:p>
          <a:p>
            <a:endParaRPr lang="fr-FR" dirty="0"/>
          </a:p>
          <a:p>
            <a:r>
              <a:rPr lang="fr-FR" sz="2400" b="1" dirty="0"/>
              <a:t>Y a-t-il une réponse de Dieu ? </a:t>
            </a:r>
            <a:r>
              <a:rPr lang="fr-FR" dirty="0"/>
              <a:t>	</a:t>
            </a:r>
          </a:p>
        </p:txBody>
      </p:sp>
      <p:sp>
        <p:nvSpPr>
          <p:cNvPr id="15" name="ZoneTexte 14">
            <a:extLst>
              <a:ext uri="{FF2B5EF4-FFF2-40B4-BE49-F238E27FC236}">
                <a16:creationId xmlns:a16="http://schemas.microsoft.com/office/drawing/2014/main" id="{F692177A-1E03-47F9-A0AD-C70B66320B25}"/>
              </a:ext>
            </a:extLst>
          </p:cNvPr>
          <p:cNvSpPr txBox="1"/>
          <p:nvPr/>
        </p:nvSpPr>
        <p:spPr>
          <a:xfrm>
            <a:off x="9881743" y="2222998"/>
            <a:ext cx="1976149" cy="2997883"/>
          </a:xfrm>
          <a:prstGeom prst="rect">
            <a:avLst/>
          </a:prstGeom>
          <a:solidFill>
            <a:schemeClr val="accent6">
              <a:lumMod val="75000"/>
            </a:schemeClr>
          </a:solidFill>
          <a:ln>
            <a:solidFill>
              <a:schemeClr val="accent1"/>
            </a:solidFill>
          </a:ln>
        </p:spPr>
        <p:txBody>
          <a:bodyPr wrap="square" rtlCol="0">
            <a:noAutofit/>
          </a:bodyPr>
          <a:lstStyle/>
          <a:p>
            <a:r>
              <a:rPr lang="fr-FR" dirty="0"/>
              <a:t>Thème 5 :</a:t>
            </a:r>
          </a:p>
          <a:p>
            <a:endParaRPr lang="fr-FR" dirty="0"/>
          </a:p>
          <a:p>
            <a:r>
              <a:rPr lang="fr-FR" sz="2400" b="1" dirty="0"/>
              <a:t>« Dieu est esprit et les vrais adorateurs adorent en esprit »</a:t>
            </a:r>
          </a:p>
        </p:txBody>
      </p:sp>
      <p:sp>
        <p:nvSpPr>
          <p:cNvPr id="16" name="Flèche : pentagone 15">
            <a:hlinkClick r:id="rId2" action="ppaction://hlinksldjump"/>
            <a:extLst>
              <a:ext uri="{FF2B5EF4-FFF2-40B4-BE49-F238E27FC236}">
                <a16:creationId xmlns:a16="http://schemas.microsoft.com/office/drawing/2014/main" id="{7138B74E-C067-4498-B0BD-69A43A27B943}"/>
              </a:ext>
            </a:extLst>
          </p:cNvPr>
          <p:cNvSpPr/>
          <p:nvPr/>
        </p:nvSpPr>
        <p:spPr>
          <a:xfrm>
            <a:off x="4655127" y="5330536"/>
            <a:ext cx="3283528" cy="80928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suivant</a:t>
            </a:r>
          </a:p>
        </p:txBody>
      </p:sp>
    </p:spTree>
    <p:extLst>
      <p:ext uri="{BB962C8B-B14F-4D97-AF65-F5344CB8AC3E}">
        <p14:creationId xmlns:p14="http://schemas.microsoft.com/office/powerpoint/2010/main" val="10233650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53D7BD-AE5B-43BB-A328-19C717EB0A68}"/>
              </a:ext>
            </a:extLst>
          </p:cNvPr>
          <p:cNvSpPr>
            <a:spLocks noGrp="1"/>
          </p:cNvSpPr>
          <p:nvPr>
            <p:ph type="title"/>
          </p:nvPr>
        </p:nvSpPr>
        <p:spPr/>
        <p:txBody>
          <a:bodyPr>
            <a:normAutofit/>
          </a:bodyPr>
          <a:lstStyle/>
          <a:p>
            <a:r>
              <a:rPr lang="fr-FR" dirty="0"/>
              <a:t>Je clique sur le thème choisi ensemble</a:t>
            </a:r>
          </a:p>
        </p:txBody>
      </p:sp>
      <p:sp>
        <p:nvSpPr>
          <p:cNvPr id="4" name="Espace réservé du contenu 2">
            <a:extLst>
              <a:ext uri="{FF2B5EF4-FFF2-40B4-BE49-F238E27FC236}">
                <a16:creationId xmlns:a16="http://schemas.microsoft.com/office/drawing/2014/main" id="{C76FC441-447D-4D74-98F6-8E35BC0B6DD3}"/>
              </a:ext>
            </a:extLst>
          </p:cNvPr>
          <p:cNvSpPr txBox="1">
            <a:spLocks/>
          </p:cNvSpPr>
          <p:nvPr/>
        </p:nvSpPr>
        <p:spPr>
          <a:xfrm>
            <a:off x="5559136" y="2133600"/>
            <a:ext cx="2969924" cy="410029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5" name="Espace réservé du contenu 2">
            <a:extLst>
              <a:ext uri="{FF2B5EF4-FFF2-40B4-BE49-F238E27FC236}">
                <a16:creationId xmlns:a16="http://schemas.microsoft.com/office/drawing/2014/main" id="{71E1DA80-44ED-423C-A514-393284693DC7}"/>
              </a:ext>
            </a:extLst>
          </p:cNvPr>
          <p:cNvSpPr txBox="1">
            <a:spLocks/>
          </p:cNvSpPr>
          <p:nvPr/>
        </p:nvSpPr>
        <p:spPr>
          <a:xfrm>
            <a:off x="8529060" y="2137064"/>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6" name="Espace réservé du contenu 2">
            <a:extLst>
              <a:ext uri="{FF2B5EF4-FFF2-40B4-BE49-F238E27FC236}">
                <a16:creationId xmlns:a16="http://schemas.microsoft.com/office/drawing/2014/main" id="{3D10103A-7DD6-4C2B-85E9-5F937AF4D47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7" name="Espace réservé du contenu 2">
            <a:extLst>
              <a:ext uri="{FF2B5EF4-FFF2-40B4-BE49-F238E27FC236}">
                <a16:creationId xmlns:a16="http://schemas.microsoft.com/office/drawing/2014/main" id="{A274DBF6-6081-4BCC-8F6B-3CF31073158C}"/>
              </a:ext>
            </a:extLst>
          </p:cNvPr>
          <p:cNvSpPr txBox="1">
            <a:spLocks/>
          </p:cNvSpPr>
          <p:nvPr/>
        </p:nvSpPr>
        <p:spPr>
          <a:xfrm>
            <a:off x="69326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8" name="Espace réservé du contenu 2">
            <a:extLst>
              <a:ext uri="{FF2B5EF4-FFF2-40B4-BE49-F238E27FC236}">
                <a16:creationId xmlns:a16="http://schemas.microsoft.com/office/drawing/2014/main" id="{B1832798-69A2-43AB-87FE-0C9154F593B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9" name="Espace réservé du contenu 2">
            <a:extLst>
              <a:ext uri="{FF2B5EF4-FFF2-40B4-BE49-F238E27FC236}">
                <a16:creationId xmlns:a16="http://schemas.microsoft.com/office/drawing/2014/main" id="{8B508A13-88F0-45F2-BAD3-C353E94CFC2F}"/>
              </a:ext>
            </a:extLst>
          </p:cNvPr>
          <p:cNvSpPr txBox="1">
            <a:spLocks/>
          </p:cNvSpPr>
          <p:nvPr/>
        </p:nvSpPr>
        <p:spPr>
          <a:xfrm>
            <a:off x="6932612" y="2143992"/>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10" name="Espace réservé du contenu 2">
            <a:extLst>
              <a:ext uri="{FF2B5EF4-FFF2-40B4-BE49-F238E27FC236}">
                <a16:creationId xmlns:a16="http://schemas.microsoft.com/office/drawing/2014/main" id="{DD8A9A1B-E83B-46C8-B924-8D75361B861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11" name="ZoneTexte 10">
            <a:hlinkClick r:id="rId2" action="ppaction://hlinksldjump"/>
            <a:extLst>
              <a:ext uri="{FF2B5EF4-FFF2-40B4-BE49-F238E27FC236}">
                <a16:creationId xmlns:a16="http://schemas.microsoft.com/office/drawing/2014/main" id="{698F6807-1B56-4981-B574-42F293EC2688}"/>
              </a:ext>
            </a:extLst>
          </p:cNvPr>
          <p:cNvSpPr txBox="1"/>
          <p:nvPr/>
        </p:nvSpPr>
        <p:spPr>
          <a:xfrm>
            <a:off x="1640824" y="2222999"/>
            <a:ext cx="1976149" cy="4010891"/>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Thème 1 : </a:t>
            </a:r>
          </a:p>
          <a:p>
            <a:endParaRPr lang="fr-FR" dirty="0"/>
          </a:p>
          <a:p>
            <a:endParaRPr lang="fr-FR" dirty="0"/>
          </a:p>
          <a:p>
            <a:r>
              <a:rPr lang="fr-FR" b="1" dirty="0"/>
              <a:t>Dieu parle ?</a:t>
            </a:r>
            <a:endParaRPr lang="fr-FR" dirty="0"/>
          </a:p>
          <a:p>
            <a:endParaRPr lang="fr-FR" dirty="0"/>
          </a:p>
          <a:p>
            <a:endParaRPr lang="fr-FR" dirty="0"/>
          </a:p>
        </p:txBody>
      </p:sp>
      <p:sp>
        <p:nvSpPr>
          <p:cNvPr id="12" name="ZoneTexte 11">
            <a:hlinkClick r:id="rId3" action="ppaction://hlinksldjump"/>
            <a:extLst>
              <a:ext uri="{FF2B5EF4-FFF2-40B4-BE49-F238E27FC236}">
                <a16:creationId xmlns:a16="http://schemas.microsoft.com/office/drawing/2014/main" id="{826B3A3B-855D-481A-8845-FC993BA6CE0B}"/>
              </a:ext>
            </a:extLst>
          </p:cNvPr>
          <p:cNvSpPr txBox="1"/>
          <p:nvPr/>
        </p:nvSpPr>
        <p:spPr>
          <a:xfrm>
            <a:off x="3696273" y="2222999"/>
            <a:ext cx="1976149" cy="4010891"/>
          </a:xfrm>
          <a:prstGeom prst="rect">
            <a:avLst/>
          </a:prstGeom>
          <a:solidFill>
            <a:schemeClr val="accent1">
              <a:lumMod val="60000"/>
              <a:lumOff val="40000"/>
            </a:schemeClr>
          </a:solidFill>
          <a:ln>
            <a:solidFill>
              <a:schemeClr val="accent1">
                <a:lumMod val="60000"/>
                <a:lumOff val="40000"/>
              </a:schemeClr>
            </a:solidFill>
          </a:ln>
        </p:spPr>
        <p:txBody>
          <a:bodyPr wrap="square" rtlCol="0">
            <a:noAutofit/>
          </a:bodyPr>
          <a:lstStyle/>
          <a:p>
            <a:r>
              <a:rPr lang="fr-FR" dirty="0"/>
              <a:t>Thème 2: </a:t>
            </a:r>
          </a:p>
          <a:p>
            <a:endParaRPr lang="fr-FR" dirty="0"/>
          </a:p>
          <a:p>
            <a:endParaRPr lang="fr-FR" dirty="0"/>
          </a:p>
          <a:p>
            <a:r>
              <a:rPr lang="fr-FR" b="1" dirty="0"/>
              <a:t>Où est </a:t>
            </a:r>
          </a:p>
          <a:p>
            <a:r>
              <a:rPr lang="fr-FR" b="1" dirty="0"/>
              <a:t>Dieu  ?</a:t>
            </a:r>
          </a:p>
          <a:p>
            <a:endParaRPr lang="fr-FR" b="1" dirty="0"/>
          </a:p>
          <a:p>
            <a:r>
              <a:rPr lang="fr-FR" b="1" dirty="0"/>
              <a:t>Que fait Dieu ?</a:t>
            </a:r>
          </a:p>
        </p:txBody>
      </p:sp>
      <p:sp>
        <p:nvSpPr>
          <p:cNvPr id="13" name="ZoneTexte 12">
            <a:hlinkClick r:id="rId4" action="ppaction://hlinksldjump"/>
            <a:extLst>
              <a:ext uri="{FF2B5EF4-FFF2-40B4-BE49-F238E27FC236}">
                <a16:creationId xmlns:a16="http://schemas.microsoft.com/office/drawing/2014/main" id="{FD782279-57AD-4D75-B0AF-F7553ADC8B95}"/>
              </a:ext>
            </a:extLst>
          </p:cNvPr>
          <p:cNvSpPr txBox="1"/>
          <p:nvPr/>
        </p:nvSpPr>
        <p:spPr>
          <a:xfrm>
            <a:off x="5769257" y="2222998"/>
            <a:ext cx="1976149" cy="4010891"/>
          </a:xfrm>
          <a:prstGeom prst="rect">
            <a:avLst/>
          </a:prstGeom>
          <a:solidFill>
            <a:schemeClr val="tx1">
              <a:lumMod val="65000"/>
              <a:lumOff val="35000"/>
            </a:schemeClr>
          </a:solidFill>
          <a:ln>
            <a:solidFill>
              <a:schemeClr val="accent1"/>
            </a:solidFill>
          </a:ln>
        </p:spPr>
        <p:txBody>
          <a:bodyPr wrap="square" rtlCol="0">
            <a:noAutofit/>
          </a:bodyPr>
          <a:lstStyle/>
          <a:p>
            <a:r>
              <a:rPr lang="fr-FR" dirty="0"/>
              <a:t>Thème 3:</a:t>
            </a:r>
          </a:p>
          <a:p>
            <a:endParaRPr lang="fr-FR" dirty="0"/>
          </a:p>
          <a:p>
            <a:endParaRPr lang="fr-FR" dirty="0"/>
          </a:p>
          <a:p>
            <a:r>
              <a:rPr lang="fr-FR" b="1" dirty="0"/>
              <a:t>Suis-je le gardien de mon frère ? »</a:t>
            </a:r>
          </a:p>
          <a:p>
            <a:r>
              <a:rPr lang="fr-FR" dirty="0"/>
              <a:t> </a:t>
            </a:r>
          </a:p>
          <a:p>
            <a:endParaRPr lang="fr-FR" dirty="0"/>
          </a:p>
        </p:txBody>
      </p:sp>
      <p:sp>
        <p:nvSpPr>
          <p:cNvPr id="14" name="ZoneTexte 13">
            <a:hlinkClick r:id="rId5" action="ppaction://hlinksldjump"/>
            <a:extLst>
              <a:ext uri="{FF2B5EF4-FFF2-40B4-BE49-F238E27FC236}">
                <a16:creationId xmlns:a16="http://schemas.microsoft.com/office/drawing/2014/main" id="{F1E43471-BE1B-4B87-B11E-C97AB727C542}"/>
              </a:ext>
            </a:extLst>
          </p:cNvPr>
          <p:cNvSpPr txBox="1"/>
          <p:nvPr/>
        </p:nvSpPr>
        <p:spPr>
          <a:xfrm>
            <a:off x="7864821" y="2236816"/>
            <a:ext cx="1976149" cy="4010891"/>
          </a:xfrm>
          <a:prstGeom prst="rect">
            <a:avLst/>
          </a:prstGeom>
          <a:solidFill>
            <a:schemeClr val="accent4">
              <a:lumMod val="60000"/>
              <a:lumOff val="40000"/>
            </a:schemeClr>
          </a:solidFill>
          <a:ln>
            <a:solidFill>
              <a:schemeClr val="accent1"/>
            </a:solidFill>
          </a:ln>
        </p:spPr>
        <p:txBody>
          <a:bodyPr wrap="square" rtlCol="0">
            <a:noAutofit/>
          </a:bodyPr>
          <a:lstStyle/>
          <a:p>
            <a:r>
              <a:rPr lang="fr-FR" dirty="0"/>
              <a:t>Thème 4: </a:t>
            </a:r>
          </a:p>
          <a:p>
            <a:endParaRPr lang="fr-FR" dirty="0"/>
          </a:p>
          <a:p>
            <a:endParaRPr lang="fr-FR" dirty="0">
              <a:hlinkClick r:id="rId5" action="ppaction://hlinksldjump"/>
            </a:endParaRPr>
          </a:p>
          <a:p>
            <a:r>
              <a:rPr lang="fr-FR" b="1" dirty="0"/>
              <a:t>Y a-t-il une réponse de Dieu ?</a:t>
            </a:r>
            <a:endParaRPr lang="fr-FR" dirty="0"/>
          </a:p>
          <a:p>
            <a:endParaRPr lang="fr-FR" dirty="0"/>
          </a:p>
        </p:txBody>
      </p:sp>
      <p:sp>
        <p:nvSpPr>
          <p:cNvPr id="15" name="ZoneTexte 14">
            <a:hlinkClick r:id="rId6" action="ppaction://hlinksldjump"/>
            <a:extLst>
              <a:ext uri="{FF2B5EF4-FFF2-40B4-BE49-F238E27FC236}">
                <a16:creationId xmlns:a16="http://schemas.microsoft.com/office/drawing/2014/main" id="{F692177A-1E03-47F9-A0AD-C70B66320B25}"/>
              </a:ext>
            </a:extLst>
          </p:cNvPr>
          <p:cNvSpPr txBox="1"/>
          <p:nvPr/>
        </p:nvSpPr>
        <p:spPr>
          <a:xfrm>
            <a:off x="9881743" y="2222998"/>
            <a:ext cx="1976149" cy="4010891"/>
          </a:xfrm>
          <a:prstGeom prst="rect">
            <a:avLst/>
          </a:prstGeom>
          <a:solidFill>
            <a:schemeClr val="accent6">
              <a:lumMod val="75000"/>
            </a:schemeClr>
          </a:solidFill>
          <a:ln>
            <a:solidFill>
              <a:schemeClr val="accent1"/>
            </a:solidFill>
          </a:ln>
        </p:spPr>
        <p:txBody>
          <a:bodyPr wrap="square" rtlCol="0">
            <a:noAutofit/>
          </a:bodyPr>
          <a:lstStyle/>
          <a:p>
            <a:r>
              <a:rPr lang="fr-FR" dirty="0"/>
              <a:t>Thème 5 :</a:t>
            </a:r>
          </a:p>
          <a:p>
            <a:endParaRPr lang="fr-FR" dirty="0"/>
          </a:p>
          <a:p>
            <a:endParaRPr lang="fr-FR" dirty="0"/>
          </a:p>
          <a:p>
            <a:r>
              <a:rPr lang="fr-FR" b="1" dirty="0"/>
              <a:t>« Dieu est esprit et les vrais adorateurs adorent en esprit »</a:t>
            </a:r>
          </a:p>
          <a:p>
            <a:endParaRPr lang="fr-FR" dirty="0"/>
          </a:p>
          <a:p>
            <a:endParaRPr lang="fr-FR" dirty="0"/>
          </a:p>
          <a:p>
            <a:r>
              <a:rPr lang="fr-FR" dirty="0"/>
              <a:t> </a:t>
            </a:r>
          </a:p>
        </p:txBody>
      </p:sp>
    </p:spTree>
    <p:extLst>
      <p:ext uri="{BB962C8B-B14F-4D97-AF65-F5344CB8AC3E}">
        <p14:creationId xmlns:p14="http://schemas.microsoft.com/office/powerpoint/2010/main" val="1047428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1: </a:t>
            </a:r>
            <a:r>
              <a:rPr lang="fr-FR" sz="2400" b="1" dirty="0"/>
              <a:t>Dieu parle ?</a:t>
            </a:r>
            <a:br>
              <a:rPr lang="fr-FR" sz="2400" b="1" dirty="0"/>
            </a:br>
            <a:r>
              <a:rPr lang="fr-FR" sz="2400" dirty="0"/>
              <a:t>cliquer au hasard sur une carte - respecter votre tirage</a:t>
            </a:r>
          </a:p>
        </p:txBody>
      </p:sp>
      <p:sp>
        <p:nvSpPr>
          <p:cNvPr id="5" name="ZoneTexte 4">
            <a:hlinkClick r:id="rId2" action="ppaction://hlinksldjump"/>
            <a:extLst>
              <a:ext uri="{FF2B5EF4-FFF2-40B4-BE49-F238E27FC236}">
                <a16:creationId xmlns:a16="http://schemas.microsoft.com/office/drawing/2014/main" id="{6087BA3F-2E69-4BF0-88CC-486A8CB3056F}"/>
              </a:ext>
            </a:extLst>
          </p:cNvPr>
          <p:cNvSpPr txBox="1"/>
          <p:nvPr/>
        </p:nvSpPr>
        <p:spPr>
          <a:xfrm>
            <a:off x="2592924" y="2229808"/>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carte1</a:t>
            </a:r>
          </a:p>
        </p:txBody>
      </p:sp>
      <p:sp>
        <p:nvSpPr>
          <p:cNvPr id="6" name="ZoneTexte 5">
            <a:hlinkClick r:id="rId3" action="ppaction://hlinksldjump"/>
            <a:extLst>
              <a:ext uri="{FF2B5EF4-FFF2-40B4-BE49-F238E27FC236}">
                <a16:creationId xmlns:a16="http://schemas.microsoft.com/office/drawing/2014/main" id="{BFB65A2A-C775-4CE7-8E02-EC1D5C6320DE}"/>
              </a:ext>
            </a:extLst>
          </p:cNvPr>
          <p:cNvSpPr txBox="1"/>
          <p:nvPr/>
        </p:nvSpPr>
        <p:spPr>
          <a:xfrm>
            <a:off x="4648373" y="2229808"/>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carte2</a:t>
            </a:r>
          </a:p>
        </p:txBody>
      </p:sp>
      <p:sp>
        <p:nvSpPr>
          <p:cNvPr id="7" name="ZoneTexte 6">
            <a:hlinkClick r:id="rId4" action="ppaction://hlinksldjump"/>
            <a:extLst>
              <a:ext uri="{FF2B5EF4-FFF2-40B4-BE49-F238E27FC236}">
                <a16:creationId xmlns:a16="http://schemas.microsoft.com/office/drawing/2014/main" id="{21B771E8-6799-4643-A0EF-E10563B35130}"/>
              </a:ext>
            </a:extLst>
          </p:cNvPr>
          <p:cNvSpPr txBox="1"/>
          <p:nvPr/>
        </p:nvSpPr>
        <p:spPr>
          <a:xfrm>
            <a:off x="6721357" y="2229807"/>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carte3</a:t>
            </a:r>
          </a:p>
        </p:txBody>
      </p:sp>
    </p:spTree>
    <p:extLst>
      <p:ext uri="{BB962C8B-B14F-4D97-AF65-F5344CB8AC3E}">
        <p14:creationId xmlns:p14="http://schemas.microsoft.com/office/powerpoint/2010/main" val="9315014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703795" cy="955308"/>
          </a:xfrm>
        </p:spPr>
        <p:txBody>
          <a:bodyPr>
            <a:noAutofit/>
          </a:bodyPr>
          <a:lstStyle/>
          <a:p>
            <a:r>
              <a:rPr lang="fr-FR" sz="2400" dirty="0"/>
              <a:t>Thème: </a:t>
            </a:r>
            <a:br>
              <a:rPr lang="fr-FR" sz="2400" dirty="0"/>
            </a:br>
            <a:r>
              <a:rPr lang="fr-FR" sz="2400" b="1" dirty="0"/>
              <a:t>Dieu parle ?</a:t>
            </a:r>
            <a:br>
              <a:rPr lang="fr-FR" sz="2400" b="1" dirty="0"/>
            </a:br>
            <a:r>
              <a:rPr lang="fr-FR" sz="2400" dirty="0"/>
              <a:t>Carte 1</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93333" y="0"/>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“9 ¶ Il arriva là, à la caverne, et y passa la nuit. </a:t>
            </a:r>
          </a:p>
          <a:p>
            <a:pPr algn="ctr"/>
            <a:endParaRPr lang="fr-FR" dirty="0"/>
          </a:p>
          <a:p>
            <a:pPr algn="ctr"/>
            <a:r>
              <a:rPr lang="fr-FR" dirty="0"/>
              <a:t>— La parole du SEIGNEUR lui fut adressée : « Pourquoi es-tu ici, Elie ? » 10 Il répondit : « Je suis passionné pour le SEIGNEUR, le Dieu des puissances : les fils d’Israël ont abandonné ton alliance, ils ont démoli tes autels et tué tes prophètes par l’épée ; je suis resté moi seul, et l’on cherche à m’enlever la vie. » —  </a:t>
            </a:r>
          </a:p>
          <a:p>
            <a:pPr algn="ctr"/>
            <a:endParaRPr lang="fr-FR" dirty="0"/>
          </a:p>
          <a:p>
            <a:pPr algn="ctr"/>
            <a:r>
              <a:rPr lang="fr-FR" dirty="0"/>
              <a:t>11 Le SEIGNEUR dit : « Sors et tiens-toi sur la montagne, devant le SEIGNEUR ; voici, le SEIGNEUR va passer. » </a:t>
            </a:r>
          </a:p>
          <a:p>
            <a:pPr algn="ctr"/>
            <a:endParaRPr lang="fr-FR" dirty="0"/>
          </a:p>
          <a:p>
            <a:pPr algn="ctr"/>
            <a:r>
              <a:rPr lang="fr-FR" dirty="0"/>
              <a:t>Il y eut devant le SEIGNEUR un vent fort et puissant qui érodait les montagnes et fracassait les rochers ; le SEIGNEUR n’était pas dans le vent. Après le vent, il y eut un tremblement de terre ; le SEIGNEUR n’était pas dans le tremblement de terre.” (1 Rois 19:9-11 TOB)</a:t>
            </a:r>
          </a:p>
          <a:p>
            <a:pPr algn="ctr"/>
            <a:endParaRPr lang="fr-FR" dirty="0"/>
          </a:p>
        </p:txBody>
      </p:sp>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18592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spTree>
    <p:extLst>
      <p:ext uri="{BB962C8B-B14F-4D97-AF65-F5344CB8AC3E}">
        <p14:creationId xmlns:p14="http://schemas.microsoft.com/office/powerpoint/2010/main" val="40132680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703795" cy="1643552"/>
          </a:xfrm>
        </p:spPr>
        <p:txBody>
          <a:bodyPr>
            <a:noAutofit/>
          </a:bodyPr>
          <a:lstStyle/>
          <a:p>
            <a:r>
              <a:rPr lang="fr-FR" sz="2400" dirty="0"/>
              <a:t>Thème: </a:t>
            </a:r>
            <a:br>
              <a:rPr lang="fr-FR" sz="2400" dirty="0"/>
            </a:br>
            <a:r>
              <a:rPr lang="fr-FR" sz="2400" b="1" dirty="0"/>
              <a:t>Dieu parle ?</a:t>
            </a:r>
            <a:br>
              <a:rPr lang="fr-FR" sz="2400" b="1" dirty="0"/>
            </a:br>
            <a:r>
              <a:rPr lang="fr-FR" sz="2400" dirty="0"/>
              <a:t>Carte 2</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93333" y="0"/>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 ¶ Moïse faisait paître le troupeau de son beau-père </a:t>
            </a:r>
            <a:r>
              <a:rPr lang="fr-FR" dirty="0" err="1"/>
              <a:t>Jéthro</a:t>
            </a:r>
            <a:r>
              <a:rPr lang="fr-FR" dirty="0"/>
              <a:t>, prêtre de </a:t>
            </a:r>
            <a:r>
              <a:rPr lang="fr-FR" dirty="0" err="1"/>
              <a:t>Madiân</a:t>
            </a:r>
            <a:r>
              <a:rPr lang="fr-FR" dirty="0"/>
              <a:t>. Il mena le troupeau au-delà du désert et parvint à la montagne de Dieu, à l’Horeb. </a:t>
            </a:r>
          </a:p>
          <a:p>
            <a:pPr algn="ctr"/>
            <a:endParaRPr lang="fr-FR" dirty="0"/>
          </a:p>
          <a:p>
            <a:pPr algn="ctr"/>
            <a:r>
              <a:rPr lang="fr-FR" dirty="0"/>
              <a:t>2 L’ange du SEIGNEUR lui apparut dans une flamme de feu, du milieu du buisson. </a:t>
            </a:r>
          </a:p>
          <a:p>
            <a:pPr algn="ctr"/>
            <a:endParaRPr lang="fr-FR" dirty="0"/>
          </a:p>
          <a:p>
            <a:pPr algn="ctr"/>
            <a:r>
              <a:rPr lang="fr-FR" dirty="0"/>
              <a:t>Il regarda : le buisson était en feu et le buisson n’était pas dévoré. 3 Moïse dit : « Je vais faire un détour pour voir cette grande vision : pourquoi le buisson ne brûle-t-il pas ? » 4 Le SEIGNEUR vit qu’il avait fait un détour pour voir, et Dieu l’appela du milieu du buisson : « Moïse ! Moïse ! » Il dit : « Me voici ! » </a:t>
            </a:r>
          </a:p>
          <a:p>
            <a:pPr algn="ctr"/>
            <a:endParaRPr lang="fr-FR" dirty="0"/>
          </a:p>
          <a:p>
            <a:pPr algn="ctr"/>
            <a:r>
              <a:rPr lang="fr-FR" dirty="0"/>
              <a:t>5 Il dit : « N’approche pas d’ici ! Retire tes sandales de tes pieds, car le lieu où tu te tiens est une terre sainte. » 6 Il dit : « Je suis le Dieu de ton père, Dieu d’Abraham, Dieu d’Isaac, Dieu de Jacob. » Moïse se voila la face, car il craignait de regarder Dieu.” (Exode 3:1-6 TOB)</a:t>
            </a:r>
          </a:p>
          <a:p>
            <a:pPr algn="ctr"/>
            <a:endParaRPr lang="fr-FR" dirty="0"/>
          </a:p>
        </p:txBody>
      </p:sp>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18592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spTree>
    <p:extLst>
      <p:ext uri="{BB962C8B-B14F-4D97-AF65-F5344CB8AC3E}">
        <p14:creationId xmlns:p14="http://schemas.microsoft.com/office/powerpoint/2010/main" val="119485617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703795" cy="955308"/>
          </a:xfrm>
        </p:spPr>
        <p:txBody>
          <a:bodyPr>
            <a:noAutofit/>
          </a:bodyPr>
          <a:lstStyle/>
          <a:p>
            <a:r>
              <a:rPr lang="fr-FR" sz="2400" dirty="0"/>
              <a:t>Thème: </a:t>
            </a:r>
            <a:br>
              <a:rPr lang="fr-FR" sz="2400" dirty="0"/>
            </a:br>
            <a:r>
              <a:rPr lang="fr-FR" sz="2400" b="1" dirty="0"/>
              <a:t>Dieu parle ?</a:t>
            </a:r>
            <a:br>
              <a:rPr lang="fr-FR" sz="2400" b="1" dirty="0"/>
            </a:br>
            <a:r>
              <a:rPr lang="fr-FR" sz="2400" dirty="0"/>
              <a:t>Carte 3</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93333" y="0"/>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La lampe de Dieu n’était pas encore éteinte, et Samuel était couché dans le Temple du SEIGNEUR, où se trouvait l’arche de Dieu. 4  Le SEIGNEUR appela Samuel. Il répondit : « Me voici ! » 5  Il se rendit en courant près d’Eli et lui dit : « Me voici, puisque tu m’as appelé. » Celui-ci répondit : « Je ne t’ai pas appelé. Retourne te coucher. » Il alla se coucher. 6  Le SEIGNEUR appela Samuel encore une fois. Samuel se leva, alla trouver Eli et lui dit : « Me voici, puisque tu m’as appelé. » Il répondit : « Je ne t’ai pas appelé, mon fils. Retourne te coucher. » 7  Samuel ne connaissait pas encore le SEIGNEUR. La parole du SEIGNEUR ne s’était pas encore révélée à lui. 8  Le SEIGNEUR appela encore Samuel, pour la troisième fois. Il se leva et alla trouver Eli. Il lui dit : « Me voici, puisque tu m’as appelé. » Eli comprit alors que le SEIGNEUR appelait l’enfant. 9  Eli dit à Samuel : « Retourne te coucher. Et s’il t’appelle, tu lui diras : Parle, SEIGNEUR, ton serviteur écoute. » Et Samuel alla se coucher à sa place habituelle. 10  Le SEIGNEUR vint et se tint présent. Il appela comme les autres fois : « Samuel, Samuel ! » Samuel dit : « Parle, ton serviteur écoute. »</a:t>
            </a:r>
          </a:p>
          <a:p>
            <a:pPr algn="ctr"/>
            <a:endParaRPr lang="fr-FR" dirty="0"/>
          </a:p>
          <a:p>
            <a:pPr algn="ctr"/>
            <a:r>
              <a:rPr lang="fr-FR" dirty="0"/>
              <a:t>1 Samuel 3</a:t>
            </a:r>
          </a:p>
        </p:txBody>
      </p:sp>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18592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spTree>
    <p:extLst>
      <p:ext uri="{BB962C8B-B14F-4D97-AF65-F5344CB8AC3E}">
        <p14:creationId xmlns:p14="http://schemas.microsoft.com/office/powerpoint/2010/main" val="36765869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2: </a:t>
            </a:r>
            <a:r>
              <a:rPr lang="fr-FR" sz="2400" b="1" dirty="0"/>
              <a:t>Où est  Dieu  ? Que fait Dieu ?</a:t>
            </a:r>
            <a:br>
              <a:rPr lang="fr-FR" sz="2400" dirty="0"/>
            </a:br>
            <a:r>
              <a:rPr lang="fr-FR" sz="2400" dirty="0"/>
              <a:t>cliquer au hasard sur une carte - respecter votre tirage</a:t>
            </a:r>
          </a:p>
        </p:txBody>
      </p:sp>
      <p:sp>
        <p:nvSpPr>
          <p:cNvPr id="5" name="ZoneTexte 4">
            <a:hlinkClick r:id="rId2" action="ppaction://hlinksldjump"/>
            <a:extLst>
              <a:ext uri="{FF2B5EF4-FFF2-40B4-BE49-F238E27FC236}">
                <a16:creationId xmlns:a16="http://schemas.microsoft.com/office/drawing/2014/main" id="{6087BA3F-2E69-4BF0-88CC-486A8CB3056F}"/>
              </a:ext>
            </a:extLst>
          </p:cNvPr>
          <p:cNvSpPr txBox="1"/>
          <p:nvPr/>
        </p:nvSpPr>
        <p:spPr>
          <a:xfrm>
            <a:off x="2592924" y="2229808"/>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carte1</a:t>
            </a:r>
          </a:p>
        </p:txBody>
      </p:sp>
      <p:sp>
        <p:nvSpPr>
          <p:cNvPr id="6" name="ZoneTexte 5">
            <a:hlinkClick r:id="rId3" action="ppaction://hlinksldjump"/>
            <a:extLst>
              <a:ext uri="{FF2B5EF4-FFF2-40B4-BE49-F238E27FC236}">
                <a16:creationId xmlns:a16="http://schemas.microsoft.com/office/drawing/2014/main" id="{BFB65A2A-C775-4CE7-8E02-EC1D5C6320DE}"/>
              </a:ext>
            </a:extLst>
          </p:cNvPr>
          <p:cNvSpPr txBox="1"/>
          <p:nvPr/>
        </p:nvSpPr>
        <p:spPr>
          <a:xfrm>
            <a:off x="4648373" y="2229808"/>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carte2</a:t>
            </a:r>
          </a:p>
        </p:txBody>
      </p:sp>
      <p:sp>
        <p:nvSpPr>
          <p:cNvPr id="7" name="ZoneTexte 6">
            <a:hlinkClick r:id="rId4" action="ppaction://hlinksldjump"/>
            <a:extLst>
              <a:ext uri="{FF2B5EF4-FFF2-40B4-BE49-F238E27FC236}">
                <a16:creationId xmlns:a16="http://schemas.microsoft.com/office/drawing/2014/main" id="{21B771E8-6799-4643-A0EF-E10563B35130}"/>
              </a:ext>
            </a:extLst>
          </p:cNvPr>
          <p:cNvSpPr txBox="1"/>
          <p:nvPr/>
        </p:nvSpPr>
        <p:spPr>
          <a:xfrm>
            <a:off x="6721357" y="2229807"/>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carte3</a:t>
            </a:r>
          </a:p>
        </p:txBody>
      </p:sp>
    </p:spTree>
    <p:extLst>
      <p:ext uri="{BB962C8B-B14F-4D97-AF65-F5344CB8AC3E}">
        <p14:creationId xmlns:p14="http://schemas.microsoft.com/office/powerpoint/2010/main" val="28550266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703795" cy="955308"/>
          </a:xfrm>
        </p:spPr>
        <p:txBody>
          <a:bodyPr>
            <a:noAutofit/>
          </a:bodyPr>
          <a:lstStyle/>
          <a:p>
            <a:r>
              <a:rPr lang="fr-FR" sz="2400" dirty="0"/>
              <a:t>Thème: </a:t>
            </a:r>
            <a:br>
              <a:rPr lang="fr-FR" sz="2400" dirty="0"/>
            </a:br>
            <a:r>
              <a:rPr lang="fr-FR" sz="2400" b="1" dirty="0"/>
              <a:t>Où est  Dieu  ? Que fait Dieu ?</a:t>
            </a:r>
            <a:br>
              <a:rPr lang="fr-FR" sz="2400" dirty="0"/>
            </a:br>
            <a:r>
              <a:rPr lang="fr-FR" sz="2400" dirty="0"/>
              <a:t>Carte 1</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93333" y="0"/>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“11 Le SEIGNEUR dit : « Sors et tiens-toi sur la montagne, devant le SEIGNEUR ; voici, le SEIGNEUR va passer. » Il y eut devant le SEIGNEUR un vent fort et puissant qui érodait les montagnes et fracassait les rochers ; le SEIGNEUR n’était pas dans le vent. Après le vent, il y eut un tremblement de terre ; le SEIGNEUR n’était pas dans le tremblement de terre. 12 Après le tremblement de terre, il y eut un feu ; le SEIGNEUR n’était pas dans le feu. </a:t>
            </a:r>
          </a:p>
          <a:p>
            <a:pPr algn="ctr"/>
            <a:endParaRPr lang="fr-FR" dirty="0"/>
          </a:p>
          <a:p>
            <a:pPr algn="ctr"/>
            <a:r>
              <a:rPr lang="fr-FR" dirty="0"/>
              <a:t>Et après le feu le bruissement d’un souffle ténu. </a:t>
            </a:r>
          </a:p>
          <a:p>
            <a:pPr algn="ctr"/>
            <a:endParaRPr lang="fr-FR" dirty="0"/>
          </a:p>
          <a:p>
            <a:pPr algn="ctr"/>
            <a:r>
              <a:rPr lang="fr-FR" dirty="0"/>
              <a:t>13 Alors, en l’entendant, Elie se voila le visage avec son manteau ; il sortit et se tint à l’entrée de la caverne. Une voix s’adressa à lui : « Pourquoi es-tu ici, Elie ? »” </a:t>
            </a:r>
          </a:p>
          <a:p>
            <a:pPr algn="ctr"/>
            <a:endParaRPr lang="fr-FR" dirty="0"/>
          </a:p>
          <a:p>
            <a:pPr algn="ctr"/>
            <a:r>
              <a:rPr lang="fr-FR" dirty="0"/>
              <a:t>(1 Rois 19:11-13 TOB)</a:t>
            </a:r>
          </a:p>
          <a:p>
            <a:pPr algn="ctr"/>
            <a:endParaRPr lang="fr-FR" dirty="0"/>
          </a:p>
          <a:p>
            <a:pPr algn="ctr"/>
            <a:r>
              <a:rPr lang="fr-FR" dirty="0"/>
              <a:t> </a:t>
            </a:r>
          </a:p>
          <a:p>
            <a:pPr algn="ctr"/>
            <a:endParaRPr lang="fr-FR" dirty="0"/>
          </a:p>
        </p:txBody>
      </p:sp>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18592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spTree>
    <p:extLst>
      <p:ext uri="{BB962C8B-B14F-4D97-AF65-F5344CB8AC3E}">
        <p14:creationId xmlns:p14="http://schemas.microsoft.com/office/powerpoint/2010/main" val="28171027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703795" cy="955308"/>
          </a:xfrm>
        </p:spPr>
        <p:txBody>
          <a:bodyPr>
            <a:noAutofit/>
          </a:bodyPr>
          <a:lstStyle/>
          <a:p>
            <a:r>
              <a:rPr lang="fr-FR" sz="2400" dirty="0"/>
              <a:t>Thème: </a:t>
            </a:r>
            <a:br>
              <a:rPr lang="fr-FR" sz="2400" dirty="0"/>
            </a:br>
            <a:r>
              <a:rPr lang="fr-FR" sz="2400" b="1" dirty="0"/>
              <a:t>Où est  Dieu  ? Que fait Dieu ?</a:t>
            </a:r>
            <a:br>
              <a:rPr lang="fr-FR" sz="2400" b="1" dirty="0"/>
            </a:br>
            <a:r>
              <a:rPr lang="fr-FR" sz="2400" dirty="0"/>
              <a:t>Carte 2</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93333" y="0"/>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lain" startAt="34"/>
            </a:pPr>
            <a:r>
              <a:rPr lang="fr-FR" sz="1600" dirty="0"/>
              <a:t>En débarquant, Jésus vit une grande foule. Il fut pris de pitié pour eux parce qu’ils étaient comme des brebis qui n’ont pas de berger, et il se mit à leur enseigner beaucoup de choses. 35  Puis, comme il était déjà tard, ses disciples s’approchèrent de lui pour lui dire : « L’endroit est désert et il est déjà tard. 36  Renvoie-les : qu’ils aillent dans les hameaux et les villages des environs s’acheter de quoi manger. » 37  Mais il leur répondit : « Donnez-leur vous-mêmes à manger. » Ils lui disent : « Nous faut-il aller acheter pour deux cents pièces d’argent de pains et leur donner à manger ? » 38  Il leur dit : « Combien avez-vous de pains ? Allez voir ! » Ayant vérifié, ils disent : « Cinq, et deux poissons. » 39  Et il leur commanda d’installer tout le monde par groupes sur l’herbe verte. 40  Ils s’étendirent par rangées de cent et de cinquante. 41  Jésus prit les cinq pains et les deux poissons, et levant son regard vers le ciel, il prononça la bénédiction, rompit les pains et il les donnait aux disciples pour qu’ils les offrent aux gens. Il partagea aussi les deux poissons entre tous. 42  Ils mangèrent tous et furent rassasiés. 43  Et l’on emporta les morceaux, qui remplissaient douze paniers, et aussi ce qui restait des poissons. 44  Ceux qui avaient mangé les pains étaient cinq mille hommes.</a:t>
            </a:r>
          </a:p>
          <a:p>
            <a:pPr algn="ctr"/>
            <a:endParaRPr lang="fr-FR" sz="1600" dirty="0"/>
          </a:p>
          <a:p>
            <a:pPr algn="ctr"/>
            <a:r>
              <a:rPr lang="fr-FR" sz="1600" dirty="0"/>
              <a:t>Matthieu 6</a:t>
            </a:r>
          </a:p>
        </p:txBody>
      </p:sp>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18592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spTree>
    <p:extLst>
      <p:ext uri="{BB962C8B-B14F-4D97-AF65-F5344CB8AC3E}">
        <p14:creationId xmlns:p14="http://schemas.microsoft.com/office/powerpoint/2010/main" val="209838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9ED0B5-26FE-4268-B94A-5A5D367743A8}"/>
              </a:ext>
            </a:extLst>
          </p:cNvPr>
          <p:cNvSpPr>
            <a:spLocks noGrp="1"/>
          </p:cNvSpPr>
          <p:nvPr>
            <p:ph type="title"/>
          </p:nvPr>
        </p:nvSpPr>
        <p:spPr/>
        <p:txBody>
          <a:bodyPr/>
          <a:lstStyle/>
          <a:p>
            <a:r>
              <a:rPr lang="fr-FR" dirty="0"/>
              <a:t>Conseils</a:t>
            </a:r>
          </a:p>
        </p:txBody>
      </p:sp>
      <p:sp>
        <p:nvSpPr>
          <p:cNvPr id="3" name="Espace réservé du contenu 2">
            <a:extLst>
              <a:ext uri="{FF2B5EF4-FFF2-40B4-BE49-F238E27FC236}">
                <a16:creationId xmlns:a16="http://schemas.microsoft.com/office/drawing/2014/main" id="{71826906-EE6B-416D-A3C9-2209BBA72CA2}"/>
              </a:ext>
            </a:extLst>
          </p:cNvPr>
          <p:cNvSpPr>
            <a:spLocks noGrp="1"/>
          </p:cNvSpPr>
          <p:nvPr>
            <p:ph idx="1"/>
          </p:nvPr>
        </p:nvSpPr>
        <p:spPr/>
        <p:txBody>
          <a:bodyPr/>
          <a:lstStyle/>
          <a:p>
            <a:pPr lvl="0"/>
            <a:r>
              <a:rPr lang="fr-FR" dirty="0"/>
              <a:t>Eviter l’idéologie, préférer l’expérience et les récits</a:t>
            </a:r>
          </a:p>
          <a:p>
            <a:pPr lvl="0"/>
            <a:r>
              <a:rPr lang="fr-FR" dirty="0"/>
              <a:t>Une question n’appelle pas forcément une réponse(voire bonne)</a:t>
            </a:r>
          </a:p>
          <a:p>
            <a:pPr lvl="0"/>
            <a:r>
              <a:rPr lang="fr-FR" dirty="0"/>
              <a:t>Être concis et gérer son temps de parole</a:t>
            </a:r>
          </a:p>
          <a:p>
            <a:pPr lvl="0"/>
            <a:r>
              <a:rPr lang="fr-FR" dirty="0"/>
              <a:t>Respecter la parole des autres</a:t>
            </a:r>
          </a:p>
          <a:p>
            <a:pPr lvl="0"/>
            <a:r>
              <a:rPr lang="fr-FR" dirty="0"/>
              <a:t>Ne pas « discuter » mais écouter</a:t>
            </a:r>
          </a:p>
          <a:p>
            <a:pPr lvl="0"/>
            <a:r>
              <a:rPr lang="fr-FR" dirty="0"/>
              <a:t>Confidentialité</a:t>
            </a:r>
          </a:p>
          <a:p>
            <a:pPr lvl="0"/>
            <a:r>
              <a:rPr lang="fr-FR" dirty="0"/>
              <a:t>Chacun(e) est l’expert de sa vie</a:t>
            </a:r>
          </a:p>
          <a:p>
            <a:pPr lvl="0"/>
            <a:r>
              <a:rPr lang="fr-FR" dirty="0"/>
              <a:t>…</a:t>
            </a:r>
          </a:p>
          <a:p>
            <a:pPr lvl="0"/>
            <a:endParaRPr lang="fr-FR" dirty="0"/>
          </a:p>
          <a:p>
            <a:pPr marL="0" indent="0">
              <a:buNone/>
            </a:pPr>
            <a:endParaRPr lang="fr-FR" dirty="0"/>
          </a:p>
        </p:txBody>
      </p:sp>
      <p:sp>
        <p:nvSpPr>
          <p:cNvPr id="4" name="Flèche : chevron 3">
            <a:hlinkClick r:id="rId2" action="ppaction://hlinksldjump"/>
            <a:extLst>
              <a:ext uri="{FF2B5EF4-FFF2-40B4-BE49-F238E27FC236}">
                <a16:creationId xmlns:a16="http://schemas.microsoft.com/office/drawing/2014/main" id="{7370C323-6978-4D25-B4EE-09CD4A97FF9F}"/>
              </a:ext>
            </a:extLst>
          </p:cNvPr>
          <p:cNvSpPr/>
          <p:nvPr/>
        </p:nvSpPr>
        <p:spPr>
          <a:xfrm>
            <a:off x="11035145" y="6005945"/>
            <a:ext cx="592282" cy="67541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4170713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703795" cy="955308"/>
          </a:xfrm>
        </p:spPr>
        <p:txBody>
          <a:bodyPr>
            <a:noAutofit/>
          </a:bodyPr>
          <a:lstStyle/>
          <a:p>
            <a:r>
              <a:rPr lang="fr-FR" sz="2400" dirty="0"/>
              <a:t>Thème: </a:t>
            </a:r>
            <a:br>
              <a:rPr lang="fr-FR" sz="2400" dirty="0"/>
            </a:br>
            <a:r>
              <a:rPr lang="fr-FR" sz="2400" b="1" dirty="0"/>
              <a:t>Où est  Dieu  ? Que fait Dieu ?</a:t>
            </a:r>
            <a:br>
              <a:rPr lang="fr-FR" sz="2400" b="1" dirty="0"/>
            </a:br>
            <a:r>
              <a:rPr lang="fr-FR" sz="2400" dirty="0"/>
              <a:t>Carte 3</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93333" y="0"/>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5 ¶  Jonas sortit et s’installa à l’est de la ville. Là, il se construisit une hutte et s’assit dessous, à l’ombre, en attendant de voir ce qui se passerait dans la ville. </a:t>
            </a:r>
          </a:p>
          <a:p>
            <a:pPr algn="ctr"/>
            <a:endParaRPr lang="fr-FR" sz="1600" dirty="0"/>
          </a:p>
          <a:p>
            <a:pPr marL="342900" indent="-342900" algn="ctr">
              <a:buAutoNum type="arabicPlain" startAt="6"/>
            </a:pPr>
            <a:r>
              <a:rPr lang="fr-FR" sz="1600" dirty="0"/>
              <a:t>Alors, le SEIGNEUR Dieu dépêcha une plante qui grandit au-dessus de Jonas de sorte qu’il y avait de l’ombre sur sa tête pour le tirer de sa mauvaise passe. Cette plante causa une grande joie à Jonas. </a:t>
            </a:r>
          </a:p>
          <a:p>
            <a:pPr marL="342900" indent="-342900" algn="ctr">
              <a:buAutoNum type="arabicPlain" startAt="6"/>
            </a:pPr>
            <a:r>
              <a:rPr lang="fr-FR" sz="1600" dirty="0"/>
              <a:t>Le lendemain, à l’aurore, Dieu dépêcha un ver qui attaqua la plante ; elle creva. 8  Puis, quand le soleil se mit à briller, Dieu dépêcha un vent d’est cinglant, et le soleil tapa sur la tête de Jonas …  Prêt à s’évanouir, Jonas demandait à mourir ; il disait : « Mieux vaut pour moi mourir que vivre. » 9  Alors Dieu lui dit : « As-tu raison de te fâcher à cause de cette plante ? » Jonas lui répondit : « Oui, j’ai raison de me fâcher à mort. » 10  Le SEIGNEUR lui dit : « Toi, tu as pitié de cette plante pour laquelle tu n’as pas peiné et que tu n’as pas fait croître ; fille d’une nuit, elle a disparu âgée d’une nuit. 11  Et moi, je n’aurais pas pitié de Ninive la grande ville où il y a plus de cent vingt mille êtres humains qui ne savent distinguer leur droite de leur gauche, et des bêtes sans nombre ! »</a:t>
            </a:r>
          </a:p>
          <a:p>
            <a:pPr algn="ctr"/>
            <a:endParaRPr lang="fr-FR" sz="1600" dirty="0"/>
          </a:p>
          <a:p>
            <a:pPr algn="ctr"/>
            <a:r>
              <a:rPr lang="fr-FR" sz="1600" dirty="0"/>
              <a:t>Jonas 4 </a:t>
            </a:r>
          </a:p>
          <a:p>
            <a:pPr algn="ctr"/>
            <a:endParaRPr lang="fr-FR" sz="1600" dirty="0"/>
          </a:p>
        </p:txBody>
      </p:sp>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18592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spTree>
    <p:extLst>
      <p:ext uri="{BB962C8B-B14F-4D97-AF65-F5344CB8AC3E}">
        <p14:creationId xmlns:p14="http://schemas.microsoft.com/office/powerpoint/2010/main" val="39666426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3: </a:t>
            </a:r>
            <a:r>
              <a:rPr lang="fr-FR" sz="2400" b="1" dirty="0"/>
              <a:t>Suis-je le gardien de mon frère ?</a:t>
            </a:r>
            <a:br>
              <a:rPr lang="fr-FR" sz="2400" b="1" dirty="0"/>
            </a:br>
            <a:r>
              <a:rPr lang="fr-FR" sz="2400" dirty="0"/>
              <a:t>cliquer au hasard sur une carte - respecter votre tirage</a:t>
            </a:r>
          </a:p>
        </p:txBody>
      </p:sp>
      <p:sp>
        <p:nvSpPr>
          <p:cNvPr id="5" name="ZoneTexte 4">
            <a:hlinkClick r:id="rId2" action="ppaction://hlinksldjump"/>
            <a:extLst>
              <a:ext uri="{FF2B5EF4-FFF2-40B4-BE49-F238E27FC236}">
                <a16:creationId xmlns:a16="http://schemas.microsoft.com/office/drawing/2014/main" id="{6087BA3F-2E69-4BF0-88CC-486A8CB3056F}"/>
              </a:ext>
            </a:extLst>
          </p:cNvPr>
          <p:cNvSpPr txBox="1"/>
          <p:nvPr/>
        </p:nvSpPr>
        <p:spPr>
          <a:xfrm>
            <a:off x="2592924" y="2229808"/>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carte1</a:t>
            </a:r>
          </a:p>
        </p:txBody>
      </p:sp>
      <p:sp>
        <p:nvSpPr>
          <p:cNvPr id="6" name="ZoneTexte 5">
            <a:hlinkClick r:id="rId3" action="ppaction://hlinksldjump"/>
            <a:extLst>
              <a:ext uri="{FF2B5EF4-FFF2-40B4-BE49-F238E27FC236}">
                <a16:creationId xmlns:a16="http://schemas.microsoft.com/office/drawing/2014/main" id="{BFB65A2A-C775-4CE7-8E02-EC1D5C6320DE}"/>
              </a:ext>
            </a:extLst>
          </p:cNvPr>
          <p:cNvSpPr txBox="1"/>
          <p:nvPr/>
        </p:nvSpPr>
        <p:spPr>
          <a:xfrm>
            <a:off x="4650859" y="2245393"/>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Carte2</a:t>
            </a:r>
          </a:p>
        </p:txBody>
      </p:sp>
      <p:sp>
        <p:nvSpPr>
          <p:cNvPr id="7" name="ZoneTexte 6">
            <a:hlinkClick r:id="rId4" action="ppaction://hlinksldjump"/>
            <a:extLst>
              <a:ext uri="{FF2B5EF4-FFF2-40B4-BE49-F238E27FC236}">
                <a16:creationId xmlns:a16="http://schemas.microsoft.com/office/drawing/2014/main" id="{21B771E8-6799-4643-A0EF-E10563B35130}"/>
              </a:ext>
            </a:extLst>
          </p:cNvPr>
          <p:cNvSpPr txBox="1"/>
          <p:nvPr/>
        </p:nvSpPr>
        <p:spPr>
          <a:xfrm>
            <a:off x="6708794" y="2245393"/>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carte3</a:t>
            </a:r>
          </a:p>
        </p:txBody>
      </p:sp>
    </p:spTree>
    <p:extLst>
      <p:ext uri="{BB962C8B-B14F-4D97-AF65-F5344CB8AC3E}">
        <p14:creationId xmlns:p14="http://schemas.microsoft.com/office/powerpoint/2010/main" val="22547838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703795" cy="955308"/>
          </a:xfrm>
        </p:spPr>
        <p:txBody>
          <a:bodyPr>
            <a:noAutofit/>
          </a:bodyPr>
          <a:lstStyle/>
          <a:p>
            <a:r>
              <a:rPr lang="fr-FR" sz="2400" dirty="0"/>
              <a:t>Thème: </a:t>
            </a:r>
            <a:br>
              <a:rPr lang="fr-FR" sz="2400" dirty="0"/>
            </a:br>
            <a:r>
              <a:rPr lang="fr-FR" sz="2400" b="1" dirty="0"/>
              <a:t>Suis-je le gardien de mon frère ?</a:t>
            </a:r>
            <a:br>
              <a:rPr lang="fr-FR" sz="2400" b="1" dirty="0"/>
            </a:br>
            <a:r>
              <a:rPr lang="fr-FR" sz="2400" dirty="0"/>
              <a:t>Carte 1</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73629" y="266757"/>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 ¶ A la fin de la saison, Caïn apporta au SEIGNEUR une offrande de fruits de la terre ; 4 Abel apporta lui aussi des prémices de ses bêtes et leur graisse. Le SEIGNEUR tourna son regard vers Abel et son offrande, 5 mais il détourna son regard de Caïn et de son offrande. Caïn en fut très irrité et son visage fut abattu. </a:t>
            </a:r>
          </a:p>
          <a:p>
            <a:pPr algn="ctr"/>
            <a:r>
              <a:rPr lang="fr-FR" dirty="0"/>
              <a:t>6 ¶ Le SEIGNEUR dit à Caïn : « Pourquoi t’irrites-tu ? Et pourquoi ton visage est-il abattu ? 7 Si tu agis bien, ne le relèveras-tu pas ? Si tu n’agis pas bien, le péché, tapi à ta porte, te désire. Mais toi, domine-le. » 8 ¶ Caïn parla à son frère Abel et, lorsqu’ils furent aux champs, Caïn attaqua son frère Abel et le tua. 9 ¶ Le SEIGNEUR dit à Caïn : « Où est ton frère Abel ? » —</a:t>
            </a:r>
          </a:p>
          <a:p>
            <a:pPr algn="ctr"/>
            <a:endParaRPr lang="fr-FR" dirty="0"/>
          </a:p>
          <a:p>
            <a:pPr algn="ctr"/>
            <a:r>
              <a:rPr lang="fr-FR" dirty="0"/>
              <a:t> « Je ne sais, répondit-il. Suis-je le gardien de mon frère ? » —</a:t>
            </a:r>
          </a:p>
          <a:p>
            <a:pPr algn="ctr"/>
            <a:endParaRPr lang="fr-FR" dirty="0"/>
          </a:p>
          <a:p>
            <a:pPr algn="ctr"/>
            <a:r>
              <a:rPr lang="fr-FR" dirty="0"/>
              <a:t>  10 « Qu’as-tu fait ? reprit-il. La voix du sang de ton frère crie du sol vers moi. 11 Tu es maintenant maudit du sol qui a ouvert la bouche pour recueillir de ta main le sang de ton frère. 12 Quand tu cultiveras le sol, il ne te donnera plus sa force. Tu seras errant et vagabond sur la terre. »” (Genèse 4:3-12 TOB) </a:t>
            </a:r>
          </a:p>
          <a:p>
            <a:pPr algn="ctr"/>
            <a:endParaRPr lang="fr-FR" dirty="0"/>
          </a:p>
        </p:txBody>
      </p:sp>
      <p:grpSp>
        <p:nvGrpSpPr>
          <p:cNvPr id="3" name="Groupe 2">
            <a:extLst>
              <a:ext uri="{FF2B5EF4-FFF2-40B4-BE49-F238E27FC236}">
                <a16:creationId xmlns:a16="http://schemas.microsoft.com/office/drawing/2014/main" id="{B9CD3C87-99F9-4646-A9B8-F010C7C0A049}"/>
              </a:ext>
            </a:extLst>
          </p:cNvPr>
          <p:cNvGrpSpPr/>
          <p:nvPr/>
        </p:nvGrpSpPr>
        <p:grpSpPr>
          <a:xfrm>
            <a:off x="9028473" y="2377440"/>
            <a:ext cx="2677142" cy="4630592"/>
            <a:chOff x="9028473" y="2011680"/>
            <a:chExt cx="2677142" cy="4630592"/>
          </a:xfrm>
        </p:grpSpPr>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20116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34432389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933700" cy="955308"/>
          </a:xfrm>
        </p:spPr>
        <p:txBody>
          <a:bodyPr>
            <a:noAutofit/>
          </a:bodyPr>
          <a:lstStyle/>
          <a:p>
            <a:r>
              <a:rPr lang="fr-FR" sz="2400" dirty="0"/>
              <a:t>Thème: </a:t>
            </a:r>
            <a:br>
              <a:rPr lang="fr-FR" sz="2400" dirty="0"/>
            </a:br>
            <a:r>
              <a:rPr lang="fr-FR" sz="2400" b="1" dirty="0"/>
              <a:t>Y a-t-il une réponse de Dieu ?</a:t>
            </a:r>
            <a:br>
              <a:rPr lang="fr-FR" sz="2400" b="1" dirty="0"/>
            </a:br>
            <a:r>
              <a:rPr lang="fr-FR" sz="2400" dirty="0"/>
              <a:t>Carte 2</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73629" y="0"/>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“1 ¶ Moïse faisait paître le troupeau de son beau-père </a:t>
            </a:r>
            <a:r>
              <a:rPr lang="fr-FR" sz="1600" dirty="0" err="1"/>
              <a:t>Jéthro</a:t>
            </a:r>
            <a:r>
              <a:rPr lang="fr-FR" sz="1600" dirty="0"/>
              <a:t>, prêtre de </a:t>
            </a:r>
            <a:r>
              <a:rPr lang="fr-FR" sz="1600" dirty="0" err="1"/>
              <a:t>Madiân</a:t>
            </a:r>
            <a:r>
              <a:rPr lang="fr-FR" sz="1600" dirty="0"/>
              <a:t>. Il mena le troupeau au-delà du désert et parvint à la montagne de Dieu, à l’Horeb. 2 L’ange du SEIGNEUR lui apparut dans une flamme de feu, du milieu du buisson. Il regarda : le buisson était en feu et le buisson n’était pas dévoré. 3 Moïse dit : « Je vais faire un détour pour voir cette grande vision : pourquoi le buisson ne brûle-t-il pas ? » 4 Le SEIGNEUR vit qu’il avait fait un détour pour voir, et Dieu l’appela du milieu du buisson : « Moïse ! Moïse ! » Il dit : « Me voici ! » 5 Il dit : « N’approche pas d’ici ! Retire tes sandales de tes pieds, car le lieu où tu te tiens est une terre sainte. » 6 Il dit : « Je suis le Dieu de ton père, Dieu d’Abraham, Dieu d’Isaac, Dieu de Jacob. » Moïse se voila la face, car il craignait de regarder Dieu. 7 ¶ Le SEIGNEUR dit : « J’ai vu la misère de mon peuple en Egypte et je l’ai entendu crier sous les coups de ses chefs de corvée. Oui, je connais ses souffrances. 8 Je suis descendu pour le délivrer de la main des Egyptiens et le faire monter de ce pays vers un bon et vaste pays, vers un pays ruisselant de lait et de miel, vers le lieu du Cananéen, du Hittite, de l’Amorite, du </a:t>
            </a:r>
            <a:r>
              <a:rPr lang="fr-FR" sz="1600" dirty="0" err="1"/>
              <a:t>Perizzite</a:t>
            </a:r>
            <a:r>
              <a:rPr lang="fr-FR" sz="1600" dirty="0"/>
              <a:t>, du </a:t>
            </a:r>
            <a:r>
              <a:rPr lang="fr-FR" sz="1600" dirty="0" err="1"/>
              <a:t>Hivvite</a:t>
            </a:r>
            <a:r>
              <a:rPr lang="fr-FR" sz="1600" dirty="0"/>
              <a:t> et du </a:t>
            </a:r>
            <a:r>
              <a:rPr lang="fr-FR" sz="1600" dirty="0" err="1"/>
              <a:t>Jébusite</a:t>
            </a:r>
            <a:r>
              <a:rPr lang="fr-FR" sz="1600" dirty="0"/>
              <a:t>. 9 Et maintenant, puisque le cri des fils d’Israël est venu jusqu’à moi, puisque j’ai vu le poids que les Egyptiens font peser sur eux, 10 va, maintenant ; je t’envoie vers le Pharaon, fais sortir d’Egypte mon peuple, les fils d’Israël. »” </a:t>
            </a:r>
          </a:p>
          <a:p>
            <a:pPr algn="ctr"/>
            <a:endParaRPr lang="fr-FR" sz="1600" dirty="0"/>
          </a:p>
          <a:p>
            <a:pPr algn="ctr"/>
            <a:r>
              <a:rPr lang="fr-FR" sz="1600" dirty="0"/>
              <a:t>(Exode 3:1-10 TOB)</a:t>
            </a:r>
          </a:p>
        </p:txBody>
      </p:sp>
      <p:grpSp>
        <p:nvGrpSpPr>
          <p:cNvPr id="3" name="Groupe 2">
            <a:extLst>
              <a:ext uri="{FF2B5EF4-FFF2-40B4-BE49-F238E27FC236}">
                <a16:creationId xmlns:a16="http://schemas.microsoft.com/office/drawing/2014/main" id="{B9CD3C87-99F9-4646-A9B8-F010C7C0A049}"/>
              </a:ext>
            </a:extLst>
          </p:cNvPr>
          <p:cNvGrpSpPr/>
          <p:nvPr/>
        </p:nvGrpSpPr>
        <p:grpSpPr>
          <a:xfrm>
            <a:off x="9028473" y="2377440"/>
            <a:ext cx="2677142" cy="4630592"/>
            <a:chOff x="9028473" y="2011680"/>
            <a:chExt cx="2677142" cy="4630592"/>
          </a:xfrm>
        </p:grpSpPr>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20116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35842986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703795" cy="955308"/>
          </a:xfrm>
        </p:spPr>
        <p:txBody>
          <a:bodyPr>
            <a:noAutofit/>
          </a:bodyPr>
          <a:lstStyle/>
          <a:p>
            <a:r>
              <a:rPr lang="fr-FR" sz="2400" dirty="0"/>
              <a:t>Thème: </a:t>
            </a:r>
            <a:br>
              <a:rPr lang="fr-FR" sz="2400" dirty="0"/>
            </a:br>
            <a:r>
              <a:rPr lang="fr-FR" sz="2400" b="1" dirty="0"/>
              <a:t>Suis-je le gardien de mon frère ?</a:t>
            </a:r>
            <a:br>
              <a:rPr lang="fr-FR" sz="2400" b="1" dirty="0"/>
            </a:br>
            <a:r>
              <a:rPr lang="fr-FR" sz="2400" dirty="0"/>
              <a:t>Carte 3</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73629" y="266757"/>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16 ¶  Est-ce que je repoussais la demande des pauvres, laissais-je languir les yeux de la veuve ? 17  Ma ration, l’ai-je mangée seul, sans que l’orphelin en ait eu sa part, 18  alors que dès mon enfance il a grandi avec moi comme avec un père, et qu’à peine sorti du ventre de ma mère je fus le guide de la veuve ? 19  Voyais-je un miséreux privé de vêtement, un indigent n’ayant pas de quoi se couvrir, 20  sans que ses reins m’aient béni et qu’il fût réchauffé par la toison de mes brebis ? 21  Si j’ai brandi le poing contre un orphelin, me sachant soutenu au tribunal, 22  que mon épaule se détache de mon dos et que mon bras se rompe au coude. 23  Non, le châtiment de Dieu était ma terreur, je ne pouvais rien devant sa majesté.</a:t>
            </a:r>
          </a:p>
          <a:p>
            <a:pPr algn="ctr"/>
            <a:endParaRPr lang="fr-FR" dirty="0"/>
          </a:p>
          <a:p>
            <a:pPr algn="ctr"/>
            <a:r>
              <a:rPr lang="fr-FR" dirty="0"/>
              <a:t>Job 31 16</a:t>
            </a:r>
          </a:p>
        </p:txBody>
      </p:sp>
      <p:grpSp>
        <p:nvGrpSpPr>
          <p:cNvPr id="3" name="Groupe 2">
            <a:extLst>
              <a:ext uri="{FF2B5EF4-FFF2-40B4-BE49-F238E27FC236}">
                <a16:creationId xmlns:a16="http://schemas.microsoft.com/office/drawing/2014/main" id="{B9CD3C87-99F9-4646-A9B8-F010C7C0A049}"/>
              </a:ext>
            </a:extLst>
          </p:cNvPr>
          <p:cNvGrpSpPr/>
          <p:nvPr/>
        </p:nvGrpSpPr>
        <p:grpSpPr>
          <a:xfrm>
            <a:off x="9028473" y="2377440"/>
            <a:ext cx="2677142" cy="4630592"/>
            <a:chOff x="9028473" y="2011680"/>
            <a:chExt cx="2677142" cy="4630592"/>
          </a:xfrm>
        </p:grpSpPr>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20116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8377939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4: </a:t>
            </a:r>
            <a:r>
              <a:rPr lang="fr-FR" sz="2400" b="1" dirty="0"/>
              <a:t>Y a-t-il une réponse de Dieu ?</a:t>
            </a:r>
            <a:br>
              <a:rPr lang="fr-FR" sz="2400" b="1" dirty="0"/>
            </a:br>
            <a:r>
              <a:rPr lang="fr-FR" sz="2400" dirty="0"/>
              <a:t>cliquer au hasard sur une carte - respecter votre tirage</a:t>
            </a:r>
          </a:p>
        </p:txBody>
      </p:sp>
      <p:sp>
        <p:nvSpPr>
          <p:cNvPr id="5" name="ZoneTexte 4">
            <a:hlinkClick r:id="rId2" action="ppaction://hlinksldjump"/>
            <a:extLst>
              <a:ext uri="{FF2B5EF4-FFF2-40B4-BE49-F238E27FC236}">
                <a16:creationId xmlns:a16="http://schemas.microsoft.com/office/drawing/2014/main" id="{6087BA3F-2E69-4BF0-88CC-486A8CB3056F}"/>
              </a:ext>
            </a:extLst>
          </p:cNvPr>
          <p:cNvSpPr txBox="1"/>
          <p:nvPr/>
        </p:nvSpPr>
        <p:spPr>
          <a:xfrm>
            <a:off x="2592924" y="2229808"/>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carte1</a:t>
            </a:r>
          </a:p>
        </p:txBody>
      </p:sp>
      <p:sp>
        <p:nvSpPr>
          <p:cNvPr id="6" name="ZoneTexte 5">
            <a:hlinkClick r:id="rId3" action="ppaction://hlinksldjump"/>
            <a:extLst>
              <a:ext uri="{FF2B5EF4-FFF2-40B4-BE49-F238E27FC236}">
                <a16:creationId xmlns:a16="http://schemas.microsoft.com/office/drawing/2014/main" id="{BFB65A2A-C775-4CE7-8E02-EC1D5C6320DE}"/>
              </a:ext>
            </a:extLst>
          </p:cNvPr>
          <p:cNvSpPr txBox="1"/>
          <p:nvPr/>
        </p:nvSpPr>
        <p:spPr>
          <a:xfrm>
            <a:off x="4650859" y="2245393"/>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Carte2</a:t>
            </a:r>
          </a:p>
        </p:txBody>
      </p:sp>
      <p:sp>
        <p:nvSpPr>
          <p:cNvPr id="7" name="ZoneTexte 6">
            <a:hlinkClick r:id="rId4" action="ppaction://hlinksldjump"/>
            <a:extLst>
              <a:ext uri="{FF2B5EF4-FFF2-40B4-BE49-F238E27FC236}">
                <a16:creationId xmlns:a16="http://schemas.microsoft.com/office/drawing/2014/main" id="{21B771E8-6799-4643-A0EF-E10563B35130}"/>
              </a:ext>
            </a:extLst>
          </p:cNvPr>
          <p:cNvSpPr txBox="1"/>
          <p:nvPr/>
        </p:nvSpPr>
        <p:spPr>
          <a:xfrm>
            <a:off x="6721357" y="2229807"/>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carte3</a:t>
            </a:r>
          </a:p>
        </p:txBody>
      </p:sp>
      <p:sp>
        <p:nvSpPr>
          <p:cNvPr id="8" name="ZoneTexte 7">
            <a:hlinkClick r:id="rId5" action="ppaction://hlinksldjump"/>
            <a:extLst>
              <a:ext uri="{FF2B5EF4-FFF2-40B4-BE49-F238E27FC236}">
                <a16:creationId xmlns:a16="http://schemas.microsoft.com/office/drawing/2014/main" id="{1F6070B2-E704-4E56-A04E-336615B07238}"/>
              </a:ext>
            </a:extLst>
          </p:cNvPr>
          <p:cNvSpPr txBox="1"/>
          <p:nvPr/>
        </p:nvSpPr>
        <p:spPr>
          <a:xfrm>
            <a:off x="8760859" y="2245393"/>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carte4</a:t>
            </a:r>
          </a:p>
        </p:txBody>
      </p:sp>
    </p:spTree>
    <p:extLst>
      <p:ext uri="{BB962C8B-B14F-4D97-AF65-F5344CB8AC3E}">
        <p14:creationId xmlns:p14="http://schemas.microsoft.com/office/powerpoint/2010/main" val="13591644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933700" cy="955308"/>
          </a:xfrm>
        </p:spPr>
        <p:txBody>
          <a:bodyPr>
            <a:noAutofit/>
          </a:bodyPr>
          <a:lstStyle/>
          <a:p>
            <a:r>
              <a:rPr lang="fr-FR" sz="2400" dirty="0"/>
              <a:t>Thème: </a:t>
            </a:r>
            <a:br>
              <a:rPr lang="fr-FR" sz="2400" dirty="0"/>
            </a:br>
            <a:r>
              <a:rPr lang="fr-FR" sz="2400" b="1" dirty="0"/>
              <a:t>Y a-t-il une réponse de Dieu ?</a:t>
            </a:r>
            <a:br>
              <a:rPr lang="fr-FR" sz="2400" b="1" dirty="0"/>
            </a:br>
            <a:r>
              <a:rPr lang="fr-FR" sz="2400" dirty="0"/>
              <a:t>Carte 1</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73629" y="266757"/>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1 ¶  A ce moment survinrent des gens qui lui rapportèrent l’affaire des Galiléens dont Pilate avait mêlé le sang à celui de leurs sacrifices. 2  Il leur répondit : « Pensez-vous que ces Galiléens étaient de plus grands pécheurs que tous les autres Galiléens pour avoir subi un tel sort ? 3  Non, je vous le dis, mais si vous ne vous convertissez pas, vous périrez tous de même. </a:t>
            </a:r>
          </a:p>
          <a:p>
            <a:pPr algn="ctr"/>
            <a:endParaRPr lang="fr-FR" dirty="0"/>
          </a:p>
          <a:p>
            <a:pPr algn="ctr"/>
            <a:r>
              <a:rPr lang="fr-FR" dirty="0"/>
              <a:t>4  Et ces dix-huit personnes sur lesquelles est tombée la tour à Siloé, et qu’elle a tuées, pensez-vous qu’elles étaient plus coupables que tous les autres habitants de Jérusalem ? 5  Non, je vous le dis, mais si vous ne vous convertissez pas, vous périrez tous de la même manière. » </a:t>
            </a:r>
          </a:p>
          <a:p>
            <a:pPr algn="ctr"/>
            <a:endParaRPr lang="fr-FR" dirty="0"/>
          </a:p>
          <a:p>
            <a:pPr algn="ctr"/>
            <a:r>
              <a:rPr lang="fr-FR" dirty="0"/>
              <a:t>Luc 13</a:t>
            </a:r>
          </a:p>
        </p:txBody>
      </p:sp>
      <p:grpSp>
        <p:nvGrpSpPr>
          <p:cNvPr id="3" name="Groupe 2">
            <a:extLst>
              <a:ext uri="{FF2B5EF4-FFF2-40B4-BE49-F238E27FC236}">
                <a16:creationId xmlns:a16="http://schemas.microsoft.com/office/drawing/2014/main" id="{B9CD3C87-99F9-4646-A9B8-F010C7C0A049}"/>
              </a:ext>
            </a:extLst>
          </p:cNvPr>
          <p:cNvGrpSpPr/>
          <p:nvPr/>
        </p:nvGrpSpPr>
        <p:grpSpPr>
          <a:xfrm>
            <a:off x="9028473" y="2377440"/>
            <a:ext cx="2677142" cy="4630592"/>
            <a:chOff x="9028473" y="2011680"/>
            <a:chExt cx="2677142" cy="4630592"/>
          </a:xfrm>
        </p:grpSpPr>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20116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23238592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933700" cy="955308"/>
          </a:xfrm>
        </p:spPr>
        <p:txBody>
          <a:bodyPr>
            <a:noAutofit/>
          </a:bodyPr>
          <a:lstStyle/>
          <a:p>
            <a:r>
              <a:rPr lang="fr-FR" sz="2400" dirty="0"/>
              <a:t>Thème: </a:t>
            </a:r>
            <a:br>
              <a:rPr lang="fr-FR" sz="2400" dirty="0"/>
            </a:br>
            <a:r>
              <a:rPr lang="fr-FR" sz="2400" b="1" dirty="0"/>
              <a:t>Y a-t-il une réponse de Dieu ?</a:t>
            </a:r>
            <a:br>
              <a:rPr lang="fr-FR" sz="2400" b="1" dirty="0"/>
            </a:br>
            <a:r>
              <a:rPr lang="fr-FR" sz="2400" dirty="0"/>
              <a:t>Carte 2</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73629" y="266757"/>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54 ¶  Il dit encore aux foules : « Quand vous voyez un nuage se lever au couchant, vous dites aussitôt : La pluie vient, et c’est ce qui arrive. 55  Et quand vous voyez souffler le vent du midi, vous dites : Il va faire une chaleur accablante, et cela arrive. 56  Esprits pervertis, vous savez reconnaître l’aspect de la terre et du ciel, et le temps présent, comment ne savez-vous pas le reconnaître ? 57  « Pourquoi aussi ne jugez-vous pas par vous-mêmes de ce qui est juste ? </a:t>
            </a:r>
          </a:p>
          <a:p>
            <a:pPr algn="ctr"/>
            <a:endParaRPr lang="fr-FR" dirty="0"/>
          </a:p>
          <a:p>
            <a:pPr algn="ctr"/>
            <a:r>
              <a:rPr lang="fr-FR" dirty="0"/>
              <a:t>58  Ainsi, quand tu vas avec ton adversaire devant le magistrat, tâche de te dégager de lui en chemin, de peur qu’il ne te traîne devant le juge, que le juge ne te livre au garde et que le garde ne te jette en prison. 59  Je te le déclare : Tu n’en sortiras pas tant que tu n’auras pas payé jusqu’au dernier centime. » </a:t>
            </a:r>
          </a:p>
          <a:p>
            <a:pPr algn="ctr"/>
            <a:endParaRPr lang="fr-FR" dirty="0"/>
          </a:p>
          <a:p>
            <a:pPr algn="ctr"/>
            <a:r>
              <a:rPr lang="fr-FR" dirty="0"/>
              <a:t>Luc 12 :54-59</a:t>
            </a:r>
          </a:p>
        </p:txBody>
      </p:sp>
      <p:grpSp>
        <p:nvGrpSpPr>
          <p:cNvPr id="3" name="Groupe 2">
            <a:extLst>
              <a:ext uri="{FF2B5EF4-FFF2-40B4-BE49-F238E27FC236}">
                <a16:creationId xmlns:a16="http://schemas.microsoft.com/office/drawing/2014/main" id="{B9CD3C87-99F9-4646-A9B8-F010C7C0A049}"/>
              </a:ext>
            </a:extLst>
          </p:cNvPr>
          <p:cNvGrpSpPr/>
          <p:nvPr/>
        </p:nvGrpSpPr>
        <p:grpSpPr>
          <a:xfrm>
            <a:off x="9028473" y="2377440"/>
            <a:ext cx="2677142" cy="4630592"/>
            <a:chOff x="9028473" y="2011680"/>
            <a:chExt cx="2677142" cy="4630592"/>
          </a:xfrm>
        </p:grpSpPr>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20116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25934173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933700" cy="955308"/>
          </a:xfrm>
        </p:spPr>
        <p:txBody>
          <a:bodyPr>
            <a:noAutofit/>
          </a:bodyPr>
          <a:lstStyle/>
          <a:p>
            <a:r>
              <a:rPr lang="fr-FR" sz="2400" dirty="0"/>
              <a:t>Thème: </a:t>
            </a:r>
            <a:br>
              <a:rPr lang="fr-FR" sz="2400" dirty="0"/>
            </a:br>
            <a:r>
              <a:rPr lang="fr-FR" sz="2400" b="1" dirty="0"/>
              <a:t>Y a-t-il une réponse de Dieu ?</a:t>
            </a:r>
            <a:br>
              <a:rPr lang="fr-FR" sz="2400" b="1" dirty="0"/>
            </a:br>
            <a:r>
              <a:rPr lang="fr-FR" sz="2400" dirty="0"/>
              <a:t>Carte 3</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73629" y="266757"/>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En passant, Jésus vit un homme aveugle de naissance. 2  Ses disciples lui posèrent cette question : </a:t>
            </a:r>
          </a:p>
          <a:p>
            <a:pPr algn="ctr"/>
            <a:r>
              <a:rPr lang="fr-FR" dirty="0"/>
              <a:t>« Rabbi, qui a péché pour qu’il soit né aveugle, lui ou ses parents ? » </a:t>
            </a:r>
          </a:p>
          <a:p>
            <a:pPr marL="342900" indent="-342900" algn="ctr">
              <a:buAutoNum type="arabicPlain" startAt="3"/>
            </a:pPr>
            <a:r>
              <a:rPr lang="fr-FR" dirty="0"/>
              <a:t>Jésus répondit : « Ni lui, ni ses parents. Mais c’est pour que les œuvres de Dieu se manifestent en lui ! 4  Tant qu’il fait jour, il nous faut travailler aux œuvres de celui qui m’a envoyé : la nuit vient où personne ne peut travailler ; 5  aussi longtemps que je suis dans le monde, je suis la lumière du monde. » 6  Ayant ainsi parlé, Jésus cracha à terre, fit de la boue avec la salive et l’appliqua sur les yeux de l’aveugle ; </a:t>
            </a:r>
          </a:p>
          <a:p>
            <a:pPr marL="342900" indent="-342900" algn="ctr">
              <a:buAutoNum type="arabicPlain" startAt="3"/>
            </a:pPr>
            <a:endParaRPr lang="fr-FR" dirty="0"/>
          </a:p>
          <a:p>
            <a:pPr marL="342900" indent="-342900" algn="ctr">
              <a:buAutoNum type="arabicPlain" startAt="3"/>
            </a:pPr>
            <a:r>
              <a:rPr lang="fr-FR" dirty="0"/>
              <a:t>7  et il lui dit : « Va te laver à la piscine de Siloé » — ce qui signifie Envoyé. L’aveugle y alla, il se lava et, à son retour, il voyait.</a:t>
            </a:r>
          </a:p>
          <a:p>
            <a:pPr algn="ctr"/>
            <a:endParaRPr lang="fr-FR" dirty="0"/>
          </a:p>
          <a:p>
            <a:pPr algn="ctr"/>
            <a:r>
              <a:rPr lang="fr-FR" dirty="0"/>
              <a:t>Jean 9</a:t>
            </a:r>
          </a:p>
          <a:p>
            <a:pPr algn="ctr"/>
            <a:endParaRPr lang="fr-FR" dirty="0"/>
          </a:p>
        </p:txBody>
      </p:sp>
      <p:grpSp>
        <p:nvGrpSpPr>
          <p:cNvPr id="3" name="Groupe 2">
            <a:extLst>
              <a:ext uri="{FF2B5EF4-FFF2-40B4-BE49-F238E27FC236}">
                <a16:creationId xmlns:a16="http://schemas.microsoft.com/office/drawing/2014/main" id="{B9CD3C87-99F9-4646-A9B8-F010C7C0A049}"/>
              </a:ext>
            </a:extLst>
          </p:cNvPr>
          <p:cNvGrpSpPr/>
          <p:nvPr/>
        </p:nvGrpSpPr>
        <p:grpSpPr>
          <a:xfrm>
            <a:off x="9028473" y="2377440"/>
            <a:ext cx="2677142" cy="4630592"/>
            <a:chOff x="9028473" y="2011680"/>
            <a:chExt cx="2677142" cy="4630592"/>
          </a:xfrm>
        </p:grpSpPr>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20116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169006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136380" y="215728"/>
            <a:ext cx="2933700" cy="955308"/>
          </a:xfrm>
        </p:spPr>
        <p:txBody>
          <a:bodyPr>
            <a:noAutofit/>
          </a:bodyPr>
          <a:lstStyle/>
          <a:p>
            <a:r>
              <a:rPr lang="fr-FR" sz="2400" dirty="0"/>
              <a:t>Thème: </a:t>
            </a:r>
            <a:br>
              <a:rPr lang="fr-FR" sz="2400" dirty="0"/>
            </a:br>
            <a:r>
              <a:rPr lang="fr-FR" sz="2400" b="1" dirty="0"/>
              <a:t>Y a-t-il une réponse de Dieu ?</a:t>
            </a:r>
            <a:br>
              <a:rPr lang="fr-FR" sz="2400" b="1" dirty="0"/>
            </a:br>
            <a:r>
              <a:rPr lang="fr-FR" sz="2400" dirty="0"/>
              <a:t>Carte 4</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673629" y="266757"/>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Et qui est mon prochain ? » 30  Jésus reprit : « Un homme descendait de Jérusalem à Jéricho, il tomba sur des bandits qui, l’ayant dépouillé et roué de coups, s’en allèrent, le laissant à moitié mort. </a:t>
            </a:r>
          </a:p>
          <a:p>
            <a:pPr algn="ctr"/>
            <a:endParaRPr lang="fr-FR" dirty="0"/>
          </a:p>
          <a:p>
            <a:pPr algn="ctr"/>
            <a:r>
              <a:rPr lang="fr-FR" dirty="0"/>
              <a:t>31  Il se trouva qu’un prêtre descendait par ce chemin ; il vit l’homme et passa à bonne distance. 32  Un lévite de même arriva en ce lieu ; il vit l’homme et passa à bonne distance. 33  Mais un Samaritain qui était en voyage arriva près de l’homme : il le vit et fut pris de pitié. 34  Il s’approcha, banda ses plaies en y versant de l’huile et du vin, le chargea sur sa propre monture, le conduisit à une auberge et prit soin de lui. 35  Le lendemain, tirant deux pièces d’argent, il les donna à l’aubergiste et lui dit : Prends soin de lui, et si tu dépenses quelque chose de plus, c’est moi qui te le rembourserai quand je repasserai. 36  Lequel des trois, à ton avis, s’est montré le prochain de l’homme qui était tombé sur les bandits ? » 37  Le légiste répondit : « C’est celui qui a fait preuve de bonté envers lui. » Jésus lui dit : « Va et, toi aussi, fais de même. »</a:t>
            </a:r>
          </a:p>
          <a:p>
            <a:pPr algn="ctr"/>
            <a:endParaRPr lang="fr-FR" dirty="0"/>
          </a:p>
          <a:p>
            <a:pPr algn="ctr"/>
            <a:r>
              <a:rPr lang="fr-FR" dirty="0"/>
              <a:t>Luc 10</a:t>
            </a:r>
          </a:p>
          <a:p>
            <a:pPr algn="ctr"/>
            <a:endParaRPr lang="fr-FR" dirty="0"/>
          </a:p>
        </p:txBody>
      </p:sp>
      <p:grpSp>
        <p:nvGrpSpPr>
          <p:cNvPr id="3" name="Groupe 2">
            <a:extLst>
              <a:ext uri="{FF2B5EF4-FFF2-40B4-BE49-F238E27FC236}">
                <a16:creationId xmlns:a16="http://schemas.microsoft.com/office/drawing/2014/main" id="{B9CD3C87-99F9-4646-A9B8-F010C7C0A049}"/>
              </a:ext>
            </a:extLst>
          </p:cNvPr>
          <p:cNvGrpSpPr/>
          <p:nvPr/>
        </p:nvGrpSpPr>
        <p:grpSpPr>
          <a:xfrm>
            <a:off x="9028473" y="2377440"/>
            <a:ext cx="2677142" cy="4630592"/>
            <a:chOff x="9028473" y="2011680"/>
            <a:chExt cx="2677142" cy="4630592"/>
          </a:xfrm>
        </p:grpSpPr>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20116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2276698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53D7BD-AE5B-43BB-A328-19C717EB0A68}"/>
              </a:ext>
            </a:extLst>
          </p:cNvPr>
          <p:cNvSpPr>
            <a:spLocks noGrp="1"/>
          </p:cNvSpPr>
          <p:nvPr>
            <p:ph type="title"/>
          </p:nvPr>
        </p:nvSpPr>
        <p:spPr/>
        <p:txBody>
          <a:bodyPr>
            <a:normAutofit fontScale="90000"/>
          </a:bodyPr>
          <a:lstStyle/>
          <a:p>
            <a:r>
              <a:rPr lang="fr-FR" dirty="0"/>
              <a:t>Première étape : chacun(e) choisit un thème et clique sur la carte du thème choisi.</a:t>
            </a:r>
          </a:p>
        </p:txBody>
      </p:sp>
      <p:sp>
        <p:nvSpPr>
          <p:cNvPr id="4" name="Espace réservé du contenu 2">
            <a:extLst>
              <a:ext uri="{FF2B5EF4-FFF2-40B4-BE49-F238E27FC236}">
                <a16:creationId xmlns:a16="http://schemas.microsoft.com/office/drawing/2014/main" id="{C76FC441-447D-4D74-98F6-8E35BC0B6DD3}"/>
              </a:ext>
            </a:extLst>
          </p:cNvPr>
          <p:cNvSpPr txBox="1">
            <a:spLocks/>
          </p:cNvSpPr>
          <p:nvPr/>
        </p:nvSpPr>
        <p:spPr>
          <a:xfrm>
            <a:off x="5559136" y="2133600"/>
            <a:ext cx="2969924" cy="410029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5" name="Espace réservé du contenu 2">
            <a:extLst>
              <a:ext uri="{FF2B5EF4-FFF2-40B4-BE49-F238E27FC236}">
                <a16:creationId xmlns:a16="http://schemas.microsoft.com/office/drawing/2014/main" id="{71E1DA80-44ED-423C-A514-393284693DC7}"/>
              </a:ext>
            </a:extLst>
          </p:cNvPr>
          <p:cNvSpPr txBox="1">
            <a:spLocks/>
          </p:cNvSpPr>
          <p:nvPr/>
        </p:nvSpPr>
        <p:spPr>
          <a:xfrm>
            <a:off x="8529060" y="2137064"/>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6" name="Espace réservé du contenu 2">
            <a:extLst>
              <a:ext uri="{FF2B5EF4-FFF2-40B4-BE49-F238E27FC236}">
                <a16:creationId xmlns:a16="http://schemas.microsoft.com/office/drawing/2014/main" id="{3D10103A-7DD6-4C2B-85E9-5F937AF4D47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7" name="Espace réservé du contenu 2">
            <a:extLst>
              <a:ext uri="{FF2B5EF4-FFF2-40B4-BE49-F238E27FC236}">
                <a16:creationId xmlns:a16="http://schemas.microsoft.com/office/drawing/2014/main" id="{A274DBF6-6081-4BCC-8F6B-3CF31073158C}"/>
              </a:ext>
            </a:extLst>
          </p:cNvPr>
          <p:cNvSpPr txBox="1">
            <a:spLocks/>
          </p:cNvSpPr>
          <p:nvPr/>
        </p:nvSpPr>
        <p:spPr>
          <a:xfrm>
            <a:off x="69326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8" name="Espace réservé du contenu 2">
            <a:extLst>
              <a:ext uri="{FF2B5EF4-FFF2-40B4-BE49-F238E27FC236}">
                <a16:creationId xmlns:a16="http://schemas.microsoft.com/office/drawing/2014/main" id="{B1832798-69A2-43AB-87FE-0C9154F593B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9" name="Espace réservé du contenu 2">
            <a:extLst>
              <a:ext uri="{FF2B5EF4-FFF2-40B4-BE49-F238E27FC236}">
                <a16:creationId xmlns:a16="http://schemas.microsoft.com/office/drawing/2014/main" id="{8B508A13-88F0-45F2-BAD3-C353E94CFC2F}"/>
              </a:ext>
            </a:extLst>
          </p:cNvPr>
          <p:cNvSpPr txBox="1">
            <a:spLocks/>
          </p:cNvSpPr>
          <p:nvPr/>
        </p:nvSpPr>
        <p:spPr>
          <a:xfrm>
            <a:off x="6932612" y="2143992"/>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10" name="Espace réservé du contenu 2">
            <a:extLst>
              <a:ext uri="{FF2B5EF4-FFF2-40B4-BE49-F238E27FC236}">
                <a16:creationId xmlns:a16="http://schemas.microsoft.com/office/drawing/2014/main" id="{DD8A9A1B-E83B-46C8-B924-8D75361B861F}"/>
              </a:ext>
            </a:extLst>
          </p:cNvPr>
          <p:cNvSpPr txBox="1">
            <a:spLocks/>
          </p:cNvSpPr>
          <p:nvPr/>
        </p:nvSpPr>
        <p:spPr>
          <a:xfrm>
            <a:off x="4760912" y="2133600"/>
            <a:ext cx="2080058" cy="33909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endParaRPr lang="fr-FR" dirty="0"/>
          </a:p>
        </p:txBody>
      </p:sp>
      <p:sp>
        <p:nvSpPr>
          <p:cNvPr id="11" name="ZoneTexte 10">
            <a:hlinkClick r:id="rId2" action="ppaction://hlinksldjump"/>
            <a:extLst>
              <a:ext uri="{FF2B5EF4-FFF2-40B4-BE49-F238E27FC236}">
                <a16:creationId xmlns:a16="http://schemas.microsoft.com/office/drawing/2014/main" id="{698F6807-1B56-4981-B574-42F293EC2688}"/>
              </a:ext>
            </a:extLst>
          </p:cNvPr>
          <p:cNvSpPr txBox="1"/>
          <p:nvPr/>
        </p:nvSpPr>
        <p:spPr>
          <a:xfrm>
            <a:off x="1568091" y="2222999"/>
            <a:ext cx="1976149" cy="4010891"/>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Thème 1 : </a:t>
            </a:r>
          </a:p>
          <a:p>
            <a:endParaRPr lang="fr-FR" dirty="0"/>
          </a:p>
          <a:p>
            <a:endParaRPr lang="fr-FR" dirty="0"/>
          </a:p>
          <a:p>
            <a:endParaRPr lang="fr-FR" dirty="0"/>
          </a:p>
          <a:p>
            <a:endParaRPr lang="fr-FR" dirty="0"/>
          </a:p>
          <a:p>
            <a:endParaRPr lang="fr-FR" dirty="0"/>
          </a:p>
          <a:p>
            <a:r>
              <a:rPr lang="fr-FR" sz="2800" b="1" dirty="0"/>
              <a:t>Ca parle en moi</a:t>
            </a:r>
          </a:p>
          <a:p>
            <a:endParaRPr lang="fr-FR" dirty="0"/>
          </a:p>
          <a:p>
            <a:endParaRPr lang="fr-FR" dirty="0"/>
          </a:p>
          <a:p>
            <a:endParaRPr lang="fr-FR" dirty="0"/>
          </a:p>
        </p:txBody>
      </p:sp>
      <p:sp>
        <p:nvSpPr>
          <p:cNvPr id="12" name="ZoneTexte 11">
            <a:hlinkClick r:id="rId3" action="ppaction://hlinksldjump"/>
            <a:extLst>
              <a:ext uri="{FF2B5EF4-FFF2-40B4-BE49-F238E27FC236}">
                <a16:creationId xmlns:a16="http://schemas.microsoft.com/office/drawing/2014/main" id="{826B3A3B-855D-481A-8845-FC993BA6CE0B}"/>
              </a:ext>
            </a:extLst>
          </p:cNvPr>
          <p:cNvSpPr txBox="1"/>
          <p:nvPr/>
        </p:nvSpPr>
        <p:spPr>
          <a:xfrm>
            <a:off x="3623540" y="2222999"/>
            <a:ext cx="1976149" cy="4010891"/>
          </a:xfrm>
          <a:prstGeom prst="rect">
            <a:avLst/>
          </a:prstGeom>
          <a:solidFill>
            <a:schemeClr val="accent1">
              <a:lumMod val="60000"/>
              <a:lumOff val="40000"/>
            </a:schemeClr>
          </a:solidFill>
          <a:ln>
            <a:solidFill>
              <a:schemeClr val="accent1">
                <a:lumMod val="60000"/>
                <a:lumOff val="40000"/>
              </a:schemeClr>
            </a:solidFill>
          </a:ln>
        </p:spPr>
        <p:txBody>
          <a:bodyPr wrap="square" rtlCol="0">
            <a:noAutofit/>
          </a:bodyPr>
          <a:lstStyle/>
          <a:p>
            <a:r>
              <a:rPr lang="fr-FR" dirty="0"/>
              <a:t>Thème 2:</a:t>
            </a:r>
          </a:p>
          <a:p>
            <a:endParaRPr lang="fr-FR" dirty="0"/>
          </a:p>
          <a:p>
            <a:endParaRPr lang="fr-FR" dirty="0"/>
          </a:p>
          <a:p>
            <a:endParaRPr lang="fr-FR" dirty="0"/>
          </a:p>
          <a:p>
            <a:endParaRPr lang="fr-FR" dirty="0"/>
          </a:p>
          <a:p>
            <a:endParaRPr lang="fr-FR" dirty="0"/>
          </a:p>
          <a:p>
            <a:r>
              <a:rPr lang="fr-FR" sz="2800" b="1" dirty="0"/>
              <a:t>Prendre soin de soi</a:t>
            </a:r>
          </a:p>
        </p:txBody>
      </p:sp>
      <p:sp>
        <p:nvSpPr>
          <p:cNvPr id="13" name="ZoneTexte 12">
            <a:hlinkClick r:id="rId4" action="ppaction://hlinksldjump"/>
            <a:extLst>
              <a:ext uri="{FF2B5EF4-FFF2-40B4-BE49-F238E27FC236}">
                <a16:creationId xmlns:a16="http://schemas.microsoft.com/office/drawing/2014/main" id="{FD782279-57AD-4D75-B0AF-F7553ADC8B95}"/>
              </a:ext>
            </a:extLst>
          </p:cNvPr>
          <p:cNvSpPr txBox="1"/>
          <p:nvPr/>
        </p:nvSpPr>
        <p:spPr>
          <a:xfrm>
            <a:off x="5696524" y="2222998"/>
            <a:ext cx="1976149" cy="4010891"/>
          </a:xfrm>
          <a:prstGeom prst="rect">
            <a:avLst/>
          </a:prstGeom>
          <a:solidFill>
            <a:schemeClr val="tx1">
              <a:lumMod val="65000"/>
              <a:lumOff val="35000"/>
            </a:schemeClr>
          </a:solidFill>
          <a:ln>
            <a:solidFill>
              <a:schemeClr val="accent1"/>
            </a:solidFill>
          </a:ln>
        </p:spPr>
        <p:txBody>
          <a:bodyPr wrap="square" rtlCol="0">
            <a:noAutofit/>
          </a:bodyPr>
          <a:lstStyle/>
          <a:p>
            <a:r>
              <a:rPr lang="fr-FR" dirty="0"/>
              <a:t>Thème 3: </a:t>
            </a:r>
          </a:p>
          <a:p>
            <a:endParaRPr lang="fr-FR" dirty="0"/>
          </a:p>
          <a:p>
            <a:endParaRPr lang="fr-FR" dirty="0"/>
          </a:p>
          <a:p>
            <a:endParaRPr lang="fr-FR" dirty="0"/>
          </a:p>
          <a:p>
            <a:endParaRPr lang="fr-FR" dirty="0"/>
          </a:p>
          <a:p>
            <a:endParaRPr lang="fr-FR" dirty="0"/>
          </a:p>
          <a:p>
            <a:r>
              <a:rPr lang="fr-FR" sz="2800" b="1" dirty="0"/>
              <a:t>Moi, les autres, la création </a:t>
            </a:r>
          </a:p>
        </p:txBody>
      </p:sp>
      <p:sp>
        <p:nvSpPr>
          <p:cNvPr id="14" name="ZoneTexte 13">
            <a:hlinkClick r:id="rId5" action="ppaction://hlinksldjump"/>
            <a:extLst>
              <a:ext uri="{FF2B5EF4-FFF2-40B4-BE49-F238E27FC236}">
                <a16:creationId xmlns:a16="http://schemas.microsoft.com/office/drawing/2014/main" id="{F1E43471-BE1B-4B87-B11E-C97AB727C542}"/>
              </a:ext>
            </a:extLst>
          </p:cNvPr>
          <p:cNvSpPr txBox="1"/>
          <p:nvPr/>
        </p:nvSpPr>
        <p:spPr>
          <a:xfrm>
            <a:off x="7736026" y="2238584"/>
            <a:ext cx="1976149" cy="4010891"/>
          </a:xfrm>
          <a:prstGeom prst="rect">
            <a:avLst/>
          </a:prstGeom>
          <a:solidFill>
            <a:srgbClr val="00B0F0"/>
          </a:solidFill>
          <a:ln>
            <a:solidFill>
              <a:schemeClr val="accent1"/>
            </a:solidFill>
          </a:ln>
        </p:spPr>
        <p:txBody>
          <a:bodyPr wrap="square" rtlCol="0">
            <a:noAutofit/>
          </a:bodyPr>
          <a:lstStyle>
            <a:defPPr>
              <a:defRPr lang="en-US"/>
            </a:defPPr>
          </a:lstStyle>
          <a:p>
            <a:r>
              <a:rPr lang="fr-FR" dirty="0"/>
              <a:t>Thème 4: </a:t>
            </a:r>
          </a:p>
          <a:p>
            <a:endParaRPr lang="fr-FR" dirty="0"/>
          </a:p>
          <a:p>
            <a:endParaRPr lang="fr-FR" dirty="0"/>
          </a:p>
          <a:p>
            <a:endParaRPr lang="fr-FR" dirty="0"/>
          </a:p>
          <a:p>
            <a:endParaRPr lang="fr-FR" dirty="0"/>
          </a:p>
          <a:p>
            <a:endParaRPr lang="fr-FR" dirty="0"/>
          </a:p>
          <a:p>
            <a:r>
              <a:rPr lang="fr-FR" sz="2000" b="1" dirty="0"/>
              <a:t>Moi et l’information reçue</a:t>
            </a:r>
            <a:r>
              <a:rPr lang="fr-FR" dirty="0"/>
              <a:t>	</a:t>
            </a:r>
          </a:p>
        </p:txBody>
      </p:sp>
      <p:sp>
        <p:nvSpPr>
          <p:cNvPr id="16" name="ZoneTexte 15">
            <a:hlinkClick r:id="rId6" action="ppaction://hlinksldjump"/>
            <a:extLst>
              <a:ext uri="{FF2B5EF4-FFF2-40B4-BE49-F238E27FC236}">
                <a16:creationId xmlns:a16="http://schemas.microsoft.com/office/drawing/2014/main" id="{AD8DB430-B96B-450D-9E24-C5CDC4E2C786}"/>
              </a:ext>
            </a:extLst>
          </p:cNvPr>
          <p:cNvSpPr txBox="1"/>
          <p:nvPr/>
        </p:nvSpPr>
        <p:spPr>
          <a:xfrm>
            <a:off x="9878070" y="2238584"/>
            <a:ext cx="1976149" cy="4010891"/>
          </a:xfrm>
          <a:prstGeom prst="rect">
            <a:avLst/>
          </a:prstGeom>
          <a:solidFill>
            <a:schemeClr val="accent6">
              <a:lumMod val="75000"/>
            </a:schemeClr>
          </a:solidFill>
          <a:ln>
            <a:solidFill>
              <a:schemeClr val="accent1"/>
            </a:solidFill>
          </a:ln>
        </p:spPr>
        <p:txBody>
          <a:bodyPr wrap="square" rtlCol="0">
            <a:noAutofit/>
          </a:bodyPr>
          <a:lstStyle/>
          <a:p>
            <a:r>
              <a:rPr lang="fr-FR" dirty="0"/>
              <a:t>Thème 5 :</a:t>
            </a:r>
          </a:p>
          <a:p>
            <a:endParaRPr lang="fr-FR" dirty="0"/>
          </a:p>
          <a:p>
            <a:endParaRPr lang="fr-FR" dirty="0"/>
          </a:p>
          <a:p>
            <a:endParaRPr lang="fr-FR" dirty="0"/>
          </a:p>
          <a:p>
            <a:endParaRPr lang="fr-FR" dirty="0"/>
          </a:p>
          <a:p>
            <a:r>
              <a:rPr lang="fr-FR" sz="2400" b="1" dirty="0"/>
              <a:t>Moi et mes croyances/ma foi</a:t>
            </a:r>
          </a:p>
        </p:txBody>
      </p:sp>
    </p:spTree>
    <p:extLst>
      <p:ext uri="{BB962C8B-B14F-4D97-AF65-F5344CB8AC3E}">
        <p14:creationId xmlns:p14="http://schemas.microsoft.com/office/powerpoint/2010/main" val="192316855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1813560" y="380270"/>
            <a:ext cx="10165080" cy="955308"/>
          </a:xfrm>
        </p:spPr>
        <p:txBody>
          <a:bodyPr>
            <a:noAutofit/>
          </a:bodyPr>
          <a:lstStyle/>
          <a:p>
            <a:r>
              <a:rPr lang="fr-FR" sz="2400" dirty="0"/>
              <a:t>Thème 5: </a:t>
            </a:r>
            <a:r>
              <a:rPr lang="fr-FR" sz="2400" b="1" dirty="0"/>
              <a:t>« Dieu est esprit et les vrais adorateurs adorent en esprit »</a:t>
            </a:r>
            <a:br>
              <a:rPr lang="fr-FR" sz="2400" b="1" dirty="0"/>
            </a:br>
            <a:r>
              <a:rPr lang="fr-FR" sz="2400" dirty="0"/>
              <a:t>cliquer au hasard sur une carte - respecter votre tirage</a:t>
            </a:r>
          </a:p>
        </p:txBody>
      </p:sp>
      <p:sp>
        <p:nvSpPr>
          <p:cNvPr id="5" name="ZoneTexte 4">
            <a:hlinkClick r:id="rId2" action="ppaction://hlinksldjump"/>
            <a:extLst>
              <a:ext uri="{FF2B5EF4-FFF2-40B4-BE49-F238E27FC236}">
                <a16:creationId xmlns:a16="http://schemas.microsoft.com/office/drawing/2014/main" id="{6087BA3F-2E69-4BF0-88CC-486A8CB3056F}"/>
              </a:ext>
            </a:extLst>
          </p:cNvPr>
          <p:cNvSpPr txBox="1"/>
          <p:nvPr/>
        </p:nvSpPr>
        <p:spPr>
          <a:xfrm>
            <a:off x="2592924" y="2229808"/>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carte1</a:t>
            </a:r>
          </a:p>
        </p:txBody>
      </p:sp>
      <p:sp>
        <p:nvSpPr>
          <p:cNvPr id="6" name="ZoneTexte 5">
            <a:hlinkClick r:id="rId3" action="ppaction://hlinksldjump"/>
            <a:extLst>
              <a:ext uri="{FF2B5EF4-FFF2-40B4-BE49-F238E27FC236}">
                <a16:creationId xmlns:a16="http://schemas.microsoft.com/office/drawing/2014/main" id="{BFB65A2A-C775-4CE7-8E02-EC1D5C6320DE}"/>
              </a:ext>
            </a:extLst>
          </p:cNvPr>
          <p:cNvSpPr txBox="1"/>
          <p:nvPr/>
        </p:nvSpPr>
        <p:spPr>
          <a:xfrm>
            <a:off x="4650859" y="2245393"/>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Carte2</a:t>
            </a:r>
          </a:p>
        </p:txBody>
      </p:sp>
      <p:sp>
        <p:nvSpPr>
          <p:cNvPr id="7" name="ZoneTexte 6">
            <a:hlinkClick r:id="rId4" action="ppaction://hlinksldjump"/>
            <a:extLst>
              <a:ext uri="{FF2B5EF4-FFF2-40B4-BE49-F238E27FC236}">
                <a16:creationId xmlns:a16="http://schemas.microsoft.com/office/drawing/2014/main" id="{21B771E8-6799-4643-A0EF-E10563B35130}"/>
              </a:ext>
            </a:extLst>
          </p:cNvPr>
          <p:cNvSpPr txBox="1"/>
          <p:nvPr/>
        </p:nvSpPr>
        <p:spPr>
          <a:xfrm>
            <a:off x="6721357" y="2229807"/>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carte3</a:t>
            </a:r>
          </a:p>
        </p:txBody>
      </p:sp>
    </p:spTree>
    <p:extLst>
      <p:ext uri="{BB962C8B-B14F-4D97-AF65-F5344CB8AC3E}">
        <p14:creationId xmlns:p14="http://schemas.microsoft.com/office/powerpoint/2010/main" val="5361485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051521" y="42722"/>
            <a:ext cx="2933700" cy="955308"/>
          </a:xfrm>
        </p:spPr>
        <p:txBody>
          <a:bodyPr>
            <a:noAutofit/>
          </a:bodyPr>
          <a:lstStyle/>
          <a:p>
            <a:r>
              <a:rPr lang="fr-FR" sz="2400" dirty="0"/>
              <a:t>Thème: </a:t>
            </a:r>
            <a:br>
              <a:rPr lang="fr-FR" sz="2400" dirty="0"/>
            </a:br>
            <a:r>
              <a:rPr lang="fr-FR" sz="2400" b="1" dirty="0"/>
              <a:t>« Dieu est esprit et les vrais adorateurs adorent en esprit »</a:t>
            </a:r>
            <a:br>
              <a:rPr lang="fr-FR" sz="2400" b="1" dirty="0"/>
            </a:br>
            <a:r>
              <a:rPr lang="fr-FR" sz="2400" dirty="0"/>
              <a:t>Carte 1</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719349" y="266757"/>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lain" startAt="19"/>
            </a:pPr>
            <a:r>
              <a:rPr lang="fr-FR" dirty="0"/>
              <a:t> — « Seigneur, lui dit la femme, je vois que tu es un prophète. 20  Nos pères ont adoré sur cette montagne et vous, vous affirmez qu’à Jérusalem se trouve le lieu où il faut adorer. » 21  Jésus lui dit : « Crois-moi, femme, l’heure vient où ce n’est ni sur cette montagne ni à Jérusalem que vous adorerez le Père. 22  Vous adorez ce que vous ne connaissez pas ; nous adorons ce que nous connaissons, car le salut vient des Juifs. 23  Mais l’heure vient, elle est là, où les vrais adorateurs adoreront le Père en esprit et en vérité ; tels sont, en effet, les adorateurs que cherche le Père. 24  Dieu est esprit et c’est pourquoi ceux qui l’adorent doivent adorer en esprit et en vérité. »</a:t>
            </a:r>
          </a:p>
          <a:p>
            <a:pPr algn="ctr"/>
            <a:endParaRPr lang="fr-FR" dirty="0"/>
          </a:p>
          <a:p>
            <a:pPr algn="ctr"/>
            <a:r>
              <a:rPr lang="fr-FR" dirty="0"/>
              <a:t>Jean 4</a:t>
            </a:r>
          </a:p>
        </p:txBody>
      </p:sp>
      <p:grpSp>
        <p:nvGrpSpPr>
          <p:cNvPr id="3" name="Groupe 2">
            <a:extLst>
              <a:ext uri="{FF2B5EF4-FFF2-40B4-BE49-F238E27FC236}">
                <a16:creationId xmlns:a16="http://schemas.microsoft.com/office/drawing/2014/main" id="{B9CD3C87-99F9-4646-A9B8-F010C7C0A049}"/>
              </a:ext>
            </a:extLst>
          </p:cNvPr>
          <p:cNvGrpSpPr/>
          <p:nvPr/>
        </p:nvGrpSpPr>
        <p:grpSpPr>
          <a:xfrm>
            <a:off x="9028473" y="2377440"/>
            <a:ext cx="2677142" cy="4630592"/>
            <a:chOff x="9028473" y="2011680"/>
            <a:chExt cx="2677142" cy="4630592"/>
          </a:xfrm>
        </p:grpSpPr>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20116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36368852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051521" y="42722"/>
            <a:ext cx="2933700" cy="955308"/>
          </a:xfrm>
        </p:spPr>
        <p:txBody>
          <a:bodyPr>
            <a:noAutofit/>
          </a:bodyPr>
          <a:lstStyle/>
          <a:p>
            <a:r>
              <a:rPr lang="fr-FR" sz="2400" dirty="0"/>
              <a:t>Thème: </a:t>
            </a:r>
            <a:br>
              <a:rPr lang="fr-FR" sz="2400" dirty="0"/>
            </a:br>
            <a:r>
              <a:rPr lang="fr-FR" sz="2400" b="1" dirty="0"/>
              <a:t>« Dieu est esprit et les vrais adorateurs adorent en esprit »</a:t>
            </a:r>
            <a:br>
              <a:rPr lang="fr-FR" sz="2400" b="1" dirty="0"/>
            </a:br>
            <a:r>
              <a:rPr lang="fr-FR" sz="2400" dirty="0"/>
              <a:t>Carte 2</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719349" y="266757"/>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12 ¶  Puis Jésus entra dans le temple et chassa tous ceux qui vendaient et achetaient dans le temple ; il renversa les tables des changeurs et les sièges des marchands de colombes. 13  Et il leur dit : « Il est écrit : Ma maison sera appelée maison de prière ; mais vous, vous en faites une caverne de bandits ! » 14  Des aveugles et des boiteux s’avancèrent vers lui dans le temple, et il les guérit. 15  Voyant les choses étonnantes qu’il venait de faire et ces enfants qui criaient dans le temple : « Hosanna au Fils de David ! », les grands prêtres et les scribes furent indignés 16  et ils lui dirent : « Tu entends ce qu’ils disent ? » Mais Jésus leur dit : « Oui ; n’avez-vous jamais lu ce texte : Par la bouche des tout-petits et des nourrissons, tu t’es préparé une louange ? » 17  Puis il les planta là et sortit de la ville pour se rendre à Béthanie, où il passa la nuit.</a:t>
            </a:r>
          </a:p>
          <a:p>
            <a:pPr algn="ctr"/>
            <a:endParaRPr lang="fr-FR" dirty="0"/>
          </a:p>
          <a:p>
            <a:pPr algn="ctr"/>
            <a:r>
              <a:rPr lang="fr-FR" dirty="0"/>
              <a:t>Matthieu 21</a:t>
            </a:r>
          </a:p>
        </p:txBody>
      </p:sp>
      <p:grpSp>
        <p:nvGrpSpPr>
          <p:cNvPr id="3" name="Groupe 2">
            <a:extLst>
              <a:ext uri="{FF2B5EF4-FFF2-40B4-BE49-F238E27FC236}">
                <a16:creationId xmlns:a16="http://schemas.microsoft.com/office/drawing/2014/main" id="{B9CD3C87-99F9-4646-A9B8-F010C7C0A049}"/>
              </a:ext>
            </a:extLst>
          </p:cNvPr>
          <p:cNvGrpSpPr/>
          <p:nvPr/>
        </p:nvGrpSpPr>
        <p:grpSpPr>
          <a:xfrm>
            <a:off x="9028473" y="2377440"/>
            <a:ext cx="2677142" cy="4630592"/>
            <a:chOff x="9028473" y="2011680"/>
            <a:chExt cx="2677142" cy="4630592"/>
          </a:xfrm>
        </p:grpSpPr>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20116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39856468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9051521" y="42722"/>
            <a:ext cx="2933700" cy="955308"/>
          </a:xfrm>
        </p:spPr>
        <p:txBody>
          <a:bodyPr>
            <a:noAutofit/>
          </a:bodyPr>
          <a:lstStyle/>
          <a:p>
            <a:r>
              <a:rPr lang="fr-FR" sz="2400" dirty="0"/>
              <a:t>Thème: </a:t>
            </a:r>
            <a:br>
              <a:rPr lang="fr-FR" sz="2400" dirty="0"/>
            </a:br>
            <a:r>
              <a:rPr lang="fr-FR" sz="2400" b="1" dirty="0"/>
              <a:t>« Dieu est esprit et les vrais adorateurs adorent en esprit »</a:t>
            </a:r>
            <a:br>
              <a:rPr lang="fr-FR" sz="2400" b="1" dirty="0"/>
            </a:br>
            <a:r>
              <a:rPr lang="fr-FR" sz="2400" dirty="0"/>
              <a:t>Carte 3</a:t>
            </a:r>
          </a:p>
        </p:txBody>
      </p:sp>
      <p:sp>
        <p:nvSpPr>
          <p:cNvPr id="2" name="Organigramme : Document 1">
            <a:extLst>
              <a:ext uri="{FF2B5EF4-FFF2-40B4-BE49-F238E27FC236}">
                <a16:creationId xmlns:a16="http://schemas.microsoft.com/office/drawing/2014/main" id="{B76951C6-D679-46E0-AD47-1A5BFF920311}"/>
              </a:ext>
            </a:extLst>
          </p:cNvPr>
          <p:cNvSpPr/>
          <p:nvPr/>
        </p:nvSpPr>
        <p:spPr>
          <a:xfrm>
            <a:off x="1719349" y="266757"/>
            <a:ext cx="7075515" cy="7764489"/>
          </a:xfrm>
          <a:prstGeom prst="flowChartDocument">
            <a:avLst/>
          </a:prstGeom>
          <a:solidFill>
            <a:srgbClr val="92AA4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“6 ¶ Avec quoi me présenter devant le SEIGNEUR, m’incliner devant le Dieu de là-haut ? Me présenterai-je devant lui avec des holocaustes ? Avec des veaux d’un an ? 7 Le SEIGNEUR voudra-t-il des milliers de béliers ? des quantités de torrents d’huile ? Donnerai-je mon premier-né pour prix de ma révolte ? Et l’enfant de ma chair pour mon propre péché ? </a:t>
            </a:r>
          </a:p>
          <a:p>
            <a:pPr algn="ctr"/>
            <a:endParaRPr lang="fr-FR" dirty="0"/>
          </a:p>
          <a:p>
            <a:pPr algn="ctr"/>
            <a:endParaRPr lang="fr-FR" dirty="0"/>
          </a:p>
          <a:p>
            <a:pPr algn="ctr"/>
            <a:r>
              <a:rPr lang="fr-FR" dirty="0"/>
              <a:t>8 On t’a fait connaître, ô homme, ce qui est bien, ce que le SEIGNEUR exige de toi : Rien d’autre que respecter le droit, aimer la fidélité et t’appliquer à marcher avec ton Dieu.”</a:t>
            </a:r>
          </a:p>
          <a:p>
            <a:pPr algn="ctr"/>
            <a:endParaRPr lang="fr-FR" dirty="0"/>
          </a:p>
          <a:p>
            <a:pPr algn="ctr"/>
            <a:endParaRPr lang="fr-FR" dirty="0"/>
          </a:p>
          <a:p>
            <a:pPr algn="ctr"/>
            <a:r>
              <a:rPr lang="fr-FR" dirty="0"/>
              <a:t> (Michée 6:6-8 TOB)</a:t>
            </a:r>
          </a:p>
          <a:p>
            <a:pPr algn="ctr"/>
            <a:endParaRPr lang="fr-FR" dirty="0" err="1"/>
          </a:p>
        </p:txBody>
      </p:sp>
      <p:grpSp>
        <p:nvGrpSpPr>
          <p:cNvPr id="3" name="Groupe 2">
            <a:extLst>
              <a:ext uri="{FF2B5EF4-FFF2-40B4-BE49-F238E27FC236}">
                <a16:creationId xmlns:a16="http://schemas.microsoft.com/office/drawing/2014/main" id="{B9CD3C87-99F9-4646-A9B8-F010C7C0A049}"/>
              </a:ext>
            </a:extLst>
          </p:cNvPr>
          <p:cNvGrpSpPr/>
          <p:nvPr/>
        </p:nvGrpSpPr>
        <p:grpSpPr>
          <a:xfrm>
            <a:off x="9028473" y="2377440"/>
            <a:ext cx="2677142" cy="4630592"/>
            <a:chOff x="9028473" y="2011680"/>
            <a:chExt cx="2677142" cy="4630592"/>
          </a:xfrm>
        </p:grpSpPr>
        <p:sp>
          <p:nvSpPr>
            <p:cNvPr id="8" name="Flèche : droite 7">
              <a:hlinkClick r:id="rId2" action="ppaction://hlinksldjump"/>
              <a:extLst>
                <a:ext uri="{FF2B5EF4-FFF2-40B4-BE49-F238E27FC236}">
                  <a16:creationId xmlns:a16="http://schemas.microsoft.com/office/drawing/2014/main" id="{E1F0463C-E45A-4FE6-B8B4-B24B27F5A390}"/>
                </a:ext>
              </a:extLst>
            </p:cNvPr>
            <p:cNvSpPr/>
            <p:nvPr/>
          </p:nvSpPr>
          <p:spPr>
            <a:xfrm>
              <a:off x="9199714" y="4632808"/>
              <a:ext cx="2505901" cy="2009464"/>
            </a:xfrm>
            <a:prstGeom prst="rightArrow">
              <a:avLst>
                <a:gd name="adj1" fmla="val 70290"/>
                <a:gd name="adj2" fmla="val 47735"/>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fr-FR" dirty="0"/>
                <a:t>À l’invitation de l’animateur ….  </a:t>
              </a:r>
              <a:r>
                <a:rPr lang="fr-FR" dirty="0">
                  <a:hlinkClick r:id="rId2" action="ppaction://hlinksldjump"/>
                </a:rPr>
                <a:t>cliquer</a:t>
              </a:r>
              <a:r>
                <a:rPr lang="fr-FR" dirty="0"/>
                <a:t> cette </a:t>
              </a:r>
              <a:r>
                <a:rPr lang="fr-FR" dirty="0" err="1"/>
                <a:t>fléche</a:t>
              </a:r>
              <a:r>
                <a:rPr lang="fr-FR" dirty="0"/>
                <a:t> </a:t>
              </a:r>
            </a:p>
          </p:txBody>
        </p:sp>
        <p:pic>
          <p:nvPicPr>
            <p:cNvPr id="11" name="Image 10" descr="Une image contenant objet, table&#10;&#10;Description générée automatiquement">
              <a:extLst>
                <a:ext uri="{FF2B5EF4-FFF2-40B4-BE49-F238E27FC236}">
                  <a16:creationId xmlns:a16="http://schemas.microsoft.com/office/drawing/2014/main" id="{F8A2D840-6F21-4338-B922-AD3281A00E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8473" y="2011680"/>
              <a:ext cx="2397813" cy="2773528"/>
            </a:xfrm>
            <a:prstGeom prst="rect">
              <a:avLst/>
            </a:prstGeom>
          </p:spPr>
        </p:pic>
        <p:sp>
          <p:nvSpPr>
            <p:cNvPr id="12" name="ZoneTexte 11">
              <a:extLst>
                <a:ext uri="{FF2B5EF4-FFF2-40B4-BE49-F238E27FC236}">
                  <a16:creationId xmlns:a16="http://schemas.microsoft.com/office/drawing/2014/main" id="{FBA60805-578F-404E-BEC2-E40B6BA71033}"/>
                </a:ext>
              </a:extLst>
            </p:cNvPr>
            <p:cNvSpPr txBox="1"/>
            <p:nvPr/>
          </p:nvSpPr>
          <p:spPr>
            <a:xfrm>
              <a:off x="9547723" y="3136946"/>
              <a:ext cx="1651282" cy="646296"/>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17153412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8A257A-C372-43B9-BBCC-327B85280666}"/>
              </a:ext>
            </a:extLst>
          </p:cNvPr>
          <p:cNvSpPr>
            <a:spLocks noGrp="1"/>
          </p:cNvSpPr>
          <p:nvPr>
            <p:ph type="title"/>
          </p:nvPr>
        </p:nvSpPr>
        <p:spPr/>
        <p:txBody>
          <a:bodyPr/>
          <a:lstStyle/>
          <a:p>
            <a:r>
              <a:rPr lang="fr-FR" dirty="0"/>
              <a:t>Temps d’échange sur texte biblique</a:t>
            </a:r>
          </a:p>
        </p:txBody>
      </p:sp>
      <p:sp>
        <p:nvSpPr>
          <p:cNvPr id="3" name="Espace réservé du contenu 2">
            <a:extLst>
              <a:ext uri="{FF2B5EF4-FFF2-40B4-BE49-F238E27FC236}">
                <a16:creationId xmlns:a16="http://schemas.microsoft.com/office/drawing/2014/main" id="{D6613EAF-95CD-428D-849D-9DE221F41156}"/>
              </a:ext>
            </a:extLst>
          </p:cNvPr>
          <p:cNvSpPr>
            <a:spLocks noGrp="1"/>
          </p:cNvSpPr>
          <p:nvPr>
            <p:ph idx="1"/>
          </p:nvPr>
        </p:nvSpPr>
        <p:spPr/>
        <p:txBody>
          <a:bodyPr>
            <a:normAutofit fontScale="85000" lnSpcReduction="20000"/>
          </a:bodyPr>
          <a:lstStyle/>
          <a:p>
            <a:r>
              <a:rPr lang="fr-FR" dirty="0"/>
              <a:t>Pour échanger</a:t>
            </a:r>
          </a:p>
          <a:p>
            <a:pPr lvl="1"/>
            <a:r>
              <a:rPr lang="fr-FR" dirty="0"/>
              <a:t>Dans le contexte du confinement et de ce que nous avons déjà échangé ce soir…. Partager ce qui fait Echo avec le texte que nous venons de méditer</a:t>
            </a:r>
          </a:p>
          <a:p>
            <a:pPr lvl="1"/>
            <a:r>
              <a:rPr lang="fr-FR" dirty="0"/>
              <a:t>Mes représentations de Dieu ont-elles bougées ?</a:t>
            </a:r>
          </a:p>
          <a:p>
            <a:pPr lvl="1"/>
            <a:r>
              <a:rPr lang="fr-FR" dirty="0"/>
              <a:t>Ma relation à Dieu a-t-elle évoluée ?</a:t>
            </a:r>
          </a:p>
          <a:p>
            <a:pPr lvl="1"/>
            <a:r>
              <a:rPr lang="fr-FR" dirty="0"/>
              <a:t>Quels déplacements puis je observer dans mon image de Dieu et/ou ma relation à lui ?</a:t>
            </a:r>
          </a:p>
          <a:p>
            <a:r>
              <a:rPr lang="fr-FR" dirty="0"/>
              <a:t>Manières de faire</a:t>
            </a:r>
          </a:p>
          <a:p>
            <a:pPr lvl="1"/>
            <a:r>
              <a:rPr lang="fr-FR" dirty="0"/>
              <a:t>Parler en « je » :</a:t>
            </a:r>
          </a:p>
          <a:p>
            <a:pPr lvl="1"/>
            <a:r>
              <a:rPr lang="fr-FR" dirty="0"/>
              <a:t>Partager un fait de vie plutôt qu’une idée</a:t>
            </a:r>
          </a:p>
          <a:p>
            <a:pPr lvl="1"/>
            <a:r>
              <a:rPr lang="fr-FR" dirty="0"/>
              <a:t>Veiller à ce que chacun(e) ait eu un temps de parole</a:t>
            </a:r>
          </a:p>
          <a:p>
            <a:pPr lvl="1"/>
            <a:r>
              <a:rPr lang="fr-FR" dirty="0"/>
              <a:t>Laisser l’autre s’exprimer jusqu’au bout (attendre que l’autre ait fini et qu’il ait</a:t>
            </a:r>
            <a:br>
              <a:rPr lang="fr-FR" dirty="0"/>
            </a:br>
            <a:r>
              <a:rPr lang="fr-FR" dirty="0"/>
              <a:t>passé la parole à son voisin)</a:t>
            </a:r>
          </a:p>
          <a:p>
            <a:pPr lvl="1"/>
            <a:r>
              <a:rPr lang="fr-FR" dirty="0"/>
              <a:t>Prendre un temps de silence après chaque prise de parole </a:t>
            </a:r>
            <a:br>
              <a:rPr lang="fr-FR" dirty="0"/>
            </a:br>
            <a:endParaRPr lang="fr-FR" dirty="0"/>
          </a:p>
        </p:txBody>
      </p:sp>
      <p:sp>
        <p:nvSpPr>
          <p:cNvPr id="4" name="Flèche : pentagone 3">
            <a:hlinkClick r:id="rId2" action="ppaction://hlinksldjump"/>
            <a:extLst>
              <a:ext uri="{FF2B5EF4-FFF2-40B4-BE49-F238E27FC236}">
                <a16:creationId xmlns:a16="http://schemas.microsoft.com/office/drawing/2014/main" id="{939C14B8-4E04-4E6A-BA4D-3D42C429BCFF}"/>
              </a:ext>
            </a:extLst>
          </p:cNvPr>
          <p:cNvSpPr/>
          <p:nvPr/>
        </p:nvSpPr>
        <p:spPr>
          <a:xfrm>
            <a:off x="4623954" y="5911222"/>
            <a:ext cx="3283528" cy="80928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suivant</a:t>
            </a:r>
          </a:p>
        </p:txBody>
      </p:sp>
    </p:spTree>
    <p:extLst>
      <p:ext uri="{BB962C8B-B14F-4D97-AF65-F5344CB8AC3E}">
        <p14:creationId xmlns:p14="http://schemas.microsoft.com/office/powerpoint/2010/main" val="15211997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8A257A-C372-43B9-BBCC-327B85280666}"/>
              </a:ext>
            </a:extLst>
          </p:cNvPr>
          <p:cNvSpPr>
            <a:spLocks noGrp="1"/>
          </p:cNvSpPr>
          <p:nvPr>
            <p:ph type="title"/>
          </p:nvPr>
        </p:nvSpPr>
        <p:spPr/>
        <p:txBody>
          <a:bodyPr/>
          <a:lstStyle/>
          <a:p>
            <a:r>
              <a:rPr lang="fr-FR" dirty="0"/>
              <a:t>Temps de prière</a:t>
            </a:r>
          </a:p>
        </p:txBody>
      </p:sp>
      <p:sp>
        <p:nvSpPr>
          <p:cNvPr id="3" name="Espace réservé du contenu 2">
            <a:extLst>
              <a:ext uri="{FF2B5EF4-FFF2-40B4-BE49-F238E27FC236}">
                <a16:creationId xmlns:a16="http://schemas.microsoft.com/office/drawing/2014/main" id="{D6613EAF-95CD-428D-849D-9DE221F41156}"/>
              </a:ext>
            </a:extLst>
          </p:cNvPr>
          <p:cNvSpPr>
            <a:spLocks noGrp="1"/>
          </p:cNvSpPr>
          <p:nvPr>
            <p:ph idx="1"/>
          </p:nvPr>
        </p:nvSpPr>
        <p:spPr/>
        <p:txBody>
          <a:bodyPr/>
          <a:lstStyle/>
          <a:p>
            <a:endParaRPr lang="fr-FR" dirty="0"/>
          </a:p>
        </p:txBody>
      </p:sp>
      <p:sp>
        <p:nvSpPr>
          <p:cNvPr id="4" name="Flèche : pentagone 3">
            <a:hlinkClick r:id="rId2" action="ppaction://hlinksldjump"/>
            <a:extLst>
              <a:ext uri="{FF2B5EF4-FFF2-40B4-BE49-F238E27FC236}">
                <a16:creationId xmlns:a16="http://schemas.microsoft.com/office/drawing/2014/main" id="{939C14B8-4E04-4E6A-BA4D-3D42C429BCFF}"/>
              </a:ext>
            </a:extLst>
          </p:cNvPr>
          <p:cNvSpPr/>
          <p:nvPr/>
        </p:nvSpPr>
        <p:spPr>
          <a:xfrm>
            <a:off x="4655127" y="5330536"/>
            <a:ext cx="3283528" cy="80928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suivant</a:t>
            </a:r>
          </a:p>
        </p:txBody>
      </p:sp>
    </p:spTree>
    <p:extLst>
      <p:ext uri="{BB962C8B-B14F-4D97-AF65-F5344CB8AC3E}">
        <p14:creationId xmlns:p14="http://schemas.microsoft.com/office/powerpoint/2010/main" val="22560780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8A257A-C372-43B9-BBCC-327B85280666}"/>
              </a:ext>
            </a:extLst>
          </p:cNvPr>
          <p:cNvSpPr>
            <a:spLocks noGrp="1"/>
          </p:cNvSpPr>
          <p:nvPr>
            <p:ph type="title"/>
          </p:nvPr>
        </p:nvSpPr>
        <p:spPr/>
        <p:txBody>
          <a:bodyPr/>
          <a:lstStyle/>
          <a:p>
            <a:r>
              <a:rPr lang="fr-FR" dirty="0"/>
              <a:t>Evaluation</a:t>
            </a:r>
          </a:p>
        </p:txBody>
      </p:sp>
      <p:sp>
        <p:nvSpPr>
          <p:cNvPr id="3" name="Espace réservé du contenu 2">
            <a:extLst>
              <a:ext uri="{FF2B5EF4-FFF2-40B4-BE49-F238E27FC236}">
                <a16:creationId xmlns:a16="http://schemas.microsoft.com/office/drawing/2014/main" id="{D6613EAF-95CD-428D-849D-9DE221F41156}"/>
              </a:ext>
            </a:extLst>
          </p:cNvPr>
          <p:cNvSpPr>
            <a:spLocks noGrp="1"/>
          </p:cNvSpPr>
          <p:nvPr>
            <p:ph idx="1"/>
          </p:nvPr>
        </p:nvSpPr>
        <p:spPr/>
        <p:txBody>
          <a:bodyPr/>
          <a:lstStyle/>
          <a:p>
            <a:r>
              <a:rPr lang="fr-FR" dirty="0"/>
              <a:t>Un temps de relecture personnelle en silence (3’)</a:t>
            </a:r>
            <a:br>
              <a:rPr lang="fr-FR" dirty="0"/>
            </a:br>
            <a:r>
              <a:rPr lang="fr-FR" dirty="0"/>
              <a:t>• Ai-je le sentiment d’avoir été écouté ?</a:t>
            </a:r>
            <a:br>
              <a:rPr lang="fr-FR" dirty="0"/>
            </a:br>
            <a:r>
              <a:rPr lang="fr-FR" dirty="0"/>
              <a:t>• J’essaie de nommer qui j’ai écouté avec une attention particulière et ce qui m’a touché dans ce qu'il a dit ? </a:t>
            </a:r>
            <a:br>
              <a:rPr lang="fr-FR" dirty="0"/>
            </a:br>
            <a:endParaRPr lang="fr-FR" dirty="0"/>
          </a:p>
          <a:p>
            <a:r>
              <a:rPr lang="fr-FR" dirty="0"/>
              <a:t>Avec quoi je repars ?</a:t>
            </a:r>
          </a:p>
          <a:p>
            <a:r>
              <a:rPr lang="fr-FR" dirty="0"/>
              <a:t>Ai-je le désir de prolonger ces échanges ?</a:t>
            </a:r>
          </a:p>
        </p:txBody>
      </p:sp>
    </p:spTree>
    <p:extLst>
      <p:ext uri="{BB962C8B-B14F-4D97-AF65-F5344CB8AC3E}">
        <p14:creationId xmlns:p14="http://schemas.microsoft.com/office/powerpoint/2010/main" val="1624426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1 : « </a:t>
            </a:r>
            <a:r>
              <a:rPr lang="fr-FR" sz="2400" b="1" dirty="0"/>
              <a:t>ça » parle en moi</a:t>
            </a:r>
            <a:br>
              <a:rPr lang="fr-FR" sz="2400" dirty="0"/>
            </a:br>
            <a:r>
              <a:rPr lang="fr-FR" sz="2400" dirty="0"/>
              <a:t>cliquer au hasard sur une carte - respecter votre tirage</a:t>
            </a:r>
          </a:p>
        </p:txBody>
      </p:sp>
      <p:sp>
        <p:nvSpPr>
          <p:cNvPr id="5" name="ZoneTexte 4">
            <a:hlinkClick r:id="rId2" action="ppaction://hlinksldjump"/>
            <a:extLst>
              <a:ext uri="{FF2B5EF4-FFF2-40B4-BE49-F238E27FC236}">
                <a16:creationId xmlns:a16="http://schemas.microsoft.com/office/drawing/2014/main" id="{6087BA3F-2E69-4BF0-88CC-486A8CB3056F}"/>
              </a:ext>
            </a:extLst>
          </p:cNvPr>
          <p:cNvSpPr txBox="1"/>
          <p:nvPr/>
        </p:nvSpPr>
        <p:spPr>
          <a:xfrm>
            <a:off x="2592924" y="2229808"/>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carte1</a:t>
            </a:r>
          </a:p>
        </p:txBody>
      </p:sp>
      <p:sp>
        <p:nvSpPr>
          <p:cNvPr id="6" name="ZoneTexte 5">
            <a:hlinkClick r:id="rId3" action="ppaction://hlinksldjump"/>
            <a:extLst>
              <a:ext uri="{FF2B5EF4-FFF2-40B4-BE49-F238E27FC236}">
                <a16:creationId xmlns:a16="http://schemas.microsoft.com/office/drawing/2014/main" id="{BFB65A2A-C775-4CE7-8E02-EC1D5C6320DE}"/>
              </a:ext>
            </a:extLst>
          </p:cNvPr>
          <p:cNvSpPr txBox="1"/>
          <p:nvPr/>
        </p:nvSpPr>
        <p:spPr>
          <a:xfrm>
            <a:off x="4648373" y="2229808"/>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carte2</a:t>
            </a:r>
          </a:p>
        </p:txBody>
      </p:sp>
      <p:sp>
        <p:nvSpPr>
          <p:cNvPr id="7" name="ZoneTexte 6">
            <a:hlinkClick r:id="rId4" action="ppaction://hlinksldjump"/>
            <a:extLst>
              <a:ext uri="{FF2B5EF4-FFF2-40B4-BE49-F238E27FC236}">
                <a16:creationId xmlns:a16="http://schemas.microsoft.com/office/drawing/2014/main" id="{21B771E8-6799-4643-A0EF-E10563B35130}"/>
              </a:ext>
            </a:extLst>
          </p:cNvPr>
          <p:cNvSpPr txBox="1"/>
          <p:nvPr/>
        </p:nvSpPr>
        <p:spPr>
          <a:xfrm>
            <a:off x="6721357" y="2229807"/>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carte3</a:t>
            </a:r>
          </a:p>
        </p:txBody>
      </p:sp>
      <p:sp>
        <p:nvSpPr>
          <p:cNvPr id="8" name="ZoneTexte 7">
            <a:hlinkClick r:id="rId5" action="ppaction://hlinksldjump"/>
            <a:extLst>
              <a:ext uri="{FF2B5EF4-FFF2-40B4-BE49-F238E27FC236}">
                <a16:creationId xmlns:a16="http://schemas.microsoft.com/office/drawing/2014/main" id="{1F6070B2-E704-4E56-A04E-336615B07238}"/>
              </a:ext>
            </a:extLst>
          </p:cNvPr>
          <p:cNvSpPr txBox="1"/>
          <p:nvPr/>
        </p:nvSpPr>
        <p:spPr>
          <a:xfrm>
            <a:off x="8760859" y="2245393"/>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carte4</a:t>
            </a:r>
          </a:p>
        </p:txBody>
      </p:sp>
      <p:sp>
        <p:nvSpPr>
          <p:cNvPr id="9" name="ZoneTexte 8">
            <a:hlinkClick r:id="rId6" action="ppaction://hlinksldjump"/>
            <a:extLst>
              <a:ext uri="{FF2B5EF4-FFF2-40B4-BE49-F238E27FC236}">
                <a16:creationId xmlns:a16="http://schemas.microsoft.com/office/drawing/2014/main" id="{BDCB35A6-B5B0-43EC-BECA-F770B4E95EBD}"/>
              </a:ext>
            </a:extLst>
          </p:cNvPr>
          <p:cNvSpPr txBox="1"/>
          <p:nvPr/>
        </p:nvSpPr>
        <p:spPr>
          <a:xfrm>
            <a:off x="2592924" y="4489829"/>
            <a:ext cx="1976149" cy="1865825"/>
          </a:xfrm>
          <a:prstGeom prst="rect">
            <a:avLst/>
          </a:prstGeom>
          <a:solidFill>
            <a:schemeClr val="accent2">
              <a:lumMod val="60000"/>
              <a:lumOff val="40000"/>
            </a:schemeClr>
          </a:solidFill>
          <a:ln>
            <a:solidFill>
              <a:schemeClr val="accent1"/>
            </a:solidFill>
          </a:ln>
        </p:spPr>
        <p:txBody>
          <a:bodyPr wrap="square" rtlCol="0">
            <a:noAutofit/>
          </a:bodyPr>
          <a:lstStyle/>
          <a:p>
            <a:r>
              <a:rPr lang="fr-FR" dirty="0"/>
              <a:t>carte5</a:t>
            </a:r>
          </a:p>
        </p:txBody>
      </p:sp>
    </p:spTree>
    <p:extLst>
      <p:ext uri="{BB962C8B-B14F-4D97-AF65-F5344CB8AC3E}">
        <p14:creationId xmlns:p14="http://schemas.microsoft.com/office/powerpoint/2010/main" val="1390994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 </a:t>
            </a:r>
            <a:r>
              <a:rPr lang="fr-FR" sz="2400" b="1" dirty="0"/>
              <a:t>ça » parle en moi</a:t>
            </a:r>
            <a:br>
              <a:rPr lang="fr-FR" sz="2400" dirty="0"/>
            </a:br>
            <a:r>
              <a:rPr lang="fr-FR" sz="2400" dirty="0"/>
              <a:t>Carte 1</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3055622" y="919018"/>
            <a:ext cx="5292436" cy="5746173"/>
          </a:xfrm>
          <a:prstGeom prst="horizontalScroll">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Je me remémore un événement ou une parole qui m’a impacté/interpellé … </a:t>
            </a:r>
          </a:p>
          <a:p>
            <a:endParaRPr lang="fr-FR" b="1" dirty="0">
              <a:solidFill>
                <a:schemeClr val="tx1"/>
              </a:solidFill>
            </a:endParaRPr>
          </a:p>
          <a:p>
            <a:r>
              <a:rPr lang="fr-FR" b="1" dirty="0">
                <a:solidFill>
                  <a:schemeClr val="tx1"/>
                </a:solidFill>
              </a:rPr>
              <a:t>Qui a eu de l’effet sur moi, qui m’a marqué, troublé…</a:t>
            </a:r>
          </a:p>
          <a:p>
            <a:endParaRPr lang="fr-FR" b="1" dirty="0">
              <a:solidFill>
                <a:schemeClr val="tx1"/>
              </a:solidFill>
            </a:endParaRPr>
          </a:p>
          <a:p>
            <a:r>
              <a:rPr lang="fr-FR" b="1" dirty="0">
                <a:solidFill>
                  <a:schemeClr val="tx1"/>
                </a:solidFill>
              </a:rPr>
              <a:t>Qu’est ce que je me suis dit ? </a:t>
            </a:r>
          </a:p>
          <a:p>
            <a:endParaRPr lang="fr-FR" b="1" dirty="0">
              <a:solidFill>
                <a:schemeClr val="tx1"/>
              </a:solidFill>
            </a:endParaRPr>
          </a:p>
          <a:p>
            <a:r>
              <a:rPr lang="fr-FR" b="1" dirty="0">
                <a:solidFill>
                  <a:schemeClr val="tx1"/>
                </a:solidFill>
              </a:rPr>
              <a:t>Dans quel état cela m’a-t-il mis ?</a:t>
            </a:r>
          </a:p>
          <a:p>
            <a:endParaRPr lang="fr-FR" b="1" dirty="0">
              <a:solidFill>
                <a:schemeClr val="tx1"/>
              </a:solidFill>
            </a:endParaRPr>
          </a:p>
          <a:p>
            <a:r>
              <a:rPr lang="fr-FR" b="1" dirty="0">
                <a:solidFill>
                  <a:schemeClr val="tx1"/>
                </a:solidFill>
              </a:rPr>
              <a:t>Qu’est ce que j’ai ressenti ?</a:t>
            </a:r>
          </a:p>
          <a:p>
            <a:endParaRPr lang="fr-FR" b="1" dirty="0">
              <a:solidFill>
                <a:schemeClr val="tx1"/>
              </a:solidFill>
            </a:endParaRPr>
          </a:p>
          <a:p>
            <a:r>
              <a:rPr lang="fr-FR" b="1" dirty="0">
                <a:solidFill>
                  <a:schemeClr val="tx1"/>
                </a:solidFill>
              </a:rPr>
              <a:t>Qu’est ce que j’ai fait ? (échange/silence, action/inaction….)</a:t>
            </a:r>
          </a:p>
        </p:txBody>
      </p:sp>
      <p:grpSp>
        <p:nvGrpSpPr>
          <p:cNvPr id="7" name="Groupe 6">
            <a:extLst>
              <a:ext uri="{FF2B5EF4-FFF2-40B4-BE49-F238E27FC236}">
                <a16:creationId xmlns:a16="http://schemas.microsoft.com/office/drawing/2014/main" id="{C1A24F6F-7402-4E5B-8ACC-8D2AF737EC3C}"/>
              </a:ext>
            </a:extLst>
          </p:cNvPr>
          <p:cNvGrpSpPr/>
          <p:nvPr/>
        </p:nvGrpSpPr>
        <p:grpSpPr>
          <a:xfrm>
            <a:off x="9136379" y="159327"/>
            <a:ext cx="2688475" cy="6074563"/>
            <a:chOff x="9136379" y="159327"/>
            <a:chExt cx="2688475" cy="6074563"/>
          </a:xfrm>
        </p:grpSpPr>
        <p:sp>
          <p:nvSpPr>
            <p:cNvPr id="9" name="Flèche : droite 8">
              <a:hlinkClick r:id="rId2" action="ppaction://hlinksldjump"/>
              <a:extLst>
                <a:ext uri="{FF2B5EF4-FFF2-40B4-BE49-F238E27FC236}">
                  <a16:creationId xmlns:a16="http://schemas.microsoft.com/office/drawing/2014/main" id="{FF53069C-1A08-4CC9-B72C-66186F1CD5B9}"/>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5" name="Image 4" descr="Une image contenant objet, table&#10;&#10;Description générée automatiquement">
              <a:extLst>
                <a:ext uri="{FF2B5EF4-FFF2-40B4-BE49-F238E27FC236}">
                  <a16:creationId xmlns:a16="http://schemas.microsoft.com/office/drawing/2014/main" id="{031FE0C3-81C5-4C64-BDDF-E5579EB252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6" name="ZoneTexte 5">
              <a:extLst>
                <a:ext uri="{FF2B5EF4-FFF2-40B4-BE49-F238E27FC236}">
                  <a16:creationId xmlns:a16="http://schemas.microsoft.com/office/drawing/2014/main" id="{33303D3C-83DB-49FD-8B0C-BD958EEC18D7}"/>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311064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4D21CD0-342D-4CFC-8E01-B41D06D72D45}"/>
              </a:ext>
            </a:extLst>
          </p:cNvPr>
          <p:cNvSpPr>
            <a:spLocks noGrp="1"/>
          </p:cNvSpPr>
          <p:nvPr>
            <p:ph type="title"/>
          </p:nvPr>
        </p:nvSpPr>
        <p:spPr>
          <a:xfrm>
            <a:off x="2592924" y="624110"/>
            <a:ext cx="8911687" cy="955308"/>
          </a:xfrm>
        </p:spPr>
        <p:txBody>
          <a:bodyPr>
            <a:noAutofit/>
          </a:bodyPr>
          <a:lstStyle/>
          <a:p>
            <a:r>
              <a:rPr lang="fr-FR" sz="2400" dirty="0"/>
              <a:t>Thème: « </a:t>
            </a:r>
            <a:r>
              <a:rPr lang="fr-FR" sz="2400" b="1" dirty="0"/>
              <a:t>ça » parle en moi</a:t>
            </a:r>
            <a:br>
              <a:rPr lang="fr-FR" sz="2400" dirty="0"/>
            </a:br>
            <a:r>
              <a:rPr lang="fr-FR" sz="2400" dirty="0"/>
              <a:t>Carte 2</a:t>
            </a:r>
          </a:p>
        </p:txBody>
      </p:sp>
      <p:sp>
        <p:nvSpPr>
          <p:cNvPr id="3" name="Parchemin : horizontal 2">
            <a:extLst>
              <a:ext uri="{FF2B5EF4-FFF2-40B4-BE49-F238E27FC236}">
                <a16:creationId xmlns:a16="http://schemas.microsoft.com/office/drawing/2014/main" id="{F3B522EB-76E3-4071-B4F4-BB8643C14159}"/>
              </a:ext>
            </a:extLst>
          </p:cNvPr>
          <p:cNvSpPr/>
          <p:nvPr/>
        </p:nvSpPr>
        <p:spPr>
          <a:xfrm>
            <a:off x="2827944" y="1101764"/>
            <a:ext cx="5292436" cy="5746173"/>
          </a:xfrm>
          <a:prstGeom prst="horizontalScroll">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dirty="0">
                <a:solidFill>
                  <a:schemeClr val="tx1"/>
                </a:solidFill>
              </a:rPr>
              <a:t>Je me souviens d’une décision, d’un acte, d’une parole …. </a:t>
            </a:r>
          </a:p>
          <a:p>
            <a:endParaRPr lang="fr-FR" b="1" dirty="0">
              <a:solidFill>
                <a:schemeClr val="tx1"/>
              </a:solidFill>
            </a:endParaRPr>
          </a:p>
          <a:p>
            <a:r>
              <a:rPr lang="fr-FR" b="1" dirty="0">
                <a:solidFill>
                  <a:schemeClr val="tx1"/>
                </a:solidFill>
              </a:rPr>
              <a:t>que je regrette maintenant ..</a:t>
            </a:r>
          </a:p>
          <a:p>
            <a:endParaRPr lang="fr-FR" b="1" dirty="0">
              <a:solidFill>
                <a:schemeClr val="tx1"/>
              </a:solidFill>
            </a:endParaRPr>
          </a:p>
          <a:p>
            <a:r>
              <a:rPr lang="fr-FR" b="1" dirty="0">
                <a:solidFill>
                  <a:schemeClr val="tx1"/>
                </a:solidFill>
              </a:rPr>
              <a:t>Qu’est ce que me suis dit ?</a:t>
            </a:r>
          </a:p>
          <a:p>
            <a:endParaRPr lang="fr-FR" b="1" dirty="0">
              <a:solidFill>
                <a:schemeClr val="tx1"/>
              </a:solidFill>
            </a:endParaRPr>
          </a:p>
          <a:p>
            <a:r>
              <a:rPr lang="fr-FR" b="1" dirty="0">
                <a:solidFill>
                  <a:schemeClr val="tx1"/>
                </a:solidFill>
              </a:rPr>
              <a:t>Qu’est ce j’aurais aimé avoir fait, dit…..? Qu’est ce que je ferais maintenant ?</a:t>
            </a:r>
          </a:p>
        </p:txBody>
      </p:sp>
      <p:grpSp>
        <p:nvGrpSpPr>
          <p:cNvPr id="6" name="Groupe 5">
            <a:extLst>
              <a:ext uri="{FF2B5EF4-FFF2-40B4-BE49-F238E27FC236}">
                <a16:creationId xmlns:a16="http://schemas.microsoft.com/office/drawing/2014/main" id="{0C605957-908B-4647-A434-591AAA26193A}"/>
              </a:ext>
            </a:extLst>
          </p:cNvPr>
          <p:cNvGrpSpPr/>
          <p:nvPr/>
        </p:nvGrpSpPr>
        <p:grpSpPr>
          <a:xfrm>
            <a:off x="9136379" y="159327"/>
            <a:ext cx="2688475" cy="6074563"/>
            <a:chOff x="9136379" y="159327"/>
            <a:chExt cx="2688475" cy="6074563"/>
          </a:xfrm>
        </p:grpSpPr>
        <p:sp>
          <p:nvSpPr>
            <p:cNvPr id="7" name="Flèche : droite 6">
              <a:hlinkClick r:id="rId2" action="ppaction://hlinksldjump"/>
              <a:extLst>
                <a:ext uri="{FF2B5EF4-FFF2-40B4-BE49-F238E27FC236}">
                  <a16:creationId xmlns:a16="http://schemas.microsoft.com/office/drawing/2014/main" id="{19600801-0B8D-4B80-9EE6-16931C722136}"/>
                </a:ext>
              </a:extLst>
            </p:cNvPr>
            <p:cNvSpPr/>
            <p:nvPr/>
          </p:nvSpPr>
          <p:spPr>
            <a:xfrm>
              <a:off x="9136379" y="4358640"/>
              <a:ext cx="2688475" cy="1875250"/>
            </a:xfrm>
            <a:prstGeom prst="rightArrow">
              <a:avLst>
                <a:gd name="adj1" fmla="val 70290"/>
                <a:gd name="adj2" fmla="val 477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À l’invitation de l’animateur ….  cliquer cette </a:t>
              </a:r>
              <a:r>
                <a:rPr lang="fr-FR" dirty="0" err="1"/>
                <a:t>fléche</a:t>
              </a:r>
              <a:r>
                <a:rPr lang="fr-FR" dirty="0"/>
                <a:t> </a:t>
              </a:r>
            </a:p>
          </p:txBody>
        </p:sp>
        <p:pic>
          <p:nvPicPr>
            <p:cNvPr id="8" name="Image 7" descr="Une image contenant objet, table&#10;&#10;Description générée automatiquement">
              <a:extLst>
                <a:ext uri="{FF2B5EF4-FFF2-40B4-BE49-F238E27FC236}">
                  <a16:creationId xmlns:a16="http://schemas.microsoft.com/office/drawing/2014/main" id="{98EFE24B-5CEC-41EE-90B9-CB366126D2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75939" y="159327"/>
              <a:ext cx="2572512" cy="3962400"/>
            </a:xfrm>
            <a:prstGeom prst="rect">
              <a:avLst/>
            </a:prstGeom>
          </p:spPr>
        </p:pic>
        <p:sp>
          <p:nvSpPr>
            <p:cNvPr id="9" name="ZoneTexte 8">
              <a:extLst>
                <a:ext uri="{FF2B5EF4-FFF2-40B4-BE49-F238E27FC236}">
                  <a16:creationId xmlns:a16="http://schemas.microsoft.com/office/drawing/2014/main" id="{49AC5FA9-2C1B-427A-B910-E220B61A878A}"/>
                </a:ext>
              </a:extLst>
            </p:cNvPr>
            <p:cNvSpPr txBox="1"/>
            <p:nvPr/>
          </p:nvSpPr>
          <p:spPr>
            <a:xfrm>
              <a:off x="9733020" y="1984664"/>
              <a:ext cx="1771591" cy="923330"/>
            </a:xfrm>
            <a:prstGeom prst="rect">
              <a:avLst/>
            </a:prstGeom>
            <a:noFill/>
          </p:spPr>
          <p:txBody>
            <a:bodyPr wrap="square" rtlCol="0">
              <a:spAutoFit/>
            </a:bodyPr>
            <a:lstStyle/>
            <a:p>
              <a:r>
                <a:rPr lang="fr-FR" b="1" dirty="0"/>
                <a:t>5 minutes de réflexion personnelle</a:t>
              </a:r>
            </a:p>
          </p:txBody>
        </p:sp>
      </p:grpSp>
    </p:spTree>
    <p:extLst>
      <p:ext uri="{BB962C8B-B14F-4D97-AF65-F5344CB8AC3E}">
        <p14:creationId xmlns:p14="http://schemas.microsoft.com/office/powerpoint/2010/main" val="2283048628"/>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1031</TotalTime>
  <Words>7576</Words>
  <Application>Microsoft Macintosh PowerPoint</Application>
  <PresentationFormat>Grand écran</PresentationFormat>
  <Paragraphs>703</Paragraphs>
  <Slides>66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66</vt:i4>
      </vt:variant>
    </vt:vector>
  </HeadingPairs>
  <TitlesOfParts>
    <vt:vector size="71" baseType="lpstr">
      <vt:lpstr>Arial</vt:lpstr>
      <vt:lpstr>Century Gothic</vt:lpstr>
      <vt:lpstr>Wingdings</vt:lpstr>
      <vt:lpstr>Wingdings 3</vt:lpstr>
      <vt:lpstr>Brin</vt:lpstr>
      <vt:lpstr>Confiné(e), déconfiné(e) que se passe-t-il en moi ?</vt:lpstr>
      <vt:lpstr>Message de notre évêque Jacques Benoit-Gonnin Faire mémoire … pour préparer demain </vt:lpstr>
      <vt:lpstr>LES BUTS</vt:lpstr>
      <vt:lpstr>Une manière d’explorer en petit groupe</vt:lpstr>
      <vt:lpstr>Conseils</vt:lpstr>
      <vt:lpstr>Première étape : chacun(e) choisit un thème et clique sur la carte du thème choisi.</vt:lpstr>
      <vt:lpstr>Thème 1 : « ça » parle en moi cliquer au hasard sur une carte - respecter votre tirage</vt:lpstr>
      <vt:lpstr>Thème: « ça » parle en moi Carte 1</vt:lpstr>
      <vt:lpstr>Thème: « ça » parle en moi Carte 2</vt:lpstr>
      <vt:lpstr>Thème: « ça » parle en moi Carte 3</vt:lpstr>
      <vt:lpstr>Thème: « ça » parle en moi Carte 4</vt:lpstr>
      <vt:lpstr>Thème: « ça » parle en moi Carte 5</vt:lpstr>
      <vt:lpstr>Thème 2: Prendre soin de soi cliquer au hasard sur une carte - respecter votre tirage</vt:lpstr>
      <vt:lpstr>Thème 2 : Prendre soin de soi Carte 1</vt:lpstr>
      <vt:lpstr>Thème 2 : Prendre soin de soi Carte 2</vt:lpstr>
      <vt:lpstr>Thème 2 : Prendre soin de soi Carte 3</vt:lpstr>
      <vt:lpstr>Thème 2 : Prendre soin de soi Carte 4</vt:lpstr>
      <vt:lpstr>Thème 2 : Prendre soin de soi Carte 5</vt:lpstr>
      <vt:lpstr>Thème 3: Moi, les autres, la création  cliquer au hasard sur une carte - respecter votre tirage</vt:lpstr>
      <vt:lpstr>Thème 3 : Moi, les autres, la création  Carte 1</vt:lpstr>
      <vt:lpstr>Thème 3 : : Moi, les autres, la création  Carte 2</vt:lpstr>
      <vt:lpstr>Thème 3 : Moi, les autres, la création  Carte 3</vt:lpstr>
      <vt:lpstr>Thème 3 : Moi, les autres, la création  Carte 4</vt:lpstr>
      <vt:lpstr>Thème 3 : Moi et les autres Carte 5</vt:lpstr>
      <vt:lpstr>Thème 3 : Moi et les autres Carte 6</vt:lpstr>
      <vt:lpstr>Thème 3 : Moi, les autres, la création  Carte 7</vt:lpstr>
      <vt:lpstr>Thème 3 : Moi, les autres, la création  Carte 8 :  relation au travail</vt:lpstr>
      <vt:lpstr>Thème 3 : Moi, les autres, la création  Carte 9 :  Famille</vt:lpstr>
      <vt:lpstr>Thème 3 : Moi, les autres, la création  Carte 10 :  Vie associative</vt:lpstr>
      <vt:lpstr>Thème 3 : Moi, les autres, la création  Carte 11 :  Solitude</vt:lpstr>
      <vt:lpstr>Thème 4: Moi et l’information reçue cliquer au hasard sur une carte - respecter votre tirage</vt:lpstr>
      <vt:lpstr>Thème 4 : Moi et l’information reçue  Carte 1</vt:lpstr>
      <vt:lpstr>Thème 3 : Moi et l’information reçue  Carte 2</vt:lpstr>
      <vt:lpstr>Thème 4 : Moi et l’information reçue  Carte 3</vt:lpstr>
      <vt:lpstr>Thème 5: Moi et mes croyances / ma foi cliquer au hasard sur une carte - respecter votre tirage</vt:lpstr>
      <vt:lpstr>Thème 5 : Moi et mes croyances / foi  Carte 1</vt:lpstr>
      <vt:lpstr>Thème 5 : Moi et mes croyances / foi  Carte 2</vt:lpstr>
      <vt:lpstr>Thème 5 : Moi et mes croyances / foi  Carte 1</vt:lpstr>
      <vt:lpstr>Temps d’échange : 2 minutes par participant(e)</vt:lpstr>
      <vt:lpstr>Deuxième temps de la soirée : choisir le thème biblique que nous allons explorer ensemble</vt:lpstr>
      <vt:lpstr>Les thèmes bibliques</vt:lpstr>
      <vt:lpstr>Je clique sur le thème choisi ensemble</vt:lpstr>
      <vt:lpstr>Thème 1: Dieu parle ? cliquer au hasard sur une carte - respecter votre tirage</vt:lpstr>
      <vt:lpstr>Thème:  Dieu parle ? Carte 1</vt:lpstr>
      <vt:lpstr>Thème:  Dieu parle ? Carte 2</vt:lpstr>
      <vt:lpstr>Thème:  Dieu parle ? Carte 3</vt:lpstr>
      <vt:lpstr>Thème 2: Où est  Dieu  ? Que fait Dieu ? cliquer au hasard sur une carte - respecter votre tirage</vt:lpstr>
      <vt:lpstr>Thème:  Où est  Dieu  ? Que fait Dieu ? Carte 1</vt:lpstr>
      <vt:lpstr>Thème:  Où est  Dieu  ? Que fait Dieu ? Carte 2</vt:lpstr>
      <vt:lpstr>Thème:  Où est  Dieu  ? Que fait Dieu ? Carte 3</vt:lpstr>
      <vt:lpstr>Thème 3: Suis-je le gardien de mon frère ? cliquer au hasard sur une carte - respecter votre tirage</vt:lpstr>
      <vt:lpstr>Thème:  Suis-je le gardien de mon frère ? Carte 1</vt:lpstr>
      <vt:lpstr>Thème:  Y a-t-il une réponse de Dieu ? Carte 2</vt:lpstr>
      <vt:lpstr>Thème:  Suis-je le gardien de mon frère ? Carte 3</vt:lpstr>
      <vt:lpstr>Thème 4: Y a-t-il une réponse de Dieu ? cliquer au hasard sur une carte - respecter votre tirage</vt:lpstr>
      <vt:lpstr>Thème:  Y a-t-il une réponse de Dieu ? Carte 1</vt:lpstr>
      <vt:lpstr>Thème:  Y a-t-il une réponse de Dieu ? Carte 2</vt:lpstr>
      <vt:lpstr>Thème:  Y a-t-il une réponse de Dieu ? Carte 3</vt:lpstr>
      <vt:lpstr>Thème:  Y a-t-il une réponse de Dieu ? Carte 4</vt:lpstr>
      <vt:lpstr>Thème 5: « Dieu est esprit et les vrais adorateurs adorent en esprit » cliquer au hasard sur une carte - respecter votre tirage</vt:lpstr>
      <vt:lpstr>Thème:  « Dieu est esprit et les vrais adorateurs adorent en esprit » Carte 1</vt:lpstr>
      <vt:lpstr>Thème:  « Dieu est esprit et les vrais adorateurs adorent en esprit » Carte 2</vt:lpstr>
      <vt:lpstr>Thème:  « Dieu est esprit et les vrais adorateurs adorent en esprit » Carte 3</vt:lpstr>
      <vt:lpstr>Temps d’échange sur texte biblique</vt:lpstr>
      <vt:lpstr>Temps de prière</vt:lpstr>
      <vt:lpstr>Evaluation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Confiné, que se passe  -t-il ?</dc:title>
  <dc:creator>Claude Bauer</dc:creator>
  <cp:lastModifiedBy>Microsoft Office User</cp:lastModifiedBy>
  <cp:revision>80</cp:revision>
  <cp:lastPrinted>2020-05-26T09:04:13Z</cp:lastPrinted>
  <dcterms:created xsi:type="dcterms:W3CDTF">2020-04-23T18:55:45Z</dcterms:created>
  <dcterms:modified xsi:type="dcterms:W3CDTF">2020-06-11T08:29:21Z</dcterms:modified>
</cp:coreProperties>
</file>