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8" r:id="rId5"/>
    <p:sldId id="269" r:id="rId6"/>
    <p:sldId id="270" r:id="rId7"/>
    <p:sldId id="259" r:id="rId8"/>
    <p:sldId id="260" r:id="rId9"/>
    <p:sldId id="262" r:id="rId10"/>
    <p:sldId id="267" r:id="rId11"/>
    <p:sldId id="264" r:id="rId12"/>
    <p:sldId id="263" r:id="rId13"/>
    <p:sldId id="265" r:id="rId14"/>
    <p:sldId id="271" r:id="rId15"/>
    <p:sldId id="266" r:id="rId1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537E8A"/>
    <a:srgbClr val="E49248"/>
    <a:srgbClr val="9C562F"/>
    <a:srgbClr val="8CB300"/>
    <a:srgbClr val="A92F51"/>
    <a:srgbClr val="484E33"/>
    <a:srgbClr val="112325"/>
    <a:srgbClr val="67774B"/>
    <a:srgbClr val="8B4C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2" d="100"/>
          <a:sy n="72"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F6682AAC-B91B-4111-BA89-245CD6A33751}" type="datetimeFigureOut">
              <a:rPr lang="fr-FR" smtClean="0"/>
              <a:t>26/08/2020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D4743C5-F2DF-4738-A98C-916A1742FB97}" type="slidenum">
              <a:rPr lang="fr-FR" smtClean="0"/>
              <a:t>‹N°›</a:t>
            </a:fld>
            <a:endParaRPr lang="fr-FR"/>
          </a:p>
        </p:txBody>
      </p:sp>
    </p:spTree>
    <p:extLst>
      <p:ext uri="{BB962C8B-B14F-4D97-AF65-F5344CB8AC3E}">
        <p14:creationId xmlns:p14="http://schemas.microsoft.com/office/powerpoint/2010/main" val="183903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6682AAC-B91B-4111-BA89-245CD6A33751}" type="datetimeFigureOut">
              <a:rPr lang="fr-FR" smtClean="0"/>
              <a:t>26/08/2020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D4743C5-F2DF-4738-A98C-916A1742FB97}" type="slidenum">
              <a:rPr lang="fr-FR" smtClean="0"/>
              <a:t>‹N°›</a:t>
            </a:fld>
            <a:endParaRPr lang="fr-FR"/>
          </a:p>
        </p:txBody>
      </p:sp>
    </p:spTree>
    <p:extLst>
      <p:ext uri="{BB962C8B-B14F-4D97-AF65-F5344CB8AC3E}">
        <p14:creationId xmlns:p14="http://schemas.microsoft.com/office/powerpoint/2010/main" val="1433137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6682AAC-B91B-4111-BA89-245CD6A33751}" type="datetimeFigureOut">
              <a:rPr lang="fr-FR" smtClean="0"/>
              <a:t>26/08/2020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D4743C5-F2DF-4738-A98C-916A1742FB97}" type="slidenum">
              <a:rPr lang="fr-FR" smtClean="0"/>
              <a:t>‹N°›</a:t>
            </a:fld>
            <a:endParaRPr lang="fr-FR"/>
          </a:p>
        </p:txBody>
      </p:sp>
    </p:spTree>
    <p:extLst>
      <p:ext uri="{BB962C8B-B14F-4D97-AF65-F5344CB8AC3E}">
        <p14:creationId xmlns:p14="http://schemas.microsoft.com/office/powerpoint/2010/main" val="1785270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6682AAC-B91B-4111-BA89-245CD6A33751}" type="datetimeFigureOut">
              <a:rPr lang="fr-FR" smtClean="0"/>
              <a:t>26/08/2020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D4743C5-F2DF-4738-A98C-916A1742FB97}" type="slidenum">
              <a:rPr lang="fr-FR" smtClean="0"/>
              <a:t>‹N°›</a:t>
            </a:fld>
            <a:endParaRPr lang="fr-FR"/>
          </a:p>
        </p:txBody>
      </p:sp>
    </p:spTree>
    <p:extLst>
      <p:ext uri="{BB962C8B-B14F-4D97-AF65-F5344CB8AC3E}">
        <p14:creationId xmlns:p14="http://schemas.microsoft.com/office/powerpoint/2010/main" val="3408680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F6682AAC-B91B-4111-BA89-245CD6A33751}" type="datetimeFigureOut">
              <a:rPr lang="fr-FR" smtClean="0"/>
              <a:t>26/08/2020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D4743C5-F2DF-4738-A98C-916A1742FB97}" type="slidenum">
              <a:rPr lang="fr-FR" smtClean="0"/>
              <a:t>‹N°›</a:t>
            </a:fld>
            <a:endParaRPr lang="fr-FR"/>
          </a:p>
        </p:txBody>
      </p:sp>
    </p:spTree>
    <p:extLst>
      <p:ext uri="{BB962C8B-B14F-4D97-AF65-F5344CB8AC3E}">
        <p14:creationId xmlns:p14="http://schemas.microsoft.com/office/powerpoint/2010/main" val="3918256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F6682AAC-B91B-4111-BA89-245CD6A33751}" type="datetimeFigureOut">
              <a:rPr lang="fr-FR" smtClean="0"/>
              <a:t>26/08/2020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D4743C5-F2DF-4738-A98C-916A1742FB97}" type="slidenum">
              <a:rPr lang="fr-FR" smtClean="0"/>
              <a:t>‹N°›</a:t>
            </a:fld>
            <a:endParaRPr lang="fr-FR"/>
          </a:p>
        </p:txBody>
      </p:sp>
    </p:spTree>
    <p:extLst>
      <p:ext uri="{BB962C8B-B14F-4D97-AF65-F5344CB8AC3E}">
        <p14:creationId xmlns:p14="http://schemas.microsoft.com/office/powerpoint/2010/main" val="1164753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F6682AAC-B91B-4111-BA89-245CD6A33751}" type="datetimeFigureOut">
              <a:rPr lang="fr-FR" smtClean="0"/>
              <a:t>26/08/2020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D4743C5-F2DF-4738-A98C-916A1742FB97}" type="slidenum">
              <a:rPr lang="fr-FR" smtClean="0"/>
              <a:t>‹N°›</a:t>
            </a:fld>
            <a:endParaRPr lang="fr-FR"/>
          </a:p>
        </p:txBody>
      </p:sp>
    </p:spTree>
    <p:extLst>
      <p:ext uri="{BB962C8B-B14F-4D97-AF65-F5344CB8AC3E}">
        <p14:creationId xmlns:p14="http://schemas.microsoft.com/office/powerpoint/2010/main" val="1177727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F6682AAC-B91B-4111-BA89-245CD6A33751}" type="datetimeFigureOut">
              <a:rPr lang="fr-FR" smtClean="0"/>
              <a:t>26/08/2020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D4743C5-F2DF-4738-A98C-916A1742FB97}" type="slidenum">
              <a:rPr lang="fr-FR" smtClean="0"/>
              <a:t>‹N°›</a:t>
            </a:fld>
            <a:endParaRPr lang="fr-FR"/>
          </a:p>
        </p:txBody>
      </p:sp>
    </p:spTree>
    <p:extLst>
      <p:ext uri="{BB962C8B-B14F-4D97-AF65-F5344CB8AC3E}">
        <p14:creationId xmlns:p14="http://schemas.microsoft.com/office/powerpoint/2010/main" val="348265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6682AAC-B91B-4111-BA89-245CD6A33751}" type="datetimeFigureOut">
              <a:rPr lang="fr-FR" smtClean="0"/>
              <a:t>26/08/2020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D4743C5-F2DF-4738-A98C-916A1742FB97}" type="slidenum">
              <a:rPr lang="fr-FR" smtClean="0"/>
              <a:t>‹N°›</a:t>
            </a:fld>
            <a:endParaRPr lang="fr-FR"/>
          </a:p>
        </p:txBody>
      </p:sp>
    </p:spTree>
    <p:extLst>
      <p:ext uri="{BB962C8B-B14F-4D97-AF65-F5344CB8AC3E}">
        <p14:creationId xmlns:p14="http://schemas.microsoft.com/office/powerpoint/2010/main" val="3493992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F6682AAC-B91B-4111-BA89-245CD6A33751}" type="datetimeFigureOut">
              <a:rPr lang="fr-FR" smtClean="0"/>
              <a:t>26/08/2020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D4743C5-F2DF-4738-A98C-916A1742FB97}" type="slidenum">
              <a:rPr lang="fr-FR" smtClean="0"/>
              <a:t>‹N°›</a:t>
            </a:fld>
            <a:endParaRPr lang="fr-FR"/>
          </a:p>
        </p:txBody>
      </p:sp>
    </p:spTree>
    <p:extLst>
      <p:ext uri="{BB962C8B-B14F-4D97-AF65-F5344CB8AC3E}">
        <p14:creationId xmlns:p14="http://schemas.microsoft.com/office/powerpoint/2010/main" val="3852942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F6682AAC-B91B-4111-BA89-245CD6A33751}" type="datetimeFigureOut">
              <a:rPr lang="fr-FR" smtClean="0"/>
              <a:t>26/08/2020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D4743C5-F2DF-4738-A98C-916A1742FB97}" type="slidenum">
              <a:rPr lang="fr-FR" smtClean="0"/>
              <a:t>‹N°›</a:t>
            </a:fld>
            <a:endParaRPr lang="fr-FR"/>
          </a:p>
        </p:txBody>
      </p:sp>
    </p:spTree>
    <p:extLst>
      <p:ext uri="{BB962C8B-B14F-4D97-AF65-F5344CB8AC3E}">
        <p14:creationId xmlns:p14="http://schemas.microsoft.com/office/powerpoint/2010/main" val="837105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682AAC-B91B-4111-BA89-245CD6A33751}" type="datetimeFigureOut">
              <a:rPr lang="fr-FR" smtClean="0"/>
              <a:t>26/08/2020</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4743C5-F2DF-4738-A98C-916A1742FB97}" type="slidenum">
              <a:rPr lang="fr-FR" smtClean="0"/>
              <a:t>‹N°›</a:t>
            </a:fld>
            <a:endParaRPr lang="fr-FR"/>
          </a:p>
        </p:txBody>
      </p:sp>
    </p:spTree>
    <p:extLst>
      <p:ext uri="{BB962C8B-B14F-4D97-AF65-F5344CB8AC3E}">
        <p14:creationId xmlns:p14="http://schemas.microsoft.com/office/powerpoint/2010/main" val="26931420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9.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6817"/>
            <a:ext cx="12192000" cy="8138160"/>
          </a:xfrm>
          <a:prstGeom prst="rect">
            <a:avLst/>
          </a:prstGeom>
        </p:spPr>
      </p:pic>
      <p:sp>
        <p:nvSpPr>
          <p:cNvPr id="9" name="Rectangle 8"/>
          <p:cNvSpPr/>
          <p:nvPr/>
        </p:nvSpPr>
        <p:spPr>
          <a:xfrm>
            <a:off x="603847" y="1738374"/>
            <a:ext cx="4977443" cy="3277820"/>
          </a:xfrm>
          <a:prstGeom prst="rect">
            <a:avLst/>
          </a:prstGeom>
        </p:spPr>
        <p:txBody>
          <a:bodyPr wrap="square">
            <a:spAutoFit/>
          </a:bodyPr>
          <a:lstStyle/>
          <a:p>
            <a:pPr>
              <a:lnSpc>
                <a:spcPct val="150000"/>
              </a:lnSpc>
            </a:pPr>
            <a:r>
              <a:rPr lang="fr-FR" sz="6000" b="1" dirty="0">
                <a:solidFill>
                  <a:schemeClr val="bg1"/>
                </a:solidFill>
                <a:latin typeface="Script MT Bold" panose="03040602040607080904" pitchFamily="66" charset="0"/>
              </a:rPr>
              <a:t>La création </a:t>
            </a:r>
          </a:p>
          <a:p>
            <a:pPr>
              <a:lnSpc>
                <a:spcPct val="150000"/>
              </a:lnSpc>
            </a:pPr>
            <a:r>
              <a:rPr lang="fr-FR" sz="6000" b="1" dirty="0">
                <a:solidFill>
                  <a:schemeClr val="bg1"/>
                </a:solidFill>
                <a:latin typeface="Script MT Bold" panose="03040602040607080904" pitchFamily="66" charset="0"/>
              </a:rPr>
              <a:t>et/ou nous?</a:t>
            </a:r>
            <a:br>
              <a:rPr lang="fr-FR" dirty="0"/>
            </a:br>
            <a:endParaRPr lang="fr-FR" dirty="0"/>
          </a:p>
        </p:txBody>
      </p:sp>
      <p:sp>
        <p:nvSpPr>
          <p:cNvPr id="10" name="ZoneTexte 9"/>
          <p:cNvSpPr txBox="1"/>
          <p:nvPr/>
        </p:nvSpPr>
        <p:spPr>
          <a:xfrm>
            <a:off x="1039892" y="4901769"/>
            <a:ext cx="2609081" cy="830997"/>
          </a:xfrm>
          <a:prstGeom prst="rect">
            <a:avLst/>
          </a:prstGeom>
          <a:noFill/>
        </p:spPr>
        <p:txBody>
          <a:bodyPr wrap="square" rtlCol="0">
            <a:spAutoFit/>
          </a:bodyPr>
          <a:lstStyle/>
          <a:p>
            <a:pPr algn="ctr"/>
            <a:r>
              <a:rPr lang="fr-FR" sz="2400" b="1" dirty="0"/>
              <a:t>Vivre </a:t>
            </a:r>
            <a:r>
              <a:rPr lang="fr-FR" sz="2400" b="1" dirty="0" err="1"/>
              <a:t>Laudato</a:t>
            </a:r>
            <a:r>
              <a:rPr lang="fr-FR" sz="2400" b="1" dirty="0"/>
              <a:t> Si,</a:t>
            </a:r>
          </a:p>
          <a:p>
            <a:pPr algn="ctr"/>
            <a:r>
              <a:rPr lang="fr-FR" sz="2400" b="1" dirty="0"/>
              <a:t>date</a:t>
            </a:r>
          </a:p>
        </p:txBody>
      </p:sp>
      <p:pic>
        <p:nvPicPr>
          <p:cNvPr id="12" name="Image 11"/>
          <p:cNvPicPr>
            <a:picLocks noChangeAspect="1"/>
          </p:cNvPicPr>
          <p:nvPr/>
        </p:nvPicPr>
        <p:blipFill rotWithShape="1">
          <a:blip r:embed="rId3">
            <a:extLst>
              <a:ext uri="{28A0092B-C50C-407E-A947-70E740481C1C}">
                <a14:useLocalDpi xmlns:a14="http://schemas.microsoft.com/office/drawing/2010/main" val="0"/>
              </a:ext>
            </a:extLst>
          </a:blip>
          <a:srcRect l="25663" t="13521" b="69795"/>
          <a:stretch/>
        </p:blipFill>
        <p:spPr>
          <a:xfrm>
            <a:off x="0" y="252610"/>
            <a:ext cx="4451745" cy="1415561"/>
          </a:xfrm>
          <a:prstGeom prst="rect">
            <a:avLst/>
          </a:prstGeom>
        </p:spPr>
      </p:pic>
    </p:spTree>
    <p:extLst>
      <p:ext uri="{BB962C8B-B14F-4D97-AF65-F5344CB8AC3E}">
        <p14:creationId xmlns:p14="http://schemas.microsoft.com/office/powerpoint/2010/main" val="1731067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8122920"/>
          </a:xfrm>
          <a:prstGeom prst="rect">
            <a:avLst/>
          </a:prstGeom>
        </p:spPr>
      </p:pic>
      <p:sp>
        <p:nvSpPr>
          <p:cNvPr id="6" name="Rectangle 5"/>
          <p:cNvSpPr/>
          <p:nvPr/>
        </p:nvSpPr>
        <p:spPr>
          <a:xfrm>
            <a:off x="4942218" y="105005"/>
            <a:ext cx="5322291" cy="1892826"/>
          </a:xfrm>
          <a:prstGeom prst="rect">
            <a:avLst/>
          </a:prstGeom>
        </p:spPr>
        <p:txBody>
          <a:bodyPr wrap="none">
            <a:spAutoFit/>
          </a:bodyPr>
          <a:lstStyle/>
          <a:p>
            <a:pPr>
              <a:lnSpc>
                <a:spcPct val="150000"/>
              </a:lnSpc>
            </a:pPr>
            <a:r>
              <a:rPr lang="fr-FR" sz="6000" b="1" dirty="0">
                <a:solidFill>
                  <a:srgbClr val="8CB300"/>
                </a:solidFill>
                <a:latin typeface="Script MT Bold" panose="03040602040607080904" pitchFamily="66" charset="0"/>
              </a:rPr>
              <a:t>Un point à la foi</a:t>
            </a:r>
            <a:br>
              <a:rPr lang="fr-FR" dirty="0"/>
            </a:br>
            <a:endParaRPr lang="fr-FR" dirty="0"/>
          </a:p>
        </p:txBody>
      </p:sp>
      <p:pic>
        <p:nvPicPr>
          <p:cNvPr id="15" name="Image 14"/>
          <p:cNvPicPr>
            <a:picLocks noChangeAspect="1"/>
          </p:cNvPicPr>
          <p:nvPr/>
        </p:nvPicPr>
        <p:blipFill rotWithShape="1">
          <a:blip r:embed="rId3">
            <a:extLst>
              <a:ext uri="{28A0092B-C50C-407E-A947-70E740481C1C}">
                <a14:useLocalDpi xmlns:a14="http://schemas.microsoft.com/office/drawing/2010/main" val="0"/>
              </a:ext>
            </a:extLst>
          </a:blip>
          <a:srcRect l="25663" t="13521" b="69795"/>
          <a:stretch/>
        </p:blipFill>
        <p:spPr>
          <a:xfrm>
            <a:off x="0" y="252610"/>
            <a:ext cx="4451745" cy="1415561"/>
          </a:xfrm>
          <a:prstGeom prst="rect">
            <a:avLst/>
          </a:prstGeom>
        </p:spPr>
      </p:pic>
      <p:sp>
        <p:nvSpPr>
          <p:cNvPr id="2" name="Rectangle 1"/>
          <p:cNvSpPr>
            <a:spLocks noChangeArrowheads="1"/>
          </p:cNvSpPr>
          <p:nvPr/>
        </p:nvSpPr>
        <p:spPr bwMode="auto">
          <a:xfrm>
            <a:off x="612476" y="4406040"/>
            <a:ext cx="4490332"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fr-FR" altLang="fr-FR" sz="900" dirty="0">
                <a:solidFill>
                  <a:schemeClr val="bg1"/>
                </a:solidFill>
                <a:latin typeface="Arial" panose="020B0604020202020204" pitchFamily="34" charset="0"/>
                <a:cs typeface="Arial" panose="020B0604020202020204" pitchFamily="34" charset="0"/>
              </a:rPr>
              <a:t>Clameurs 17</a:t>
            </a:r>
          </a:p>
          <a:p>
            <a:pPr lvl="0" eaLnBrk="0" fontAlgn="base" hangingPunct="0">
              <a:spcBef>
                <a:spcPct val="0"/>
              </a:spcBef>
              <a:spcAft>
                <a:spcPct val="0"/>
              </a:spcAft>
            </a:pPr>
            <a:r>
              <a:rPr lang="fr-FR" altLang="fr-FR" sz="900" dirty="0">
                <a:solidFill>
                  <a:schemeClr val="bg1"/>
                </a:solidFill>
                <a:latin typeface="Arial" panose="020B0604020202020204" pitchFamily="34" charset="0"/>
                <a:cs typeface="Arial" panose="020B0604020202020204" pitchFamily="34" charset="0"/>
              </a:rPr>
              <a:t>http://www.clameurs-lawebserie.fr/ 1’50</a:t>
            </a:r>
          </a:p>
          <a:p>
            <a:pPr lvl="0" eaLnBrk="0" fontAlgn="base" hangingPunct="0">
              <a:spcBef>
                <a:spcPct val="0"/>
              </a:spcBef>
              <a:spcAft>
                <a:spcPct val="0"/>
              </a:spcAft>
            </a:pPr>
            <a:endParaRPr lang="fr-FR" altLang="fr-FR" sz="900" dirty="0">
              <a:solidFill>
                <a:schemeClr val="bg1"/>
              </a:solidFill>
              <a:latin typeface="Arial" panose="020B0604020202020204" pitchFamily="34" charset="0"/>
              <a:cs typeface="Arial" panose="020B0604020202020204" pitchFamily="34" charset="0"/>
            </a:endParaRPr>
          </a:p>
          <a:p>
            <a:pPr lvl="0" eaLnBrk="0" fontAlgn="base" hangingPunct="0">
              <a:spcBef>
                <a:spcPct val="0"/>
              </a:spcBef>
              <a:spcAft>
                <a:spcPct val="0"/>
              </a:spcAft>
            </a:pPr>
            <a:r>
              <a:rPr lang="fr-FR" altLang="fr-FR" sz="900" dirty="0">
                <a:solidFill>
                  <a:schemeClr val="bg1"/>
                </a:solidFill>
                <a:latin typeface="Arial" panose="020B0604020202020204" pitchFamily="34" charset="0"/>
                <a:cs typeface="Arial" panose="020B0604020202020204" pitchFamily="34" charset="0"/>
              </a:rPr>
              <a:t>Les catholiques et l’écologie</a:t>
            </a:r>
          </a:p>
          <a:p>
            <a:pPr lvl="0" eaLnBrk="0" fontAlgn="base" hangingPunct="0">
              <a:spcBef>
                <a:spcPct val="0"/>
              </a:spcBef>
              <a:spcAft>
                <a:spcPct val="0"/>
              </a:spcAft>
            </a:pPr>
            <a:r>
              <a:rPr lang="fr-FR" altLang="fr-FR" sz="900" dirty="0">
                <a:solidFill>
                  <a:schemeClr val="bg1"/>
                </a:solidFill>
                <a:latin typeface="Arial" panose="020B0604020202020204" pitchFamily="34" charset="0"/>
                <a:cs typeface="Arial" panose="020B0604020202020204" pitchFamily="34" charset="0"/>
              </a:rPr>
              <a:t>https://videotheque.cfrt.tv/video/les-catholiques-et-</a:t>
            </a:r>
          </a:p>
          <a:p>
            <a:pPr lvl="0" eaLnBrk="0" fontAlgn="base" hangingPunct="0">
              <a:spcBef>
                <a:spcPct val="0"/>
              </a:spcBef>
              <a:spcAft>
                <a:spcPct val="0"/>
              </a:spcAft>
            </a:pPr>
            <a:r>
              <a:rPr lang="fr-FR" altLang="fr-FR" sz="900" dirty="0" err="1">
                <a:solidFill>
                  <a:schemeClr val="bg1"/>
                </a:solidFill>
                <a:latin typeface="Arial" panose="020B0604020202020204" pitchFamily="34" charset="0"/>
                <a:cs typeface="Arial" panose="020B0604020202020204" pitchFamily="34" charset="0"/>
              </a:rPr>
              <a:t>lecologie</a:t>
            </a:r>
            <a:r>
              <a:rPr lang="fr-FR" altLang="fr-FR" sz="900" dirty="0">
                <a:solidFill>
                  <a:schemeClr val="bg1"/>
                </a:solidFill>
                <a:latin typeface="Arial" panose="020B0604020202020204" pitchFamily="34" charset="0"/>
                <a:cs typeface="Arial" panose="020B0604020202020204" pitchFamily="34" charset="0"/>
              </a:rPr>
              <a:t>/?_</a:t>
            </a:r>
            <a:r>
              <a:rPr lang="fr-FR" altLang="fr-FR" sz="900" dirty="0" err="1">
                <a:solidFill>
                  <a:schemeClr val="bg1"/>
                </a:solidFill>
                <a:latin typeface="Arial" panose="020B0604020202020204" pitchFamily="34" charset="0"/>
                <a:cs typeface="Arial" panose="020B0604020202020204" pitchFamily="34" charset="0"/>
              </a:rPr>
              <a:t>ga</a:t>
            </a:r>
            <a:r>
              <a:rPr lang="fr-FR" altLang="fr-FR" sz="900" dirty="0">
                <a:solidFill>
                  <a:schemeClr val="bg1"/>
                </a:solidFill>
                <a:latin typeface="Arial" panose="020B0604020202020204" pitchFamily="34" charset="0"/>
                <a:cs typeface="Arial" panose="020B0604020202020204" pitchFamily="34" charset="0"/>
              </a:rPr>
              <a:t>=2.217112031.895810323.1570479833-544777748.1491078404 6’30</a:t>
            </a:r>
          </a:p>
          <a:p>
            <a:pPr lvl="0" eaLnBrk="0" fontAlgn="base" hangingPunct="0">
              <a:spcBef>
                <a:spcPct val="0"/>
              </a:spcBef>
              <a:spcAft>
                <a:spcPct val="0"/>
              </a:spcAft>
            </a:pPr>
            <a:r>
              <a:rPr lang="fr-FR" altLang="fr-FR" sz="900" dirty="0">
                <a:solidFill>
                  <a:schemeClr val="bg1"/>
                </a:solidFill>
                <a:latin typeface="Arial" panose="020B0604020202020204" pitchFamily="34" charset="0"/>
                <a:cs typeface="Arial" panose="020B0604020202020204" pitchFamily="34" charset="0"/>
              </a:rPr>
              <a:t>jusqu’à 6’30</a:t>
            </a:r>
          </a:p>
          <a:p>
            <a:pPr lvl="0" eaLnBrk="0" fontAlgn="base" hangingPunct="0">
              <a:spcBef>
                <a:spcPct val="0"/>
              </a:spcBef>
              <a:spcAft>
                <a:spcPct val="0"/>
              </a:spcAft>
            </a:pPr>
            <a:endParaRPr lang="fr-FR" altLang="fr-FR" sz="900" dirty="0">
              <a:solidFill>
                <a:schemeClr val="bg1"/>
              </a:solidFill>
              <a:latin typeface="Arial" panose="020B0604020202020204" pitchFamily="34" charset="0"/>
              <a:cs typeface="Arial" panose="020B0604020202020204" pitchFamily="34" charset="0"/>
            </a:endParaRPr>
          </a:p>
          <a:p>
            <a:pPr lvl="0" eaLnBrk="0" fontAlgn="base" hangingPunct="0">
              <a:spcBef>
                <a:spcPct val="0"/>
              </a:spcBef>
              <a:spcAft>
                <a:spcPct val="0"/>
              </a:spcAft>
            </a:pPr>
            <a:r>
              <a:rPr lang="fr-FR" altLang="fr-FR" sz="900" dirty="0">
                <a:solidFill>
                  <a:schemeClr val="bg1"/>
                </a:solidFill>
                <a:latin typeface="Arial" panose="020B0604020202020204" pitchFamily="34" charset="0"/>
                <a:cs typeface="Arial" panose="020B0604020202020204" pitchFamily="34" charset="0"/>
              </a:rPr>
              <a:t>Fabien </a:t>
            </a:r>
            <a:r>
              <a:rPr lang="fr-FR" altLang="fr-FR" sz="900" dirty="0" err="1">
                <a:solidFill>
                  <a:schemeClr val="bg1"/>
                </a:solidFill>
                <a:latin typeface="Arial" panose="020B0604020202020204" pitchFamily="34" charset="0"/>
                <a:cs typeface="Arial" panose="020B0604020202020204" pitchFamily="34" charset="0"/>
              </a:rPr>
              <a:t>Revol</a:t>
            </a:r>
            <a:r>
              <a:rPr lang="fr-FR" altLang="fr-FR" sz="900" dirty="0">
                <a:solidFill>
                  <a:schemeClr val="bg1"/>
                </a:solidFill>
                <a:latin typeface="Arial" panose="020B0604020202020204" pitchFamily="34" charset="0"/>
                <a:cs typeface="Arial" panose="020B0604020202020204" pitchFamily="34" charset="0"/>
              </a:rPr>
              <a:t> : vision du pape François</a:t>
            </a:r>
          </a:p>
          <a:p>
            <a:pPr lvl="0" eaLnBrk="0" fontAlgn="base" hangingPunct="0">
              <a:spcBef>
                <a:spcPct val="0"/>
              </a:spcBef>
              <a:spcAft>
                <a:spcPct val="0"/>
              </a:spcAft>
            </a:pPr>
            <a:r>
              <a:rPr lang="fr-FR" altLang="fr-FR" sz="900" dirty="0">
                <a:solidFill>
                  <a:schemeClr val="bg1"/>
                </a:solidFill>
                <a:latin typeface="Arial" panose="020B0604020202020204" pitchFamily="34" charset="0"/>
                <a:cs typeface="Arial" panose="020B0604020202020204" pitchFamily="34" charset="0"/>
              </a:rPr>
              <a:t>https://www.youtube.com/watch?v=41XqK9W1LzI 2’</a:t>
            </a:r>
          </a:p>
          <a:p>
            <a:pPr lvl="0" eaLnBrk="0" fontAlgn="base" hangingPunct="0">
              <a:spcBef>
                <a:spcPct val="0"/>
              </a:spcBef>
              <a:spcAft>
                <a:spcPct val="0"/>
              </a:spcAft>
            </a:pPr>
            <a:r>
              <a:rPr lang="fr-FR" altLang="fr-FR" sz="900" dirty="0">
                <a:solidFill>
                  <a:schemeClr val="bg1"/>
                </a:solidFill>
                <a:latin typeface="Arial" panose="020B0604020202020204" pitchFamily="34" charset="0"/>
                <a:cs typeface="Arial" panose="020B0604020202020204" pitchFamily="34" charset="0"/>
              </a:rPr>
              <a:t>à partir de 2’40</a:t>
            </a:r>
          </a:p>
          <a:p>
            <a:pPr lvl="0" eaLnBrk="0" fontAlgn="base" hangingPunct="0">
              <a:spcBef>
                <a:spcPct val="0"/>
              </a:spcBef>
              <a:spcAft>
                <a:spcPct val="0"/>
              </a:spcAft>
            </a:pPr>
            <a:endParaRPr lang="fr-FR" altLang="fr-FR" sz="900" dirty="0">
              <a:solidFill>
                <a:schemeClr val="bg1"/>
              </a:solidFill>
              <a:latin typeface="Arial" panose="020B0604020202020204" pitchFamily="34" charset="0"/>
              <a:cs typeface="Arial" panose="020B0604020202020204" pitchFamily="34" charset="0"/>
            </a:endParaRPr>
          </a:p>
          <a:p>
            <a:pPr lvl="0" eaLnBrk="0" fontAlgn="base" hangingPunct="0">
              <a:spcBef>
                <a:spcPct val="0"/>
              </a:spcBef>
              <a:spcAft>
                <a:spcPct val="0"/>
              </a:spcAft>
            </a:pPr>
            <a:r>
              <a:rPr lang="fr-FR" altLang="fr-FR" sz="900" dirty="0">
                <a:solidFill>
                  <a:schemeClr val="bg1"/>
                </a:solidFill>
                <a:latin typeface="Arial" panose="020B0604020202020204" pitchFamily="34" charset="0"/>
                <a:cs typeface="Arial" panose="020B0604020202020204" pitchFamily="34" charset="0"/>
              </a:rPr>
              <a:t>Interview </a:t>
            </a:r>
            <a:r>
              <a:rPr lang="fr-FR" altLang="fr-FR" sz="900" dirty="0" err="1">
                <a:solidFill>
                  <a:schemeClr val="bg1"/>
                </a:solidFill>
                <a:latin typeface="Arial" panose="020B0604020202020204" pitchFamily="34" charset="0"/>
                <a:cs typeface="Arial" panose="020B0604020202020204" pitchFamily="34" charset="0"/>
              </a:rPr>
              <a:t>Sébatien</a:t>
            </a:r>
            <a:r>
              <a:rPr lang="fr-FR" altLang="fr-FR" sz="900" dirty="0">
                <a:solidFill>
                  <a:schemeClr val="bg1"/>
                </a:solidFill>
                <a:latin typeface="Arial" panose="020B0604020202020204" pitchFamily="34" charset="0"/>
                <a:cs typeface="Arial" panose="020B0604020202020204" pitchFamily="34" charset="0"/>
              </a:rPr>
              <a:t> </a:t>
            </a:r>
            <a:r>
              <a:rPr lang="fr-FR" altLang="fr-FR" sz="900" dirty="0" err="1">
                <a:solidFill>
                  <a:schemeClr val="bg1"/>
                </a:solidFill>
                <a:latin typeface="Arial" panose="020B0604020202020204" pitchFamily="34" charset="0"/>
                <a:cs typeface="Arial" panose="020B0604020202020204" pitchFamily="34" charset="0"/>
              </a:rPr>
              <a:t>Carcelle</a:t>
            </a:r>
            <a:r>
              <a:rPr lang="fr-FR" altLang="fr-FR" sz="900" dirty="0">
                <a:solidFill>
                  <a:schemeClr val="bg1"/>
                </a:solidFill>
                <a:latin typeface="Arial" panose="020B0604020202020204" pitchFamily="34" charset="0"/>
                <a:cs typeface="Arial" panose="020B0604020202020204" pitchFamily="34" charset="0"/>
              </a:rPr>
              <a:t>, que dit la Bible, exemple de Noé</a:t>
            </a:r>
          </a:p>
          <a:p>
            <a:pPr lvl="0" eaLnBrk="0" fontAlgn="base" hangingPunct="0">
              <a:spcBef>
                <a:spcPct val="0"/>
              </a:spcBef>
              <a:spcAft>
                <a:spcPct val="0"/>
              </a:spcAft>
            </a:pPr>
            <a:r>
              <a:rPr lang="fr-FR" altLang="fr-FR" sz="900" dirty="0">
                <a:solidFill>
                  <a:schemeClr val="bg1"/>
                </a:solidFill>
                <a:latin typeface="Arial" panose="020B0604020202020204" pitchFamily="34" charset="0"/>
                <a:cs typeface="Arial" panose="020B0604020202020204" pitchFamily="34" charset="0"/>
              </a:rPr>
              <a:t>http://www.clameurs-lawebserie.fr/ 10’</a:t>
            </a:r>
            <a:endParaRPr kumimoji="0" lang="fr-FR" altLang="fr-FR" sz="1800" b="0" i="0" u="none" strike="noStrike" cap="none" normalizeH="0" baseline="0" dirty="0">
              <a:ln>
                <a:noFill/>
              </a:ln>
              <a:solidFill>
                <a:schemeClr val="bg1"/>
              </a:solidFill>
              <a:effectLst/>
              <a:latin typeface="Arial" panose="020B0604020202020204" pitchFamily="34" charset="0"/>
            </a:endParaRPr>
          </a:p>
        </p:txBody>
      </p:sp>
      <p:sp>
        <p:nvSpPr>
          <p:cNvPr id="7" name="Rectangle 6"/>
          <p:cNvSpPr/>
          <p:nvPr/>
        </p:nvSpPr>
        <p:spPr>
          <a:xfrm>
            <a:off x="2941609" y="3537159"/>
            <a:ext cx="6038490" cy="1754326"/>
          </a:xfrm>
          <a:prstGeom prst="rect">
            <a:avLst/>
          </a:prstGeom>
        </p:spPr>
        <p:txBody>
          <a:bodyPr wrap="square">
            <a:spAutoFit/>
          </a:bodyPr>
          <a:lstStyle/>
          <a:p>
            <a:pPr algn="ctr"/>
            <a:r>
              <a:rPr lang="fr-FR" sz="5400" b="1" dirty="0">
                <a:solidFill>
                  <a:schemeClr val="bg1"/>
                </a:solidFill>
              </a:rPr>
              <a:t>Temps d’enseignement</a:t>
            </a:r>
            <a:endParaRPr lang="fr-FR" sz="4400" b="1" dirty="0">
              <a:solidFill>
                <a:schemeClr val="bg1"/>
              </a:solidFill>
              <a:latin typeface="Script MT Bold" panose="03040602040607080904" pitchFamily="66" charset="0"/>
            </a:endParaRPr>
          </a:p>
        </p:txBody>
      </p:sp>
    </p:spTree>
    <p:extLst>
      <p:ext uri="{BB962C8B-B14F-4D97-AF65-F5344CB8AC3E}">
        <p14:creationId xmlns:p14="http://schemas.microsoft.com/office/powerpoint/2010/main" val="3588941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70" y="0"/>
            <a:ext cx="12242070" cy="8156279"/>
          </a:xfrm>
          <a:prstGeom prst="rect">
            <a:avLst/>
          </a:prstGeom>
        </p:spPr>
      </p:pic>
      <p:sp>
        <p:nvSpPr>
          <p:cNvPr id="5" name="Rectangle 4"/>
          <p:cNvSpPr/>
          <p:nvPr/>
        </p:nvSpPr>
        <p:spPr>
          <a:xfrm>
            <a:off x="378844" y="3091964"/>
            <a:ext cx="4814258" cy="1323439"/>
          </a:xfrm>
          <a:prstGeom prst="rect">
            <a:avLst/>
          </a:prstGeom>
          <a:solidFill>
            <a:srgbClr val="67774B">
              <a:alpha val="38824"/>
            </a:srgbClr>
          </a:solidFill>
        </p:spPr>
        <p:txBody>
          <a:bodyPr wrap="square">
            <a:spAutoFit/>
          </a:bodyPr>
          <a:lstStyle/>
          <a:p>
            <a:r>
              <a:rPr lang="fr-FR" sz="4000" dirty="0">
                <a:solidFill>
                  <a:schemeClr val="bg1"/>
                </a:solidFill>
              </a:rPr>
              <a:t>Témoignage de </a:t>
            </a:r>
          </a:p>
          <a:p>
            <a:r>
              <a:rPr lang="fr-FR" sz="4000" dirty="0">
                <a:solidFill>
                  <a:schemeClr val="bg1"/>
                </a:solidFill>
              </a:rPr>
              <a:t>NNNNNNNN</a:t>
            </a:r>
          </a:p>
        </p:txBody>
      </p:sp>
      <p:sp>
        <p:nvSpPr>
          <p:cNvPr id="6" name="Rectangle 5"/>
          <p:cNvSpPr/>
          <p:nvPr/>
        </p:nvSpPr>
        <p:spPr>
          <a:xfrm>
            <a:off x="6064011" y="0"/>
            <a:ext cx="4515723" cy="1332031"/>
          </a:xfrm>
          <a:prstGeom prst="rect">
            <a:avLst/>
          </a:prstGeom>
        </p:spPr>
        <p:txBody>
          <a:bodyPr wrap="none">
            <a:spAutoFit/>
          </a:bodyPr>
          <a:lstStyle/>
          <a:p>
            <a:pPr>
              <a:lnSpc>
                <a:spcPct val="150000"/>
              </a:lnSpc>
            </a:pPr>
            <a:r>
              <a:rPr lang="fr-FR" sz="6000" b="1" dirty="0">
                <a:solidFill>
                  <a:srgbClr val="8CB300"/>
                </a:solidFill>
                <a:latin typeface="Script MT Bold" panose="03040602040607080904" pitchFamily="66" charset="0"/>
              </a:rPr>
              <a:t>Ça se passe ici</a:t>
            </a:r>
            <a:endParaRPr lang="fr-FR" dirty="0"/>
          </a:p>
        </p:txBody>
      </p:sp>
      <p:pic>
        <p:nvPicPr>
          <p:cNvPr id="14" name="Image 13"/>
          <p:cNvPicPr>
            <a:picLocks noChangeAspect="1"/>
          </p:cNvPicPr>
          <p:nvPr/>
        </p:nvPicPr>
        <p:blipFill rotWithShape="1">
          <a:blip r:embed="rId3">
            <a:extLst>
              <a:ext uri="{28A0092B-C50C-407E-A947-70E740481C1C}">
                <a14:useLocalDpi xmlns:a14="http://schemas.microsoft.com/office/drawing/2010/main" val="0"/>
              </a:ext>
            </a:extLst>
          </a:blip>
          <a:srcRect l="25663" t="13521" b="69795"/>
          <a:stretch/>
        </p:blipFill>
        <p:spPr>
          <a:xfrm>
            <a:off x="0" y="252610"/>
            <a:ext cx="4451745" cy="1415561"/>
          </a:xfrm>
          <a:prstGeom prst="rect">
            <a:avLst/>
          </a:prstGeom>
        </p:spPr>
      </p:pic>
    </p:spTree>
    <p:extLst>
      <p:ext uri="{BB962C8B-B14F-4D97-AF65-F5344CB8AC3E}">
        <p14:creationId xmlns:p14="http://schemas.microsoft.com/office/powerpoint/2010/main" val="3173130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8404"/>
            <a:ext cx="12192000" cy="7985760"/>
          </a:xfrm>
          <a:prstGeom prst="rect">
            <a:avLst/>
          </a:prstGeom>
        </p:spPr>
      </p:pic>
      <p:sp>
        <p:nvSpPr>
          <p:cNvPr id="6" name="Rectangle 5"/>
          <p:cNvSpPr/>
          <p:nvPr/>
        </p:nvSpPr>
        <p:spPr>
          <a:xfrm>
            <a:off x="4942218" y="105005"/>
            <a:ext cx="5322291" cy="1892826"/>
          </a:xfrm>
          <a:prstGeom prst="rect">
            <a:avLst/>
          </a:prstGeom>
        </p:spPr>
        <p:txBody>
          <a:bodyPr wrap="none">
            <a:spAutoFit/>
          </a:bodyPr>
          <a:lstStyle/>
          <a:p>
            <a:pPr>
              <a:lnSpc>
                <a:spcPct val="150000"/>
              </a:lnSpc>
            </a:pPr>
            <a:r>
              <a:rPr lang="fr-FR" sz="6000" b="1" dirty="0">
                <a:solidFill>
                  <a:srgbClr val="8CB300"/>
                </a:solidFill>
                <a:latin typeface="Script MT Bold" panose="03040602040607080904" pitchFamily="66" charset="0"/>
              </a:rPr>
              <a:t>Un point à la foi</a:t>
            </a:r>
            <a:br>
              <a:rPr lang="fr-FR" dirty="0"/>
            </a:br>
            <a:endParaRPr lang="fr-FR" dirty="0"/>
          </a:p>
        </p:txBody>
      </p:sp>
      <p:sp>
        <p:nvSpPr>
          <p:cNvPr id="7" name="ZoneTexte 6"/>
          <p:cNvSpPr txBox="1"/>
          <p:nvPr/>
        </p:nvSpPr>
        <p:spPr>
          <a:xfrm>
            <a:off x="5085682" y="1325635"/>
            <a:ext cx="6400800" cy="461665"/>
          </a:xfrm>
          <a:prstGeom prst="rect">
            <a:avLst/>
          </a:prstGeom>
          <a:noFill/>
        </p:spPr>
        <p:txBody>
          <a:bodyPr wrap="square" rtlCol="0">
            <a:spAutoFit/>
          </a:bodyPr>
          <a:lstStyle/>
          <a:p>
            <a:r>
              <a:rPr lang="fr-FR" sz="2400" b="1" dirty="0">
                <a:solidFill>
                  <a:schemeClr val="bg1"/>
                </a:solidFill>
              </a:rPr>
              <a:t>Méditation</a:t>
            </a:r>
          </a:p>
        </p:txBody>
      </p:sp>
      <p:sp>
        <p:nvSpPr>
          <p:cNvPr id="9" name="Rectangle 8"/>
          <p:cNvSpPr/>
          <p:nvPr/>
        </p:nvSpPr>
        <p:spPr>
          <a:xfrm>
            <a:off x="131885" y="1997831"/>
            <a:ext cx="12000982" cy="4401205"/>
          </a:xfrm>
          <a:prstGeom prst="rect">
            <a:avLst/>
          </a:prstGeom>
          <a:solidFill>
            <a:srgbClr val="8B4C21">
              <a:alpha val="36078"/>
            </a:srgbClr>
          </a:solidFill>
        </p:spPr>
        <p:txBody>
          <a:bodyPr wrap="square">
            <a:spAutoFit/>
          </a:bodyPr>
          <a:lstStyle/>
          <a:p>
            <a:pPr>
              <a:spcAft>
                <a:spcPts val="0"/>
              </a:spcAft>
            </a:pPr>
            <a:r>
              <a:rPr lang="fr-FR" sz="2000" b="1" dirty="0">
                <a:solidFill>
                  <a:schemeClr val="bg1"/>
                </a:solidFill>
                <a:latin typeface="Calibri" panose="020F0502020204030204" pitchFamily="34" charset="0"/>
                <a:ea typeface="Times New Roman" panose="02020603050405020304" pitchFamily="18" charset="0"/>
              </a:rPr>
              <a:t>Message du pape François pour la paix, 1</a:t>
            </a:r>
            <a:r>
              <a:rPr lang="fr-FR" sz="2000" b="1" baseline="30000" dirty="0">
                <a:solidFill>
                  <a:schemeClr val="bg1"/>
                </a:solidFill>
                <a:latin typeface="Calibri" panose="020F0502020204030204" pitchFamily="34" charset="0"/>
                <a:ea typeface="Times New Roman" panose="02020603050405020304" pitchFamily="18" charset="0"/>
              </a:rPr>
              <a:t>er</a:t>
            </a:r>
            <a:r>
              <a:rPr lang="fr-FR" sz="2000" b="1" dirty="0">
                <a:solidFill>
                  <a:schemeClr val="bg1"/>
                </a:solidFill>
                <a:latin typeface="Calibri" panose="020F0502020204030204" pitchFamily="34" charset="0"/>
                <a:ea typeface="Times New Roman" panose="02020603050405020304" pitchFamily="18" charset="0"/>
              </a:rPr>
              <a:t> janvier 2020. </a:t>
            </a:r>
            <a:endParaRPr lang="fr-FR" sz="2400" dirty="0">
              <a:solidFill>
                <a:schemeClr val="bg1"/>
              </a:solidFill>
              <a:latin typeface="Times New Roman" panose="02020603050405020304" pitchFamily="18" charset="0"/>
              <a:ea typeface="Times New Roman" panose="02020603050405020304" pitchFamily="18" charset="0"/>
            </a:endParaRPr>
          </a:p>
          <a:p>
            <a:pPr>
              <a:spcAft>
                <a:spcPts val="0"/>
              </a:spcAft>
            </a:pPr>
            <a:r>
              <a:rPr lang="fr-FR" sz="2000" dirty="0">
                <a:solidFill>
                  <a:schemeClr val="bg1"/>
                </a:solidFill>
                <a:latin typeface="Calibri" panose="020F0502020204030204" pitchFamily="34" charset="0"/>
                <a:ea typeface="Times New Roman" panose="02020603050405020304" pitchFamily="18" charset="0"/>
              </a:rPr>
              <a:t>Le chemin de la réconciliation exige patience et confiance. On n’obtient pas la paix si on ne l’espère pas.  (…) Ce chemin de réconciliation est aussi écoute et contemplation du monde qui nous a été donné par Dieu pour que nous en fassions notre maison commune. En effet, les ressources naturelles, les nombreuses formes de vie et la terre elle-même nous sont confiées pour être “cultivées et gardées” aussi pour les générations à venir, avec la participation responsable et active de chacun. En outre, nous avons besoin d’un changement, dans les convictions et dans le regard, qui ouvre davantage à la rencontre avec l’autre et à l’accueil du don de la création qui reflète la beauté et la sagesse de son Auteur. (…) La conversion écologique à laquelle nous faisons appel nous conduit donc à avoir un nouveau regard sur la vie, en considérant la générosité du Créateur qui nous a donné la terre et nous rappelle à la joyeuse sobriété du partage. Cette conversion doit être comprise de manière intégrale, comme une transformation des relations que nous entretenons avec nos sœurs et nos frères, avec les autres êtres vivants, avec la création dans sa très riche variété, avec le Créateur qui est l’origine de toute vie. Pour le chrétien, elle demande de « laisser jaillir toutes les conséquences de la rencontre avec Jésus-Christ sur les relations avec le monde » (</a:t>
            </a:r>
            <a:r>
              <a:rPr lang="fr-FR" sz="2000" dirty="0" err="1">
                <a:solidFill>
                  <a:schemeClr val="bg1"/>
                </a:solidFill>
                <a:latin typeface="Calibri" panose="020F0502020204030204" pitchFamily="34" charset="0"/>
                <a:ea typeface="Times New Roman" panose="02020603050405020304" pitchFamily="18" charset="0"/>
              </a:rPr>
              <a:t>Laudato</a:t>
            </a:r>
            <a:r>
              <a:rPr lang="fr-FR" sz="2000" dirty="0">
                <a:solidFill>
                  <a:schemeClr val="bg1"/>
                </a:solidFill>
                <a:latin typeface="Calibri" panose="020F0502020204030204" pitchFamily="34" charset="0"/>
                <a:ea typeface="Times New Roman" panose="02020603050405020304" pitchFamily="18" charset="0"/>
              </a:rPr>
              <a:t> Si’ 217) </a:t>
            </a:r>
            <a:endParaRPr lang="fr-FR" sz="2400" dirty="0">
              <a:solidFill>
                <a:schemeClr val="bg1"/>
              </a:solidFill>
              <a:effectLst/>
              <a:latin typeface="Times New Roman" panose="02020603050405020304" pitchFamily="18" charset="0"/>
              <a:ea typeface="Times New Roman" panose="02020603050405020304" pitchFamily="18" charset="0"/>
            </a:endParaRPr>
          </a:p>
        </p:txBody>
      </p:sp>
      <p:pic>
        <p:nvPicPr>
          <p:cNvPr id="15" name="Image 14"/>
          <p:cNvPicPr>
            <a:picLocks noChangeAspect="1"/>
          </p:cNvPicPr>
          <p:nvPr/>
        </p:nvPicPr>
        <p:blipFill rotWithShape="1">
          <a:blip r:embed="rId3">
            <a:extLst>
              <a:ext uri="{28A0092B-C50C-407E-A947-70E740481C1C}">
                <a14:useLocalDpi xmlns:a14="http://schemas.microsoft.com/office/drawing/2010/main" val="0"/>
              </a:ext>
            </a:extLst>
          </a:blip>
          <a:srcRect l="25663" t="13521" b="69795"/>
          <a:stretch/>
        </p:blipFill>
        <p:spPr>
          <a:xfrm>
            <a:off x="0" y="252610"/>
            <a:ext cx="4451745" cy="1415561"/>
          </a:xfrm>
          <a:prstGeom prst="rect">
            <a:avLst/>
          </a:prstGeom>
        </p:spPr>
      </p:pic>
    </p:spTree>
    <p:extLst>
      <p:ext uri="{BB962C8B-B14F-4D97-AF65-F5344CB8AC3E}">
        <p14:creationId xmlns:p14="http://schemas.microsoft.com/office/powerpoint/2010/main" val="898920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8122920"/>
          </a:xfrm>
          <a:prstGeom prst="rect">
            <a:avLst/>
          </a:prstGeom>
        </p:spPr>
      </p:pic>
      <p:sp>
        <p:nvSpPr>
          <p:cNvPr id="3" name="Bulle ronde 2"/>
          <p:cNvSpPr/>
          <p:nvPr/>
        </p:nvSpPr>
        <p:spPr>
          <a:xfrm>
            <a:off x="6788989" y="1668171"/>
            <a:ext cx="5055079" cy="2393289"/>
          </a:xfrm>
          <a:prstGeom prst="wedgeEllipseCallout">
            <a:avLst>
              <a:gd name="adj1" fmla="val -51891"/>
              <a:gd name="adj2" fmla="val 4844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7310846" y="1980127"/>
            <a:ext cx="4076022" cy="1754326"/>
          </a:xfrm>
          <a:prstGeom prst="rect">
            <a:avLst/>
          </a:prstGeom>
        </p:spPr>
        <p:txBody>
          <a:bodyPr wrap="square">
            <a:spAutoFit/>
          </a:bodyPr>
          <a:lstStyle/>
          <a:p>
            <a:pPr algn="ctr"/>
            <a:r>
              <a:rPr lang="fr-FR" sz="3600" dirty="0">
                <a:solidFill>
                  <a:srgbClr val="8CB300"/>
                </a:solidFill>
                <a:latin typeface="Script MT Bold" panose="03040602040607080904" pitchFamily="66" charset="0"/>
              </a:rPr>
              <a:t>Le petit pas que je voudrais m’engager à faire…</a:t>
            </a:r>
          </a:p>
        </p:txBody>
      </p:sp>
      <p:sp>
        <p:nvSpPr>
          <p:cNvPr id="6" name="Rectangle 5"/>
          <p:cNvSpPr/>
          <p:nvPr/>
        </p:nvSpPr>
        <p:spPr>
          <a:xfrm>
            <a:off x="4816379" y="75934"/>
            <a:ext cx="7369903" cy="1711366"/>
          </a:xfrm>
          <a:prstGeom prst="rect">
            <a:avLst/>
          </a:prstGeom>
        </p:spPr>
        <p:txBody>
          <a:bodyPr wrap="none">
            <a:spAutoFit/>
          </a:bodyPr>
          <a:lstStyle/>
          <a:p>
            <a:pPr>
              <a:lnSpc>
                <a:spcPct val="150000"/>
              </a:lnSpc>
            </a:pPr>
            <a:r>
              <a:rPr lang="fr-FR" sz="5400" b="1" dirty="0">
                <a:solidFill>
                  <a:schemeClr val="bg1"/>
                </a:solidFill>
                <a:latin typeface="Script MT Bold" panose="03040602040607080904" pitchFamily="66" charset="0"/>
              </a:rPr>
              <a:t>Et si on passait à l’action?</a:t>
            </a:r>
            <a:br>
              <a:rPr lang="fr-FR" sz="1600" dirty="0">
                <a:solidFill>
                  <a:schemeClr val="bg1"/>
                </a:solidFill>
              </a:rPr>
            </a:br>
            <a:endParaRPr lang="fr-FR" sz="1600" dirty="0">
              <a:solidFill>
                <a:schemeClr val="bg1"/>
              </a:solidFill>
            </a:endParaRPr>
          </a:p>
        </p:txBody>
      </p:sp>
      <p:sp>
        <p:nvSpPr>
          <p:cNvPr id="7" name="ZoneTexte 6"/>
          <p:cNvSpPr txBox="1"/>
          <p:nvPr/>
        </p:nvSpPr>
        <p:spPr>
          <a:xfrm>
            <a:off x="5085682" y="1325635"/>
            <a:ext cx="6400800" cy="461665"/>
          </a:xfrm>
          <a:prstGeom prst="rect">
            <a:avLst/>
          </a:prstGeom>
          <a:noFill/>
        </p:spPr>
        <p:txBody>
          <a:bodyPr wrap="square" rtlCol="0">
            <a:spAutoFit/>
          </a:bodyPr>
          <a:lstStyle/>
          <a:p>
            <a:r>
              <a:rPr lang="fr-FR" sz="2400" b="1" dirty="0">
                <a:solidFill>
                  <a:schemeClr val="bg1"/>
                </a:solidFill>
              </a:rPr>
              <a:t>Partage</a:t>
            </a:r>
          </a:p>
        </p:txBody>
      </p:sp>
      <p:pic>
        <p:nvPicPr>
          <p:cNvPr id="17" name="Image 16"/>
          <p:cNvPicPr>
            <a:picLocks noChangeAspect="1"/>
          </p:cNvPicPr>
          <p:nvPr/>
        </p:nvPicPr>
        <p:blipFill rotWithShape="1">
          <a:blip r:embed="rId3">
            <a:extLst>
              <a:ext uri="{28A0092B-C50C-407E-A947-70E740481C1C}">
                <a14:useLocalDpi xmlns:a14="http://schemas.microsoft.com/office/drawing/2010/main" val="0"/>
              </a:ext>
            </a:extLst>
          </a:blip>
          <a:srcRect l="25663" t="13521" b="69795"/>
          <a:stretch/>
        </p:blipFill>
        <p:spPr>
          <a:xfrm>
            <a:off x="0" y="252610"/>
            <a:ext cx="4451745" cy="1415561"/>
          </a:xfrm>
          <a:prstGeom prst="rect">
            <a:avLst/>
          </a:prstGeom>
        </p:spPr>
      </p:pic>
    </p:spTree>
    <p:extLst>
      <p:ext uri="{BB962C8B-B14F-4D97-AF65-F5344CB8AC3E}">
        <p14:creationId xmlns:p14="http://schemas.microsoft.com/office/powerpoint/2010/main" val="27376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8122920"/>
          </a:xfrm>
          <a:prstGeom prst="rect">
            <a:avLst/>
          </a:prstGeom>
        </p:spPr>
      </p:pic>
      <p:sp>
        <p:nvSpPr>
          <p:cNvPr id="6" name="Rectangle 5"/>
          <p:cNvSpPr/>
          <p:nvPr/>
        </p:nvSpPr>
        <p:spPr>
          <a:xfrm>
            <a:off x="5632331" y="13977"/>
            <a:ext cx="4087979" cy="1892826"/>
          </a:xfrm>
          <a:prstGeom prst="rect">
            <a:avLst/>
          </a:prstGeom>
        </p:spPr>
        <p:txBody>
          <a:bodyPr wrap="none">
            <a:spAutoFit/>
          </a:bodyPr>
          <a:lstStyle/>
          <a:p>
            <a:pPr>
              <a:lnSpc>
                <a:spcPct val="150000"/>
              </a:lnSpc>
            </a:pPr>
            <a:r>
              <a:rPr lang="fr-FR" sz="6000" b="1" dirty="0">
                <a:solidFill>
                  <a:srgbClr val="8CB300"/>
                </a:solidFill>
                <a:latin typeface="Script MT Bold" panose="03040602040607080904" pitchFamily="66" charset="0"/>
              </a:rPr>
              <a:t>J’en suis où?</a:t>
            </a:r>
            <a:br>
              <a:rPr lang="fr-FR" dirty="0"/>
            </a:br>
            <a:endParaRPr lang="fr-FR" dirty="0"/>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902" y="-910088"/>
            <a:ext cx="11921706" cy="8941279"/>
          </a:xfrm>
          <a:prstGeom prst="rect">
            <a:avLst/>
          </a:prstGeom>
        </p:spPr>
      </p:pic>
      <p:pic>
        <p:nvPicPr>
          <p:cNvPr id="10" name="Image 9"/>
          <p:cNvPicPr>
            <a:picLocks noChangeAspect="1"/>
          </p:cNvPicPr>
          <p:nvPr/>
        </p:nvPicPr>
        <p:blipFill rotWithShape="1">
          <a:blip r:embed="rId4">
            <a:extLst>
              <a:ext uri="{28A0092B-C50C-407E-A947-70E740481C1C}">
                <a14:useLocalDpi xmlns:a14="http://schemas.microsoft.com/office/drawing/2010/main" val="0"/>
              </a:ext>
            </a:extLst>
          </a:blip>
          <a:srcRect l="25663" t="13521" b="69795"/>
          <a:stretch/>
        </p:blipFill>
        <p:spPr>
          <a:xfrm>
            <a:off x="0" y="252610"/>
            <a:ext cx="4451745" cy="1415561"/>
          </a:xfrm>
          <a:prstGeom prst="rect">
            <a:avLst/>
          </a:prstGeom>
        </p:spPr>
      </p:pic>
    </p:spTree>
    <p:extLst>
      <p:ext uri="{BB962C8B-B14F-4D97-AF65-F5344CB8AC3E}">
        <p14:creationId xmlns:p14="http://schemas.microsoft.com/office/powerpoint/2010/main" val="3081380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4816379" y="75934"/>
            <a:ext cx="4124847" cy="1708160"/>
          </a:xfrm>
          <a:prstGeom prst="rect">
            <a:avLst/>
          </a:prstGeom>
        </p:spPr>
        <p:txBody>
          <a:bodyPr wrap="none">
            <a:spAutoFit/>
          </a:bodyPr>
          <a:lstStyle/>
          <a:p>
            <a:pPr>
              <a:lnSpc>
                <a:spcPct val="150000"/>
              </a:lnSpc>
            </a:pPr>
            <a:r>
              <a:rPr lang="fr-FR" sz="5400" b="1" dirty="0">
                <a:solidFill>
                  <a:srgbClr val="8CB300"/>
                </a:solidFill>
                <a:latin typeface="Script MT Bold" panose="03040602040607080904" pitchFamily="66" charset="0"/>
              </a:rPr>
              <a:t>Contemplation</a:t>
            </a:r>
            <a:br>
              <a:rPr lang="fr-FR" sz="1600" dirty="0"/>
            </a:br>
            <a:endParaRPr lang="fr-FR" sz="1600" dirty="0"/>
          </a:p>
        </p:txBody>
      </p:sp>
      <p:sp>
        <p:nvSpPr>
          <p:cNvPr id="2" name="Rectangle 1"/>
          <p:cNvSpPr/>
          <p:nvPr/>
        </p:nvSpPr>
        <p:spPr>
          <a:xfrm>
            <a:off x="3079631" y="3284606"/>
            <a:ext cx="6290511" cy="830997"/>
          </a:xfrm>
          <a:prstGeom prst="rect">
            <a:avLst/>
          </a:prstGeom>
        </p:spPr>
        <p:txBody>
          <a:bodyPr wrap="square">
            <a:spAutoFit/>
          </a:bodyPr>
          <a:lstStyle/>
          <a:p>
            <a:r>
              <a:rPr lang="it-IT" sz="4800" dirty="0">
                <a:solidFill>
                  <a:schemeClr val="bg1"/>
                </a:solidFill>
              </a:rPr>
              <a:t>Laudato si, o mi, Signore</a:t>
            </a:r>
            <a:endParaRPr lang="fr-FR" sz="4800" dirty="0">
              <a:solidFill>
                <a:schemeClr val="bg1"/>
              </a:solidFill>
            </a:endParaRPr>
          </a:p>
        </p:txBody>
      </p:sp>
      <p:pic>
        <p:nvPicPr>
          <p:cNvPr id="17" name="Image 16"/>
          <p:cNvPicPr>
            <a:picLocks noChangeAspect="1"/>
          </p:cNvPicPr>
          <p:nvPr/>
        </p:nvPicPr>
        <p:blipFill rotWithShape="1">
          <a:blip r:embed="rId3">
            <a:extLst>
              <a:ext uri="{28A0092B-C50C-407E-A947-70E740481C1C}">
                <a14:useLocalDpi xmlns:a14="http://schemas.microsoft.com/office/drawing/2010/main" val="0"/>
              </a:ext>
            </a:extLst>
          </a:blip>
          <a:srcRect l="25663" t="13521" b="69795"/>
          <a:stretch/>
        </p:blipFill>
        <p:spPr>
          <a:xfrm>
            <a:off x="0" y="252610"/>
            <a:ext cx="4451745" cy="1415561"/>
          </a:xfrm>
          <a:prstGeom prst="rect">
            <a:avLst/>
          </a:prstGeom>
        </p:spPr>
      </p:pic>
    </p:spTree>
    <p:extLst>
      <p:ext uri="{BB962C8B-B14F-4D97-AF65-F5344CB8AC3E}">
        <p14:creationId xmlns:p14="http://schemas.microsoft.com/office/powerpoint/2010/main" val="3197536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144000"/>
          </a:xfrm>
          <a:prstGeom prst="rect">
            <a:avLst/>
          </a:prstGeom>
        </p:spPr>
      </p:pic>
      <p:sp>
        <p:nvSpPr>
          <p:cNvPr id="5" name="Rectangle 4"/>
          <p:cNvSpPr/>
          <p:nvPr/>
        </p:nvSpPr>
        <p:spPr>
          <a:xfrm>
            <a:off x="102722" y="2101499"/>
            <a:ext cx="8361392" cy="3970318"/>
          </a:xfrm>
          <a:prstGeom prst="rect">
            <a:avLst/>
          </a:prstGeom>
          <a:solidFill>
            <a:srgbClr val="537E8A">
              <a:alpha val="49020"/>
            </a:srgbClr>
          </a:solidFill>
        </p:spPr>
        <p:txBody>
          <a:bodyPr wrap="none">
            <a:spAutoFit/>
          </a:bodyPr>
          <a:lstStyle/>
          <a:p>
            <a:pPr>
              <a:lnSpc>
                <a:spcPct val="150000"/>
              </a:lnSpc>
            </a:pPr>
            <a:r>
              <a:rPr lang="fr-FR" sz="2400" dirty="0">
                <a:solidFill>
                  <a:schemeClr val="bg1"/>
                </a:solidFill>
                <a:latin typeface="Script MT Bold" panose="03040602040607080904" pitchFamily="66" charset="0"/>
              </a:rPr>
              <a:t>Ensemble on peut tout	 </a:t>
            </a:r>
            <a:r>
              <a:rPr lang="fr-FR" sz="2400" dirty="0">
                <a:solidFill>
                  <a:schemeClr val="bg1"/>
                </a:solidFill>
              </a:rPr>
              <a:t>	temps d’accueil et de rencontre</a:t>
            </a:r>
          </a:p>
          <a:p>
            <a:pPr>
              <a:lnSpc>
                <a:spcPct val="150000"/>
              </a:lnSpc>
            </a:pPr>
            <a:r>
              <a:rPr lang="fr-FR" sz="2400" dirty="0">
                <a:solidFill>
                  <a:schemeClr val="bg1"/>
                </a:solidFill>
                <a:latin typeface="Script MT Bold" panose="03040602040607080904" pitchFamily="66" charset="0"/>
              </a:rPr>
              <a:t>J’en suis où?  	</a:t>
            </a:r>
            <a:r>
              <a:rPr lang="fr-FR" sz="2400" dirty="0">
                <a:solidFill>
                  <a:schemeClr val="bg1"/>
                </a:solidFill>
              </a:rPr>
              <a:t>		temps d’introspection et de partage</a:t>
            </a:r>
          </a:p>
          <a:p>
            <a:pPr>
              <a:lnSpc>
                <a:spcPct val="150000"/>
              </a:lnSpc>
            </a:pPr>
            <a:r>
              <a:rPr lang="fr-FR" sz="2400" dirty="0">
                <a:solidFill>
                  <a:schemeClr val="bg1"/>
                </a:solidFill>
                <a:latin typeface="Script MT Bold" panose="03040602040607080904" pitchFamily="66" charset="0"/>
              </a:rPr>
              <a:t>Un point à la foi </a:t>
            </a:r>
            <a:r>
              <a:rPr lang="fr-FR" sz="2400" dirty="0">
                <a:solidFill>
                  <a:schemeClr val="bg1"/>
                </a:solidFill>
              </a:rPr>
              <a:t>		temps d’enseignement</a:t>
            </a:r>
          </a:p>
          <a:p>
            <a:pPr>
              <a:lnSpc>
                <a:spcPct val="150000"/>
              </a:lnSpc>
            </a:pPr>
            <a:r>
              <a:rPr lang="fr-FR" sz="2400" dirty="0">
                <a:solidFill>
                  <a:schemeClr val="bg1"/>
                </a:solidFill>
                <a:latin typeface="Script MT Bold" panose="03040602040607080904" pitchFamily="66" charset="0"/>
              </a:rPr>
              <a:t>Ça se passe ici	</a:t>
            </a:r>
            <a:r>
              <a:rPr lang="fr-FR" sz="2400" dirty="0">
                <a:solidFill>
                  <a:schemeClr val="bg1"/>
                </a:solidFill>
              </a:rPr>
              <a:t>		témoignage </a:t>
            </a:r>
          </a:p>
          <a:p>
            <a:pPr>
              <a:lnSpc>
                <a:spcPct val="150000"/>
              </a:lnSpc>
            </a:pPr>
            <a:r>
              <a:rPr lang="fr-FR" sz="2400" dirty="0">
                <a:solidFill>
                  <a:schemeClr val="bg1"/>
                </a:solidFill>
                <a:latin typeface="Script MT Bold" panose="03040602040607080904" pitchFamily="66" charset="0"/>
              </a:rPr>
              <a:t>Un point à la foi </a:t>
            </a:r>
            <a:r>
              <a:rPr lang="fr-FR" sz="2400" dirty="0">
                <a:solidFill>
                  <a:schemeClr val="bg1"/>
                </a:solidFill>
              </a:rPr>
              <a:t>		temps de méditation</a:t>
            </a:r>
          </a:p>
          <a:p>
            <a:pPr>
              <a:lnSpc>
                <a:spcPct val="150000"/>
              </a:lnSpc>
            </a:pPr>
            <a:r>
              <a:rPr lang="fr-FR" sz="2400" dirty="0">
                <a:solidFill>
                  <a:schemeClr val="bg1"/>
                </a:solidFill>
                <a:latin typeface="Script MT Bold" panose="03040602040607080904" pitchFamily="66" charset="0"/>
              </a:rPr>
              <a:t>Et si on passait à l’action?</a:t>
            </a:r>
            <a:r>
              <a:rPr lang="fr-FR" sz="2400" dirty="0">
                <a:solidFill>
                  <a:schemeClr val="bg1"/>
                </a:solidFill>
              </a:rPr>
              <a:t>	temps de partage</a:t>
            </a:r>
          </a:p>
          <a:p>
            <a:pPr>
              <a:lnSpc>
                <a:spcPct val="150000"/>
              </a:lnSpc>
            </a:pPr>
            <a:r>
              <a:rPr lang="fr-FR" sz="2400" dirty="0">
                <a:solidFill>
                  <a:schemeClr val="bg1"/>
                </a:solidFill>
                <a:latin typeface="Script MT Bold" panose="03040602040607080904" pitchFamily="66" charset="0"/>
              </a:rPr>
              <a:t>Contemplation</a:t>
            </a:r>
            <a:r>
              <a:rPr lang="fr-FR" sz="2400" dirty="0">
                <a:solidFill>
                  <a:schemeClr val="bg1"/>
                </a:solidFill>
              </a:rPr>
              <a:t>			temps d’adoration et d’intercession</a:t>
            </a:r>
          </a:p>
        </p:txBody>
      </p:sp>
      <p:pic>
        <p:nvPicPr>
          <p:cNvPr id="6" name="Image 5"/>
          <p:cNvPicPr>
            <a:picLocks noChangeAspect="1"/>
          </p:cNvPicPr>
          <p:nvPr/>
        </p:nvPicPr>
        <p:blipFill rotWithShape="1">
          <a:blip r:embed="rId3">
            <a:extLst>
              <a:ext uri="{28A0092B-C50C-407E-A947-70E740481C1C}">
                <a14:useLocalDpi xmlns:a14="http://schemas.microsoft.com/office/drawing/2010/main" val="0"/>
              </a:ext>
            </a:extLst>
          </a:blip>
          <a:srcRect l="25663" t="13521" b="69795"/>
          <a:stretch/>
        </p:blipFill>
        <p:spPr>
          <a:xfrm>
            <a:off x="0" y="252610"/>
            <a:ext cx="4451745" cy="1415561"/>
          </a:xfrm>
          <a:prstGeom prst="rect">
            <a:avLst/>
          </a:prstGeom>
        </p:spPr>
      </p:pic>
    </p:spTree>
    <p:extLst>
      <p:ext uri="{BB962C8B-B14F-4D97-AF65-F5344CB8AC3E}">
        <p14:creationId xmlns:p14="http://schemas.microsoft.com/office/powerpoint/2010/main" val="11153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469" y="0"/>
            <a:ext cx="14343529" cy="6858000"/>
          </a:xfrm>
          <a:prstGeom prst="rect">
            <a:avLst/>
          </a:prstGeom>
        </p:spPr>
      </p:pic>
      <p:sp>
        <p:nvSpPr>
          <p:cNvPr id="5" name="Rectangle 4"/>
          <p:cNvSpPr/>
          <p:nvPr/>
        </p:nvSpPr>
        <p:spPr>
          <a:xfrm>
            <a:off x="8457443" y="-224655"/>
            <a:ext cx="2100255" cy="1892826"/>
          </a:xfrm>
          <a:prstGeom prst="rect">
            <a:avLst/>
          </a:prstGeom>
        </p:spPr>
        <p:txBody>
          <a:bodyPr wrap="none">
            <a:spAutoFit/>
          </a:bodyPr>
          <a:lstStyle/>
          <a:p>
            <a:pPr>
              <a:lnSpc>
                <a:spcPct val="150000"/>
              </a:lnSpc>
            </a:pPr>
            <a:r>
              <a:rPr lang="fr-FR" sz="6000" b="1" dirty="0">
                <a:solidFill>
                  <a:srgbClr val="648000"/>
                </a:solidFill>
                <a:latin typeface="Script MT Bold" panose="03040602040607080904" pitchFamily="66" charset="0"/>
              </a:rPr>
              <a:t>Écoute</a:t>
            </a:r>
            <a:br>
              <a:rPr lang="fr-FR" dirty="0"/>
            </a:br>
            <a:endParaRPr lang="fr-FR" dirty="0"/>
          </a:p>
        </p:txBody>
      </p:sp>
      <p:sp>
        <p:nvSpPr>
          <p:cNvPr id="6" name="Rectangle 5"/>
          <p:cNvSpPr/>
          <p:nvPr/>
        </p:nvSpPr>
        <p:spPr>
          <a:xfrm>
            <a:off x="5172214" y="363594"/>
            <a:ext cx="4420377" cy="1324273"/>
          </a:xfrm>
          <a:prstGeom prst="rect">
            <a:avLst/>
          </a:prstGeom>
        </p:spPr>
        <p:txBody>
          <a:bodyPr wrap="none">
            <a:spAutoFit/>
          </a:bodyPr>
          <a:lstStyle/>
          <a:p>
            <a:pPr>
              <a:lnSpc>
                <a:spcPct val="150000"/>
              </a:lnSpc>
            </a:pPr>
            <a:r>
              <a:rPr lang="fr-FR" sz="6000" b="1" dirty="0">
                <a:solidFill>
                  <a:srgbClr val="8CB300"/>
                </a:solidFill>
                <a:latin typeface="Script MT Bold" panose="03040602040607080904" pitchFamily="66" charset="0"/>
              </a:rPr>
              <a:t>Non jugement</a:t>
            </a:r>
          </a:p>
        </p:txBody>
      </p:sp>
      <p:sp>
        <p:nvSpPr>
          <p:cNvPr id="7" name="Rectangle 6"/>
          <p:cNvSpPr/>
          <p:nvPr/>
        </p:nvSpPr>
        <p:spPr>
          <a:xfrm>
            <a:off x="9592591" y="762934"/>
            <a:ext cx="2380780" cy="1849865"/>
          </a:xfrm>
          <a:prstGeom prst="rect">
            <a:avLst/>
          </a:prstGeom>
        </p:spPr>
        <p:txBody>
          <a:bodyPr wrap="none">
            <a:spAutoFit/>
          </a:bodyPr>
          <a:lstStyle/>
          <a:p>
            <a:pPr>
              <a:lnSpc>
                <a:spcPct val="150000"/>
              </a:lnSpc>
            </a:pPr>
            <a:r>
              <a:rPr lang="fr-FR" sz="6000" b="1" dirty="0">
                <a:latin typeface="Script MT Bold" panose="03040602040607080904" pitchFamily="66" charset="0"/>
              </a:rPr>
              <a:t>Accueil</a:t>
            </a:r>
            <a:br>
              <a:rPr lang="fr-FR" dirty="0"/>
            </a:br>
            <a:endParaRPr lang="fr-FR" dirty="0"/>
          </a:p>
        </p:txBody>
      </p:sp>
      <p:pic>
        <p:nvPicPr>
          <p:cNvPr id="19" name="Image 18"/>
          <p:cNvPicPr>
            <a:picLocks noChangeAspect="1"/>
          </p:cNvPicPr>
          <p:nvPr/>
        </p:nvPicPr>
        <p:blipFill rotWithShape="1">
          <a:blip r:embed="rId3">
            <a:extLst>
              <a:ext uri="{28A0092B-C50C-407E-A947-70E740481C1C}">
                <a14:useLocalDpi xmlns:a14="http://schemas.microsoft.com/office/drawing/2010/main" val="0"/>
              </a:ext>
            </a:extLst>
          </a:blip>
          <a:srcRect l="25663" t="13521" b="69795"/>
          <a:stretch/>
        </p:blipFill>
        <p:spPr>
          <a:xfrm>
            <a:off x="0" y="252610"/>
            <a:ext cx="4451745" cy="1415561"/>
          </a:xfrm>
          <a:prstGeom prst="rect">
            <a:avLst/>
          </a:prstGeom>
        </p:spPr>
      </p:pic>
    </p:spTree>
    <p:extLst>
      <p:ext uri="{BB962C8B-B14F-4D97-AF65-F5344CB8AC3E}">
        <p14:creationId xmlns:p14="http://schemas.microsoft.com/office/powerpoint/2010/main" val="2313063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59" y="0"/>
            <a:ext cx="12277859" cy="6810375"/>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60" y="0"/>
            <a:ext cx="12277859" cy="9208394"/>
          </a:xfrm>
          <a:prstGeom prst="rect">
            <a:avLst/>
          </a:prstGeom>
        </p:spPr>
      </p:pic>
      <p:pic>
        <p:nvPicPr>
          <p:cNvPr id="5" name="Image 4"/>
          <p:cNvPicPr>
            <a:picLocks noChangeAspect="1"/>
          </p:cNvPicPr>
          <p:nvPr/>
        </p:nvPicPr>
        <p:blipFill rotWithShape="1">
          <a:blip r:embed="rId4">
            <a:extLst>
              <a:ext uri="{28A0092B-C50C-407E-A947-70E740481C1C}">
                <a14:useLocalDpi xmlns:a14="http://schemas.microsoft.com/office/drawing/2010/main" val="0"/>
              </a:ext>
            </a:extLst>
          </a:blip>
          <a:srcRect l="25663" t="13521" b="69795"/>
          <a:stretch/>
        </p:blipFill>
        <p:spPr>
          <a:xfrm>
            <a:off x="0" y="252610"/>
            <a:ext cx="4451745" cy="1415561"/>
          </a:xfrm>
          <a:prstGeom prst="rect">
            <a:avLst/>
          </a:prstGeom>
        </p:spPr>
      </p:pic>
      <p:sp>
        <p:nvSpPr>
          <p:cNvPr id="2" name="ZoneTexte 1"/>
          <p:cNvSpPr txBox="1"/>
          <p:nvPr/>
        </p:nvSpPr>
        <p:spPr>
          <a:xfrm>
            <a:off x="241540" y="2277374"/>
            <a:ext cx="11197086" cy="3693319"/>
          </a:xfrm>
          <a:prstGeom prst="rect">
            <a:avLst/>
          </a:prstGeom>
          <a:solidFill>
            <a:srgbClr val="FFFFFF">
              <a:alpha val="50196"/>
            </a:srgbClr>
          </a:solidFill>
        </p:spPr>
        <p:txBody>
          <a:bodyPr wrap="square" rtlCol="0">
            <a:spAutoFit/>
          </a:bodyPr>
          <a:lstStyle/>
          <a:p>
            <a:r>
              <a:rPr lang="fr-FR" sz="2400" b="1" dirty="0"/>
              <a:t>R. Viens, Esprit Saint, viens embraser nos cœurs</a:t>
            </a:r>
            <a:br>
              <a:rPr lang="fr-FR" sz="2400" b="1" dirty="0"/>
            </a:br>
            <a:r>
              <a:rPr lang="fr-FR" sz="2400" b="1" dirty="0"/>
              <a:t>Viens au secours de nos faiblesses.</a:t>
            </a:r>
            <a:br>
              <a:rPr lang="fr-FR" sz="2400" b="1" dirty="0"/>
            </a:br>
            <a:r>
              <a:rPr lang="fr-FR" sz="2400" b="1" dirty="0"/>
              <a:t>Viens, Esprit Saint, viens, Esprit consolateur,</a:t>
            </a:r>
            <a:br>
              <a:rPr lang="fr-FR" sz="2400" b="1" dirty="0"/>
            </a:br>
            <a:r>
              <a:rPr lang="fr-FR" sz="2400" b="1" dirty="0"/>
              <a:t>Emplis-nous de joie et d’allégresse !</a:t>
            </a:r>
            <a:br>
              <a:rPr lang="fr-FR" sz="2400" b="1" dirty="0"/>
            </a:br>
            <a:br>
              <a:rPr lang="fr-FR" sz="2400" b="1" dirty="0"/>
            </a:br>
            <a:r>
              <a:rPr lang="fr-FR" sz="2400" b="1" dirty="0"/>
              <a:t>1. Viens en nos âmes lasses, Esprit de sainteté.</a:t>
            </a:r>
            <a:br>
              <a:rPr lang="fr-FR" sz="2400" b="1" dirty="0"/>
            </a:br>
            <a:r>
              <a:rPr lang="fr-FR" sz="2400" b="1" dirty="0"/>
              <a:t>Viens nous combler de grâce et viens nous sanctifier.</a:t>
            </a:r>
            <a:br>
              <a:rPr lang="fr-FR" sz="2400" b="1" dirty="0"/>
            </a:br>
            <a:r>
              <a:rPr lang="fr-FR" sz="2400" b="1" dirty="0"/>
              <a:t>Viens guérir nos blessures, toi, le Consolateur,</a:t>
            </a:r>
            <a:br>
              <a:rPr lang="fr-FR" sz="2400" b="1" dirty="0"/>
            </a:br>
            <a:r>
              <a:rPr lang="fr-FR" sz="2400" b="1" dirty="0"/>
              <a:t>Viens, Source vive et pure, apaiser notre cœur !</a:t>
            </a:r>
            <a:br>
              <a:rPr lang="fr-FR" b="1" dirty="0"/>
            </a:br>
            <a:endParaRPr lang="fr-FR" dirty="0"/>
          </a:p>
        </p:txBody>
      </p:sp>
    </p:spTree>
    <p:extLst>
      <p:ext uri="{BB962C8B-B14F-4D97-AF65-F5344CB8AC3E}">
        <p14:creationId xmlns:p14="http://schemas.microsoft.com/office/powerpoint/2010/main" val="1244319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59" y="0"/>
            <a:ext cx="12277859" cy="6810375"/>
          </a:xfrm>
          <a:prstGeom prst="rect">
            <a:avLst/>
          </a:prstGeom>
        </p:spPr>
      </p:pic>
      <p:pic>
        <p:nvPicPr>
          <p:cNvPr id="5" name="Image 4"/>
          <p:cNvPicPr>
            <a:picLocks noChangeAspect="1"/>
          </p:cNvPicPr>
          <p:nvPr/>
        </p:nvPicPr>
        <p:blipFill rotWithShape="1">
          <a:blip r:embed="rId3">
            <a:extLst>
              <a:ext uri="{28A0092B-C50C-407E-A947-70E740481C1C}">
                <a14:useLocalDpi xmlns:a14="http://schemas.microsoft.com/office/drawing/2010/main" val="0"/>
              </a:ext>
            </a:extLst>
          </a:blip>
          <a:srcRect l="25663" t="13521" b="69795"/>
          <a:stretch/>
        </p:blipFill>
        <p:spPr>
          <a:xfrm>
            <a:off x="0" y="252610"/>
            <a:ext cx="4451745" cy="1415561"/>
          </a:xfrm>
          <a:prstGeom prst="rect">
            <a:avLst/>
          </a:prstGeom>
        </p:spPr>
      </p:pic>
      <p:sp>
        <p:nvSpPr>
          <p:cNvPr id="7" name="ZoneTexte 6"/>
          <p:cNvSpPr txBox="1"/>
          <p:nvPr/>
        </p:nvSpPr>
        <p:spPr>
          <a:xfrm>
            <a:off x="241540" y="2277374"/>
            <a:ext cx="11197086" cy="3693319"/>
          </a:xfrm>
          <a:prstGeom prst="rect">
            <a:avLst/>
          </a:prstGeom>
          <a:solidFill>
            <a:srgbClr val="FFFFFF">
              <a:alpha val="50196"/>
            </a:srgbClr>
          </a:solidFill>
        </p:spPr>
        <p:txBody>
          <a:bodyPr wrap="square" rtlCol="0">
            <a:spAutoFit/>
          </a:bodyPr>
          <a:lstStyle/>
          <a:p>
            <a:r>
              <a:rPr lang="fr-FR" sz="2400" b="1" dirty="0"/>
              <a:t>R. Viens, Esprit Saint, viens embraser nos cœurs</a:t>
            </a:r>
            <a:br>
              <a:rPr lang="fr-FR" sz="2400" b="1" dirty="0"/>
            </a:br>
            <a:r>
              <a:rPr lang="fr-FR" sz="2400" b="1" dirty="0"/>
              <a:t>Viens au secours de nos faiblesses.</a:t>
            </a:r>
            <a:br>
              <a:rPr lang="fr-FR" sz="2400" b="1" dirty="0"/>
            </a:br>
            <a:r>
              <a:rPr lang="fr-FR" sz="2400" b="1" dirty="0"/>
              <a:t>Viens, Esprit Saint, viens, Esprit consolateur,</a:t>
            </a:r>
            <a:br>
              <a:rPr lang="fr-FR" sz="2400" b="1" dirty="0"/>
            </a:br>
            <a:r>
              <a:rPr lang="fr-FR" sz="2400" b="1" dirty="0"/>
              <a:t>Emplis-nous de joie et d’allégresse !</a:t>
            </a:r>
            <a:br>
              <a:rPr lang="fr-FR" sz="2400" b="1" dirty="0"/>
            </a:br>
            <a:br>
              <a:rPr lang="fr-FR" sz="2400" b="1" dirty="0"/>
            </a:br>
            <a:r>
              <a:rPr lang="fr-FR" sz="2400" dirty="0"/>
              <a:t>2. Envoyé par le Père, tu viens nous visiter,</a:t>
            </a:r>
            <a:br>
              <a:rPr lang="fr-FR" sz="2400" dirty="0"/>
            </a:br>
            <a:r>
              <a:rPr lang="fr-FR" sz="2400" dirty="0"/>
              <a:t>Tu fais de nous des frères, peuple de baptisés.</a:t>
            </a:r>
            <a:br>
              <a:rPr lang="fr-FR" sz="2400" dirty="0"/>
            </a:br>
            <a:r>
              <a:rPr lang="fr-FR" sz="2400" dirty="0"/>
              <a:t>Enfants de la lumière, membres de Jésus-Christ,</a:t>
            </a:r>
            <a:br>
              <a:rPr lang="fr-FR" sz="2400" dirty="0"/>
            </a:br>
            <a:r>
              <a:rPr lang="fr-FR" sz="2400" dirty="0"/>
              <a:t>Nous pouvons crier “Père” d’un seul et même Esprit.</a:t>
            </a:r>
            <a:br>
              <a:rPr lang="fr-FR" sz="2400" dirty="0"/>
            </a:br>
            <a:endParaRPr lang="fr-FR" dirty="0"/>
          </a:p>
        </p:txBody>
      </p:sp>
    </p:spTree>
    <p:extLst>
      <p:ext uri="{BB962C8B-B14F-4D97-AF65-F5344CB8AC3E}">
        <p14:creationId xmlns:p14="http://schemas.microsoft.com/office/powerpoint/2010/main" val="1160734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71265"/>
            <a:ext cx="12192000" cy="8134350"/>
          </a:xfrm>
          <a:prstGeom prst="rect">
            <a:avLst/>
          </a:prstGeom>
        </p:spPr>
      </p:pic>
      <p:pic>
        <p:nvPicPr>
          <p:cNvPr id="5" name="Image 4"/>
          <p:cNvPicPr>
            <a:picLocks noChangeAspect="1"/>
          </p:cNvPicPr>
          <p:nvPr/>
        </p:nvPicPr>
        <p:blipFill rotWithShape="1">
          <a:blip r:embed="rId3">
            <a:extLst>
              <a:ext uri="{28A0092B-C50C-407E-A947-70E740481C1C}">
                <a14:useLocalDpi xmlns:a14="http://schemas.microsoft.com/office/drawing/2010/main" val="0"/>
              </a:ext>
            </a:extLst>
          </a:blip>
          <a:srcRect l="25663" t="13521" b="69795"/>
          <a:stretch/>
        </p:blipFill>
        <p:spPr>
          <a:xfrm>
            <a:off x="0" y="252610"/>
            <a:ext cx="4451745" cy="1415561"/>
          </a:xfrm>
          <a:prstGeom prst="rect">
            <a:avLst/>
          </a:prstGeom>
        </p:spPr>
      </p:pic>
      <p:sp>
        <p:nvSpPr>
          <p:cNvPr id="6" name="ZoneTexte 5"/>
          <p:cNvSpPr txBox="1"/>
          <p:nvPr/>
        </p:nvSpPr>
        <p:spPr>
          <a:xfrm>
            <a:off x="241540" y="2277374"/>
            <a:ext cx="11197086" cy="3693319"/>
          </a:xfrm>
          <a:prstGeom prst="rect">
            <a:avLst/>
          </a:prstGeom>
          <a:solidFill>
            <a:srgbClr val="FFFFFF">
              <a:alpha val="50196"/>
            </a:srgbClr>
          </a:solidFill>
        </p:spPr>
        <p:txBody>
          <a:bodyPr wrap="square" rtlCol="0">
            <a:spAutoFit/>
          </a:bodyPr>
          <a:lstStyle/>
          <a:p>
            <a:r>
              <a:rPr lang="fr-FR" sz="2400" b="1" dirty="0"/>
              <a:t>R. Viens, Esprit Saint, viens embraser nos cœurs</a:t>
            </a:r>
            <a:br>
              <a:rPr lang="fr-FR" sz="2400" b="1" dirty="0"/>
            </a:br>
            <a:r>
              <a:rPr lang="fr-FR" sz="2400" b="1" dirty="0"/>
              <a:t>Viens au secours de nos faiblesses.</a:t>
            </a:r>
            <a:br>
              <a:rPr lang="fr-FR" sz="2400" b="1" dirty="0"/>
            </a:br>
            <a:r>
              <a:rPr lang="fr-FR" sz="2400" b="1" dirty="0"/>
              <a:t>Viens, Esprit Saint, viens, Esprit consolateur,</a:t>
            </a:r>
            <a:br>
              <a:rPr lang="fr-FR" sz="2400" b="1" dirty="0"/>
            </a:br>
            <a:r>
              <a:rPr lang="fr-FR" sz="2400" b="1" dirty="0"/>
              <a:t>Emplis-nous de joie et d’allégresse !</a:t>
            </a:r>
            <a:br>
              <a:rPr lang="fr-FR" sz="2400" b="1" dirty="0"/>
            </a:br>
            <a:br>
              <a:rPr lang="fr-FR" sz="2400" b="1" dirty="0"/>
            </a:br>
            <a:r>
              <a:rPr lang="fr-FR" sz="2400" dirty="0"/>
              <a:t>3. En nos cœurs viens répandre les dons de ton amour,</a:t>
            </a:r>
            <a:br>
              <a:rPr lang="fr-FR" sz="2400" dirty="0"/>
            </a:br>
            <a:r>
              <a:rPr lang="fr-FR" sz="2400" dirty="0"/>
              <a:t>Viens inspirer nos langues pour chanter Dieu toujours.</a:t>
            </a:r>
            <a:br>
              <a:rPr lang="fr-FR" sz="2400" dirty="0"/>
            </a:br>
            <a:r>
              <a:rPr lang="fr-FR" sz="2400" dirty="0"/>
              <a:t>Viens, Esprit de sagesse, viens prier en nos cœurs.</a:t>
            </a:r>
            <a:br>
              <a:rPr lang="fr-FR" sz="2400" dirty="0"/>
            </a:br>
            <a:r>
              <a:rPr lang="fr-FR" sz="2400" dirty="0"/>
              <a:t>Viens, et redis sans cesse : Jésus-Christ est Seigneur !</a:t>
            </a:r>
            <a:br>
              <a:rPr lang="fr-FR" sz="2400" dirty="0"/>
            </a:br>
            <a:endParaRPr lang="fr-FR" dirty="0"/>
          </a:p>
        </p:txBody>
      </p:sp>
    </p:spTree>
    <p:extLst>
      <p:ext uri="{BB962C8B-B14F-4D97-AF65-F5344CB8AC3E}">
        <p14:creationId xmlns:p14="http://schemas.microsoft.com/office/powerpoint/2010/main" val="2953504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620000"/>
          </a:xfrm>
          <a:prstGeom prst="rect">
            <a:avLst/>
          </a:prstGeom>
        </p:spPr>
      </p:pic>
      <p:sp>
        <p:nvSpPr>
          <p:cNvPr id="8" name="Rectangle 7"/>
          <p:cNvSpPr/>
          <p:nvPr/>
        </p:nvSpPr>
        <p:spPr>
          <a:xfrm>
            <a:off x="4942218" y="105005"/>
            <a:ext cx="6687728" cy="1892826"/>
          </a:xfrm>
          <a:prstGeom prst="rect">
            <a:avLst/>
          </a:prstGeom>
        </p:spPr>
        <p:txBody>
          <a:bodyPr wrap="none">
            <a:spAutoFit/>
          </a:bodyPr>
          <a:lstStyle/>
          <a:p>
            <a:pPr>
              <a:lnSpc>
                <a:spcPct val="150000"/>
              </a:lnSpc>
            </a:pPr>
            <a:r>
              <a:rPr lang="fr-FR" sz="6000" b="1" dirty="0">
                <a:solidFill>
                  <a:srgbClr val="8CB300"/>
                </a:solidFill>
                <a:latin typeface="Script MT Bold" panose="03040602040607080904" pitchFamily="66" charset="0"/>
              </a:rPr>
              <a:t>Ensemble on peut tout</a:t>
            </a:r>
            <a:br>
              <a:rPr lang="fr-FR" dirty="0"/>
            </a:br>
            <a:endParaRPr lang="fr-FR" dirty="0"/>
          </a:p>
        </p:txBody>
      </p:sp>
      <p:sp>
        <p:nvSpPr>
          <p:cNvPr id="3" name="ZoneTexte 2"/>
          <p:cNvSpPr txBox="1"/>
          <p:nvPr/>
        </p:nvSpPr>
        <p:spPr>
          <a:xfrm>
            <a:off x="6237474" y="1305334"/>
            <a:ext cx="5392472" cy="461665"/>
          </a:xfrm>
          <a:prstGeom prst="rect">
            <a:avLst/>
          </a:prstGeom>
          <a:noFill/>
        </p:spPr>
        <p:txBody>
          <a:bodyPr wrap="square" rtlCol="0">
            <a:spAutoFit/>
          </a:bodyPr>
          <a:lstStyle/>
          <a:p>
            <a:r>
              <a:rPr lang="fr-FR" sz="2400" b="1" dirty="0">
                <a:solidFill>
                  <a:schemeClr val="bg1"/>
                </a:solidFill>
              </a:rPr>
              <a:t>Alphabet de la Création</a:t>
            </a:r>
          </a:p>
        </p:txBody>
      </p:sp>
      <p:graphicFrame>
        <p:nvGraphicFramePr>
          <p:cNvPr id="5" name="Tableau 4"/>
          <p:cNvGraphicFramePr>
            <a:graphicFrameLocks noGrp="1"/>
          </p:cNvGraphicFramePr>
          <p:nvPr>
            <p:extLst>
              <p:ext uri="{D42A27DB-BD31-4B8C-83A1-F6EECF244321}">
                <p14:modId xmlns:p14="http://schemas.microsoft.com/office/powerpoint/2010/main" val="2264028132"/>
              </p:ext>
            </p:extLst>
          </p:nvPr>
        </p:nvGraphicFramePr>
        <p:xfrm>
          <a:off x="571502" y="1837594"/>
          <a:ext cx="11058444" cy="4765432"/>
        </p:xfrm>
        <a:graphic>
          <a:graphicData uri="http://schemas.openxmlformats.org/drawingml/2006/table">
            <a:tbl>
              <a:tblPr firstRow="1" firstCol="1" bandRow="1">
                <a:tableStyleId>{5C22544A-7EE6-4342-B048-85BDC9FD1C3A}</a:tableStyleId>
              </a:tblPr>
              <a:tblGrid>
                <a:gridCol w="3686148">
                  <a:extLst>
                    <a:ext uri="{9D8B030D-6E8A-4147-A177-3AD203B41FA5}">
                      <a16:colId xmlns:a16="http://schemas.microsoft.com/office/drawing/2014/main" val="2525615819"/>
                    </a:ext>
                  </a:extLst>
                </a:gridCol>
                <a:gridCol w="3686148">
                  <a:extLst>
                    <a:ext uri="{9D8B030D-6E8A-4147-A177-3AD203B41FA5}">
                      <a16:colId xmlns:a16="http://schemas.microsoft.com/office/drawing/2014/main" val="955399338"/>
                    </a:ext>
                  </a:extLst>
                </a:gridCol>
                <a:gridCol w="3686148">
                  <a:extLst>
                    <a:ext uri="{9D8B030D-6E8A-4147-A177-3AD203B41FA5}">
                      <a16:colId xmlns:a16="http://schemas.microsoft.com/office/drawing/2014/main" val="991243526"/>
                    </a:ext>
                  </a:extLst>
                </a:gridCol>
              </a:tblGrid>
              <a:tr h="680776">
                <a:tc>
                  <a:txBody>
                    <a:bodyPr/>
                    <a:lstStyle/>
                    <a:p>
                      <a:pPr>
                        <a:lnSpc>
                          <a:spcPct val="150000"/>
                        </a:lnSpc>
                        <a:spcAft>
                          <a:spcPts val="0"/>
                        </a:spcAft>
                      </a:pPr>
                      <a:r>
                        <a:rPr lang="fr-FR" sz="1400" b="1" dirty="0">
                          <a:solidFill>
                            <a:schemeClr val="bg1"/>
                          </a:solidFill>
                          <a:effectLst/>
                        </a:rPr>
                        <a:t>A</a:t>
                      </a:r>
                      <a:endParaRPr lang="fr-FR"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E49248">
                        <a:alpha val="47843"/>
                      </a:srgbClr>
                    </a:solidFill>
                  </a:tcPr>
                </a:tc>
                <a:tc>
                  <a:txBody>
                    <a:bodyPr/>
                    <a:lstStyle/>
                    <a:p>
                      <a:pPr>
                        <a:lnSpc>
                          <a:spcPct val="150000"/>
                        </a:lnSpc>
                        <a:spcAft>
                          <a:spcPts val="0"/>
                        </a:spcAft>
                      </a:pPr>
                      <a:r>
                        <a:rPr lang="fr-FR" sz="1400" b="1" dirty="0">
                          <a:solidFill>
                            <a:schemeClr val="bg1"/>
                          </a:solidFill>
                          <a:effectLst/>
                        </a:rPr>
                        <a:t>H,I</a:t>
                      </a:r>
                      <a:endParaRPr lang="fr-FR"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E49248">
                        <a:alpha val="47843"/>
                      </a:srgbClr>
                    </a:solidFill>
                  </a:tcPr>
                </a:tc>
                <a:tc>
                  <a:txBody>
                    <a:bodyPr/>
                    <a:lstStyle/>
                    <a:p>
                      <a:pPr>
                        <a:lnSpc>
                          <a:spcPct val="150000"/>
                        </a:lnSpc>
                        <a:spcAft>
                          <a:spcPts val="0"/>
                        </a:spcAft>
                      </a:pPr>
                      <a:r>
                        <a:rPr lang="fr-FR" sz="1400" b="1" dirty="0">
                          <a:solidFill>
                            <a:schemeClr val="bg1"/>
                          </a:solidFill>
                          <a:effectLst/>
                        </a:rPr>
                        <a:t>Q</a:t>
                      </a:r>
                      <a:endParaRPr lang="fr-FR"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E49248">
                        <a:alpha val="47843"/>
                      </a:srgbClr>
                    </a:solidFill>
                  </a:tcPr>
                </a:tc>
                <a:extLst>
                  <a:ext uri="{0D108BD9-81ED-4DB2-BD59-A6C34878D82A}">
                    <a16:rowId xmlns:a16="http://schemas.microsoft.com/office/drawing/2014/main" val="1373488976"/>
                  </a:ext>
                </a:extLst>
              </a:tr>
              <a:tr h="680776">
                <a:tc>
                  <a:txBody>
                    <a:bodyPr/>
                    <a:lstStyle/>
                    <a:p>
                      <a:pPr>
                        <a:lnSpc>
                          <a:spcPct val="150000"/>
                        </a:lnSpc>
                        <a:spcAft>
                          <a:spcPts val="0"/>
                        </a:spcAft>
                      </a:pPr>
                      <a:r>
                        <a:rPr lang="fr-FR" sz="1400" b="1" dirty="0">
                          <a:solidFill>
                            <a:schemeClr val="bg1"/>
                          </a:solidFill>
                          <a:effectLst/>
                        </a:rPr>
                        <a:t>B</a:t>
                      </a:r>
                      <a:endParaRPr lang="fr-FR"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E49248">
                        <a:alpha val="47843"/>
                      </a:srgbClr>
                    </a:solidFill>
                  </a:tcPr>
                </a:tc>
                <a:tc>
                  <a:txBody>
                    <a:bodyPr/>
                    <a:lstStyle/>
                    <a:p>
                      <a:pPr>
                        <a:lnSpc>
                          <a:spcPct val="150000"/>
                        </a:lnSpc>
                        <a:spcAft>
                          <a:spcPts val="0"/>
                        </a:spcAft>
                      </a:pPr>
                      <a:r>
                        <a:rPr lang="fr-FR" sz="1400" b="1" dirty="0">
                          <a:solidFill>
                            <a:schemeClr val="bg1"/>
                          </a:solidFill>
                          <a:effectLst/>
                        </a:rPr>
                        <a:t>J,K</a:t>
                      </a:r>
                      <a:endParaRPr lang="fr-FR"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E49248">
                        <a:alpha val="47843"/>
                      </a:srgbClr>
                    </a:solidFill>
                  </a:tcPr>
                </a:tc>
                <a:tc>
                  <a:txBody>
                    <a:bodyPr/>
                    <a:lstStyle/>
                    <a:p>
                      <a:pPr>
                        <a:lnSpc>
                          <a:spcPct val="150000"/>
                        </a:lnSpc>
                        <a:spcAft>
                          <a:spcPts val="0"/>
                        </a:spcAft>
                      </a:pPr>
                      <a:r>
                        <a:rPr lang="fr-FR" sz="1400" b="1" dirty="0">
                          <a:solidFill>
                            <a:schemeClr val="bg1"/>
                          </a:solidFill>
                          <a:effectLst/>
                        </a:rPr>
                        <a:t>R</a:t>
                      </a:r>
                      <a:endParaRPr lang="fr-FR"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E49248">
                        <a:alpha val="47843"/>
                      </a:srgbClr>
                    </a:solidFill>
                  </a:tcPr>
                </a:tc>
                <a:extLst>
                  <a:ext uri="{0D108BD9-81ED-4DB2-BD59-A6C34878D82A}">
                    <a16:rowId xmlns:a16="http://schemas.microsoft.com/office/drawing/2014/main" val="2852147465"/>
                  </a:ext>
                </a:extLst>
              </a:tr>
              <a:tr h="680776">
                <a:tc>
                  <a:txBody>
                    <a:bodyPr/>
                    <a:lstStyle/>
                    <a:p>
                      <a:pPr>
                        <a:lnSpc>
                          <a:spcPct val="150000"/>
                        </a:lnSpc>
                        <a:spcAft>
                          <a:spcPts val="0"/>
                        </a:spcAft>
                      </a:pPr>
                      <a:r>
                        <a:rPr lang="fr-FR" sz="1400" b="1" dirty="0">
                          <a:solidFill>
                            <a:schemeClr val="bg1"/>
                          </a:solidFill>
                          <a:effectLst/>
                        </a:rPr>
                        <a:t>C</a:t>
                      </a:r>
                      <a:endParaRPr lang="fr-FR"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E49248">
                        <a:alpha val="47843"/>
                      </a:srgbClr>
                    </a:solidFill>
                  </a:tcPr>
                </a:tc>
                <a:tc>
                  <a:txBody>
                    <a:bodyPr/>
                    <a:lstStyle/>
                    <a:p>
                      <a:pPr>
                        <a:lnSpc>
                          <a:spcPct val="150000"/>
                        </a:lnSpc>
                        <a:spcAft>
                          <a:spcPts val="0"/>
                        </a:spcAft>
                      </a:pPr>
                      <a:r>
                        <a:rPr lang="fr-FR" sz="1400" b="1" dirty="0">
                          <a:solidFill>
                            <a:schemeClr val="bg1"/>
                          </a:solidFill>
                          <a:effectLst/>
                        </a:rPr>
                        <a:t>L</a:t>
                      </a:r>
                      <a:endParaRPr lang="fr-FR"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E49248">
                        <a:alpha val="47843"/>
                      </a:srgbClr>
                    </a:solidFill>
                  </a:tcPr>
                </a:tc>
                <a:tc>
                  <a:txBody>
                    <a:bodyPr/>
                    <a:lstStyle/>
                    <a:p>
                      <a:pPr>
                        <a:lnSpc>
                          <a:spcPct val="150000"/>
                        </a:lnSpc>
                        <a:spcAft>
                          <a:spcPts val="0"/>
                        </a:spcAft>
                      </a:pPr>
                      <a:r>
                        <a:rPr lang="fr-FR" sz="1400" b="1" dirty="0">
                          <a:solidFill>
                            <a:schemeClr val="bg1"/>
                          </a:solidFill>
                          <a:effectLst/>
                        </a:rPr>
                        <a:t>S</a:t>
                      </a:r>
                      <a:endParaRPr lang="fr-FR"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E49248">
                        <a:alpha val="47843"/>
                      </a:srgbClr>
                    </a:solidFill>
                  </a:tcPr>
                </a:tc>
                <a:extLst>
                  <a:ext uri="{0D108BD9-81ED-4DB2-BD59-A6C34878D82A}">
                    <a16:rowId xmlns:a16="http://schemas.microsoft.com/office/drawing/2014/main" val="12941543"/>
                  </a:ext>
                </a:extLst>
              </a:tr>
              <a:tr h="680776">
                <a:tc>
                  <a:txBody>
                    <a:bodyPr/>
                    <a:lstStyle/>
                    <a:p>
                      <a:pPr>
                        <a:lnSpc>
                          <a:spcPct val="150000"/>
                        </a:lnSpc>
                        <a:spcAft>
                          <a:spcPts val="0"/>
                        </a:spcAft>
                      </a:pPr>
                      <a:r>
                        <a:rPr lang="fr-FR" sz="1400" b="1" dirty="0">
                          <a:solidFill>
                            <a:schemeClr val="bg1"/>
                          </a:solidFill>
                          <a:effectLst/>
                        </a:rPr>
                        <a:t>D</a:t>
                      </a:r>
                      <a:endParaRPr lang="fr-FR"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E49248">
                        <a:alpha val="47843"/>
                      </a:srgbClr>
                    </a:solidFill>
                  </a:tcPr>
                </a:tc>
                <a:tc>
                  <a:txBody>
                    <a:bodyPr/>
                    <a:lstStyle/>
                    <a:p>
                      <a:pPr>
                        <a:lnSpc>
                          <a:spcPct val="150000"/>
                        </a:lnSpc>
                        <a:spcAft>
                          <a:spcPts val="0"/>
                        </a:spcAft>
                      </a:pPr>
                      <a:r>
                        <a:rPr lang="fr-FR" sz="1400" b="1" dirty="0">
                          <a:solidFill>
                            <a:schemeClr val="bg1"/>
                          </a:solidFill>
                          <a:effectLst/>
                        </a:rPr>
                        <a:t>M</a:t>
                      </a:r>
                      <a:endParaRPr lang="fr-FR"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E49248">
                        <a:alpha val="47843"/>
                      </a:srgbClr>
                    </a:solidFill>
                  </a:tcPr>
                </a:tc>
                <a:tc>
                  <a:txBody>
                    <a:bodyPr/>
                    <a:lstStyle/>
                    <a:p>
                      <a:pPr>
                        <a:lnSpc>
                          <a:spcPct val="150000"/>
                        </a:lnSpc>
                        <a:spcAft>
                          <a:spcPts val="0"/>
                        </a:spcAft>
                      </a:pPr>
                      <a:r>
                        <a:rPr lang="fr-FR" sz="1400" b="1" dirty="0">
                          <a:solidFill>
                            <a:schemeClr val="bg1"/>
                          </a:solidFill>
                          <a:effectLst/>
                        </a:rPr>
                        <a:t>T</a:t>
                      </a:r>
                      <a:endParaRPr lang="fr-FR"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E49248">
                        <a:alpha val="47843"/>
                      </a:srgbClr>
                    </a:solidFill>
                  </a:tcPr>
                </a:tc>
                <a:extLst>
                  <a:ext uri="{0D108BD9-81ED-4DB2-BD59-A6C34878D82A}">
                    <a16:rowId xmlns:a16="http://schemas.microsoft.com/office/drawing/2014/main" val="1333366556"/>
                  </a:ext>
                </a:extLst>
              </a:tr>
              <a:tr h="680776">
                <a:tc>
                  <a:txBody>
                    <a:bodyPr/>
                    <a:lstStyle/>
                    <a:p>
                      <a:pPr>
                        <a:lnSpc>
                          <a:spcPct val="150000"/>
                        </a:lnSpc>
                        <a:spcAft>
                          <a:spcPts val="0"/>
                        </a:spcAft>
                      </a:pPr>
                      <a:r>
                        <a:rPr lang="fr-FR" sz="1400" b="1" dirty="0">
                          <a:solidFill>
                            <a:schemeClr val="bg1"/>
                          </a:solidFill>
                          <a:effectLst/>
                        </a:rPr>
                        <a:t>E</a:t>
                      </a:r>
                      <a:endParaRPr lang="fr-FR"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E49248">
                        <a:alpha val="47843"/>
                      </a:srgbClr>
                    </a:solidFill>
                  </a:tcPr>
                </a:tc>
                <a:tc>
                  <a:txBody>
                    <a:bodyPr/>
                    <a:lstStyle/>
                    <a:p>
                      <a:pPr>
                        <a:lnSpc>
                          <a:spcPct val="150000"/>
                        </a:lnSpc>
                        <a:spcAft>
                          <a:spcPts val="0"/>
                        </a:spcAft>
                      </a:pPr>
                      <a:r>
                        <a:rPr lang="fr-FR" sz="1400" b="1" dirty="0">
                          <a:solidFill>
                            <a:schemeClr val="bg1"/>
                          </a:solidFill>
                          <a:effectLst/>
                        </a:rPr>
                        <a:t>N</a:t>
                      </a:r>
                      <a:endParaRPr lang="fr-FR"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E49248">
                        <a:alpha val="47843"/>
                      </a:srgbClr>
                    </a:solidFill>
                  </a:tcPr>
                </a:tc>
                <a:tc>
                  <a:txBody>
                    <a:bodyPr/>
                    <a:lstStyle/>
                    <a:p>
                      <a:pPr>
                        <a:lnSpc>
                          <a:spcPct val="150000"/>
                        </a:lnSpc>
                        <a:spcAft>
                          <a:spcPts val="0"/>
                        </a:spcAft>
                      </a:pPr>
                      <a:r>
                        <a:rPr lang="fr-FR" sz="1400" b="1" dirty="0">
                          <a:solidFill>
                            <a:schemeClr val="bg1"/>
                          </a:solidFill>
                          <a:effectLst/>
                        </a:rPr>
                        <a:t>U</a:t>
                      </a:r>
                      <a:endParaRPr lang="fr-FR"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E49248">
                        <a:alpha val="47843"/>
                      </a:srgbClr>
                    </a:solidFill>
                  </a:tcPr>
                </a:tc>
                <a:extLst>
                  <a:ext uri="{0D108BD9-81ED-4DB2-BD59-A6C34878D82A}">
                    <a16:rowId xmlns:a16="http://schemas.microsoft.com/office/drawing/2014/main" val="1834322734"/>
                  </a:ext>
                </a:extLst>
              </a:tr>
              <a:tr h="680776">
                <a:tc>
                  <a:txBody>
                    <a:bodyPr/>
                    <a:lstStyle/>
                    <a:p>
                      <a:pPr>
                        <a:lnSpc>
                          <a:spcPct val="150000"/>
                        </a:lnSpc>
                        <a:spcAft>
                          <a:spcPts val="0"/>
                        </a:spcAft>
                      </a:pPr>
                      <a:r>
                        <a:rPr lang="fr-FR" sz="1400" b="1" dirty="0">
                          <a:solidFill>
                            <a:schemeClr val="bg1"/>
                          </a:solidFill>
                          <a:effectLst/>
                        </a:rPr>
                        <a:t>F</a:t>
                      </a:r>
                      <a:endParaRPr lang="fr-FR"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E49248">
                        <a:alpha val="47843"/>
                      </a:srgbClr>
                    </a:solidFill>
                  </a:tcPr>
                </a:tc>
                <a:tc>
                  <a:txBody>
                    <a:bodyPr/>
                    <a:lstStyle/>
                    <a:p>
                      <a:pPr>
                        <a:lnSpc>
                          <a:spcPct val="150000"/>
                        </a:lnSpc>
                        <a:spcAft>
                          <a:spcPts val="0"/>
                        </a:spcAft>
                      </a:pPr>
                      <a:r>
                        <a:rPr lang="fr-FR" sz="1400" b="1" dirty="0">
                          <a:solidFill>
                            <a:schemeClr val="bg1"/>
                          </a:solidFill>
                          <a:effectLst/>
                        </a:rPr>
                        <a:t>O</a:t>
                      </a:r>
                      <a:endParaRPr lang="fr-FR"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E49248">
                        <a:alpha val="47843"/>
                      </a:srgbClr>
                    </a:solidFill>
                  </a:tcPr>
                </a:tc>
                <a:tc>
                  <a:txBody>
                    <a:bodyPr/>
                    <a:lstStyle/>
                    <a:p>
                      <a:pPr>
                        <a:lnSpc>
                          <a:spcPct val="150000"/>
                        </a:lnSpc>
                        <a:spcAft>
                          <a:spcPts val="0"/>
                        </a:spcAft>
                      </a:pPr>
                      <a:r>
                        <a:rPr lang="fr-FR" sz="1400" b="1" dirty="0">
                          <a:solidFill>
                            <a:schemeClr val="bg1"/>
                          </a:solidFill>
                          <a:effectLst/>
                        </a:rPr>
                        <a:t>V</a:t>
                      </a:r>
                      <a:endParaRPr lang="fr-FR"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E49248">
                        <a:alpha val="47843"/>
                      </a:srgbClr>
                    </a:solidFill>
                  </a:tcPr>
                </a:tc>
                <a:extLst>
                  <a:ext uri="{0D108BD9-81ED-4DB2-BD59-A6C34878D82A}">
                    <a16:rowId xmlns:a16="http://schemas.microsoft.com/office/drawing/2014/main" val="3645465447"/>
                  </a:ext>
                </a:extLst>
              </a:tr>
              <a:tr h="680776">
                <a:tc>
                  <a:txBody>
                    <a:bodyPr/>
                    <a:lstStyle/>
                    <a:p>
                      <a:pPr>
                        <a:lnSpc>
                          <a:spcPct val="150000"/>
                        </a:lnSpc>
                        <a:spcAft>
                          <a:spcPts val="0"/>
                        </a:spcAft>
                      </a:pPr>
                      <a:r>
                        <a:rPr lang="fr-FR" sz="1400" b="1" dirty="0">
                          <a:solidFill>
                            <a:schemeClr val="bg1"/>
                          </a:solidFill>
                          <a:effectLst/>
                        </a:rPr>
                        <a:t>G</a:t>
                      </a:r>
                      <a:endParaRPr lang="fr-FR"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E49248">
                        <a:alpha val="47843"/>
                      </a:srgbClr>
                    </a:solidFill>
                  </a:tcPr>
                </a:tc>
                <a:tc>
                  <a:txBody>
                    <a:bodyPr/>
                    <a:lstStyle/>
                    <a:p>
                      <a:pPr>
                        <a:lnSpc>
                          <a:spcPct val="150000"/>
                        </a:lnSpc>
                        <a:spcAft>
                          <a:spcPts val="0"/>
                        </a:spcAft>
                      </a:pPr>
                      <a:r>
                        <a:rPr lang="fr-FR" sz="1400" b="1" dirty="0">
                          <a:solidFill>
                            <a:schemeClr val="bg1"/>
                          </a:solidFill>
                          <a:effectLst/>
                        </a:rPr>
                        <a:t>P</a:t>
                      </a:r>
                      <a:endParaRPr lang="fr-FR"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E49248">
                        <a:alpha val="47843"/>
                      </a:srgbClr>
                    </a:solidFill>
                  </a:tcPr>
                </a:tc>
                <a:tc>
                  <a:txBody>
                    <a:bodyPr/>
                    <a:lstStyle/>
                    <a:p>
                      <a:pPr>
                        <a:lnSpc>
                          <a:spcPct val="150000"/>
                        </a:lnSpc>
                        <a:spcAft>
                          <a:spcPts val="0"/>
                        </a:spcAft>
                      </a:pPr>
                      <a:r>
                        <a:rPr lang="fr-FR" sz="1400" b="1" dirty="0">
                          <a:solidFill>
                            <a:schemeClr val="bg1"/>
                          </a:solidFill>
                          <a:effectLst/>
                        </a:rPr>
                        <a:t>W,X,Y,Z</a:t>
                      </a:r>
                      <a:endParaRPr lang="fr-FR"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E49248">
                        <a:alpha val="47843"/>
                      </a:srgbClr>
                    </a:solidFill>
                  </a:tcPr>
                </a:tc>
                <a:extLst>
                  <a:ext uri="{0D108BD9-81ED-4DB2-BD59-A6C34878D82A}">
                    <a16:rowId xmlns:a16="http://schemas.microsoft.com/office/drawing/2014/main" val="22910959"/>
                  </a:ext>
                </a:extLst>
              </a:tr>
            </a:tbl>
          </a:graphicData>
        </a:graphic>
      </p:graphicFrame>
      <p:pic>
        <p:nvPicPr>
          <p:cNvPr id="9" name="Image 8"/>
          <p:cNvPicPr>
            <a:picLocks noChangeAspect="1"/>
          </p:cNvPicPr>
          <p:nvPr/>
        </p:nvPicPr>
        <p:blipFill rotWithShape="1">
          <a:blip r:embed="rId3">
            <a:extLst>
              <a:ext uri="{28A0092B-C50C-407E-A947-70E740481C1C}">
                <a14:useLocalDpi xmlns:a14="http://schemas.microsoft.com/office/drawing/2010/main" val="0"/>
              </a:ext>
            </a:extLst>
          </a:blip>
          <a:srcRect l="25663" t="13521" b="69795"/>
          <a:stretch/>
        </p:blipFill>
        <p:spPr>
          <a:xfrm>
            <a:off x="0" y="252610"/>
            <a:ext cx="4451745" cy="1415561"/>
          </a:xfrm>
          <a:prstGeom prst="rect">
            <a:avLst/>
          </a:prstGeom>
        </p:spPr>
      </p:pic>
    </p:spTree>
    <p:extLst>
      <p:ext uri="{BB962C8B-B14F-4D97-AF65-F5344CB8AC3E}">
        <p14:creationId xmlns:p14="http://schemas.microsoft.com/office/powerpoint/2010/main" val="3450927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8122920"/>
          </a:xfrm>
          <a:prstGeom prst="rect">
            <a:avLst/>
          </a:prstGeom>
        </p:spPr>
      </p:pic>
      <p:sp>
        <p:nvSpPr>
          <p:cNvPr id="5" name="Rectangle 4"/>
          <p:cNvSpPr/>
          <p:nvPr/>
        </p:nvSpPr>
        <p:spPr>
          <a:xfrm>
            <a:off x="155975" y="1885673"/>
            <a:ext cx="11722932" cy="4616648"/>
          </a:xfrm>
          <a:prstGeom prst="rect">
            <a:avLst/>
          </a:prstGeom>
          <a:solidFill>
            <a:srgbClr val="648000">
              <a:alpha val="40000"/>
            </a:srgbClr>
          </a:solidFill>
        </p:spPr>
        <p:txBody>
          <a:bodyPr wrap="square">
            <a:spAutoFit/>
          </a:bodyPr>
          <a:lstStyle/>
          <a:p>
            <a:r>
              <a:rPr lang="fr-FR" sz="2800" dirty="0">
                <a:solidFill>
                  <a:schemeClr val="bg1"/>
                </a:solidFill>
              </a:rPr>
              <a:t>Pour moi, la Création, c’est</a:t>
            </a:r>
            <a:r>
              <a:rPr lang="fr-FR" sz="3600" dirty="0">
                <a:solidFill>
                  <a:schemeClr val="bg1"/>
                </a:solidFill>
              </a:rPr>
              <a:t> :</a:t>
            </a:r>
          </a:p>
          <a:p>
            <a:endParaRPr lang="fr-FR" dirty="0">
              <a:solidFill>
                <a:schemeClr val="bg1"/>
              </a:solidFill>
            </a:endParaRPr>
          </a:p>
          <a:p>
            <a:r>
              <a:rPr lang="fr-FR" sz="2800" dirty="0">
                <a:solidFill>
                  <a:schemeClr val="bg1"/>
                </a:solidFill>
              </a:rPr>
              <a:t>Je note une situation où j’ai été Créateur / Gardien / Utilisateur / Destructeur de la Création</a:t>
            </a:r>
          </a:p>
          <a:p>
            <a:endParaRPr lang="fr-FR" dirty="0">
              <a:solidFill>
                <a:schemeClr val="bg1"/>
              </a:solidFill>
            </a:endParaRPr>
          </a:p>
          <a:p>
            <a:r>
              <a:rPr lang="fr-FR" sz="2800" dirty="0">
                <a:solidFill>
                  <a:schemeClr val="bg1"/>
                </a:solidFill>
              </a:rPr>
              <a:t>Est-ce que je me rappelle la dernière fois que je me suis émerveillé(e) devant la création ? A quelle occasion était-ce ?</a:t>
            </a:r>
          </a:p>
          <a:p>
            <a:r>
              <a:rPr lang="fr-FR" sz="2800" dirty="0">
                <a:solidFill>
                  <a:schemeClr val="bg1"/>
                </a:solidFill>
              </a:rPr>
              <a:t> </a:t>
            </a:r>
            <a:endParaRPr lang="fr-FR" dirty="0">
              <a:solidFill>
                <a:schemeClr val="bg1"/>
              </a:solidFill>
            </a:endParaRPr>
          </a:p>
          <a:p>
            <a:r>
              <a:rPr lang="fr-FR" sz="2800" dirty="0">
                <a:solidFill>
                  <a:schemeClr val="bg1"/>
                </a:solidFill>
              </a:rPr>
              <a:t>La prière de louange pour la Création fait-elle partie de mon quotidien ? Pourquoi?</a:t>
            </a:r>
            <a:br>
              <a:rPr lang="fr-FR" dirty="0">
                <a:solidFill>
                  <a:schemeClr val="bg1"/>
                </a:solidFill>
              </a:rPr>
            </a:br>
            <a:endParaRPr lang="fr-FR" dirty="0">
              <a:solidFill>
                <a:schemeClr val="bg1"/>
              </a:solidFill>
            </a:endParaRPr>
          </a:p>
        </p:txBody>
      </p:sp>
      <p:sp>
        <p:nvSpPr>
          <p:cNvPr id="6" name="Rectangle 5"/>
          <p:cNvSpPr/>
          <p:nvPr/>
        </p:nvSpPr>
        <p:spPr>
          <a:xfrm>
            <a:off x="5632331" y="13977"/>
            <a:ext cx="4087979" cy="1892826"/>
          </a:xfrm>
          <a:prstGeom prst="rect">
            <a:avLst/>
          </a:prstGeom>
        </p:spPr>
        <p:txBody>
          <a:bodyPr wrap="none">
            <a:spAutoFit/>
          </a:bodyPr>
          <a:lstStyle/>
          <a:p>
            <a:pPr>
              <a:lnSpc>
                <a:spcPct val="150000"/>
              </a:lnSpc>
            </a:pPr>
            <a:r>
              <a:rPr lang="fr-FR" sz="6000" b="1" dirty="0">
                <a:solidFill>
                  <a:srgbClr val="8CB300"/>
                </a:solidFill>
                <a:latin typeface="Script MT Bold" panose="03040602040607080904" pitchFamily="66" charset="0"/>
              </a:rPr>
              <a:t>J’en suis où?</a:t>
            </a:r>
            <a:br>
              <a:rPr lang="fr-FR" dirty="0"/>
            </a:br>
            <a:endParaRPr lang="fr-FR" dirty="0"/>
          </a:p>
        </p:txBody>
      </p:sp>
      <p:pic>
        <p:nvPicPr>
          <p:cNvPr id="10" name="Image 9"/>
          <p:cNvPicPr>
            <a:picLocks noChangeAspect="1"/>
          </p:cNvPicPr>
          <p:nvPr/>
        </p:nvPicPr>
        <p:blipFill rotWithShape="1">
          <a:blip r:embed="rId3">
            <a:extLst>
              <a:ext uri="{28A0092B-C50C-407E-A947-70E740481C1C}">
                <a14:useLocalDpi xmlns:a14="http://schemas.microsoft.com/office/drawing/2010/main" val="0"/>
              </a:ext>
            </a:extLst>
          </a:blip>
          <a:srcRect l="25663" t="13521" b="69795"/>
          <a:stretch/>
        </p:blipFill>
        <p:spPr>
          <a:xfrm>
            <a:off x="0" y="252610"/>
            <a:ext cx="4451745" cy="1415561"/>
          </a:xfrm>
          <a:prstGeom prst="rect">
            <a:avLst/>
          </a:prstGeom>
        </p:spPr>
      </p:pic>
    </p:spTree>
    <p:extLst>
      <p:ext uri="{BB962C8B-B14F-4D97-AF65-F5344CB8AC3E}">
        <p14:creationId xmlns:p14="http://schemas.microsoft.com/office/powerpoint/2010/main" val="1880892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8122920"/>
          </a:xfrm>
          <a:prstGeom prst="rect">
            <a:avLst/>
          </a:prstGeom>
        </p:spPr>
      </p:pic>
      <p:sp>
        <p:nvSpPr>
          <p:cNvPr id="5" name="Rectangle 4"/>
          <p:cNvSpPr/>
          <p:nvPr/>
        </p:nvSpPr>
        <p:spPr>
          <a:xfrm>
            <a:off x="2941609" y="3537159"/>
            <a:ext cx="6038490" cy="1754326"/>
          </a:xfrm>
          <a:prstGeom prst="rect">
            <a:avLst/>
          </a:prstGeom>
        </p:spPr>
        <p:txBody>
          <a:bodyPr wrap="square">
            <a:spAutoFit/>
          </a:bodyPr>
          <a:lstStyle/>
          <a:p>
            <a:pPr algn="ctr"/>
            <a:r>
              <a:rPr lang="fr-FR" sz="5400" b="1" dirty="0">
                <a:solidFill>
                  <a:schemeClr val="bg1"/>
                </a:solidFill>
              </a:rPr>
              <a:t>Temps d’enseignement</a:t>
            </a:r>
            <a:endParaRPr lang="fr-FR" sz="4400" b="1" dirty="0">
              <a:solidFill>
                <a:schemeClr val="bg1"/>
              </a:solidFill>
              <a:latin typeface="Script MT Bold" panose="03040602040607080904" pitchFamily="66" charset="0"/>
            </a:endParaRPr>
          </a:p>
        </p:txBody>
      </p:sp>
      <p:sp>
        <p:nvSpPr>
          <p:cNvPr id="6" name="Rectangle 5"/>
          <p:cNvSpPr/>
          <p:nvPr/>
        </p:nvSpPr>
        <p:spPr>
          <a:xfrm>
            <a:off x="4942218" y="105005"/>
            <a:ext cx="5322291" cy="1892826"/>
          </a:xfrm>
          <a:prstGeom prst="rect">
            <a:avLst/>
          </a:prstGeom>
        </p:spPr>
        <p:txBody>
          <a:bodyPr wrap="none">
            <a:spAutoFit/>
          </a:bodyPr>
          <a:lstStyle/>
          <a:p>
            <a:pPr>
              <a:lnSpc>
                <a:spcPct val="150000"/>
              </a:lnSpc>
            </a:pPr>
            <a:r>
              <a:rPr lang="fr-FR" sz="6000" b="1" dirty="0">
                <a:solidFill>
                  <a:srgbClr val="8CB300"/>
                </a:solidFill>
                <a:latin typeface="Script MT Bold" panose="03040602040607080904" pitchFamily="66" charset="0"/>
              </a:rPr>
              <a:t>Un point à la foi</a:t>
            </a:r>
            <a:br>
              <a:rPr lang="fr-FR" dirty="0"/>
            </a:br>
            <a:endParaRPr lang="fr-FR" dirty="0"/>
          </a:p>
        </p:txBody>
      </p:sp>
      <p:pic>
        <p:nvPicPr>
          <p:cNvPr id="15" name="Image 14"/>
          <p:cNvPicPr>
            <a:picLocks noChangeAspect="1"/>
          </p:cNvPicPr>
          <p:nvPr/>
        </p:nvPicPr>
        <p:blipFill rotWithShape="1">
          <a:blip r:embed="rId3">
            <a:extLst>
              <a:ext uri="{28A0092B-C50C-407E-A947-70E740481C1C}">
                <a14:useLocalDpi xmlns:a14="http://schemas.microsoft.com/office/drawing/2010/main" val="0"/>
              </a:ext>
            </a:extLst>
          </a:blip>
          <a:srcRect l="25663" t="13521" b="69795"/>
          <a:stretch/>
        </p:blipFill>
        <p:spPr>
          <a:xfrm>
            <a:off x="0" y="252610"/>
            <a:ext cx="4451745" cy="1415561"/>
          </a:xfrm>
          <a:prstGeom prst="rect">
            <a:avLst/>
          </a:prstGeom>
        </p:spPr>
      </p:pic>
    </p:spTree>
    <p:extLst>
      <p:ext uri="{BB962C8B-B14F-4D97-AF65-F5344CB8AC3E}">
        <p14:creationId xmlns:p14="http://schemas.microsoft.com/office/powerpoint/2010/main" val="184233980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487</TotalTime>
  <Words>877</Words>
  <Application>Microsoft Office PowerPoint</Application>
  <PresentationFormat>Grand écran</PresentationFormat>
  <Paragraphs>79</Paragraphs>
  <Slides>15</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15</vt:i4>
      </vt:variant>
    </vt:vector>
  </HeadingPairs>
  <TitlesOfParts>
    <vt:vector size="21" baseType="lpstr">
      <vt:lpstr>Arial</vt:lpstr>
      <vt:lpstr>Calibri</vt:lpstr>
      <vt:lpstr>Calibri Light</vt:lpstr>
      <vt:lpstr>Script MT Bold</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Anne-Charlotte Vivant</dc:creator>
  <cp:lastModifiedBy>Utilisateur</cp:lastModifiedBy>
  <cp:revision>36</cp:revision>
  <dcterms:created xsi:type="dcterms:W3CDTF">2019-12-03T15:56:22Z</dcterms:created>
  <dcterms:modified xsi:type="dcterms:W3CDTF">2020-08-26T10:37:48Z</dcterms:modified>
</cp:coreProperties>
</file>