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9" r:id="rId6"/>
    <p:sldId id="270" r:id="rId7"/>
    <p:sldId id="259" r:id="rId8"/>
    <p:sldId id="260" r:id="rId9"/>
    <p:sldId id="262" r:id="rId10"/>
    <p:sldId id="267" r:id="rId11"/>
    <p:sldId id="264" r:id="rId12"/>
    <p:sldId id="263" r:id="rId13"/>
    <p:sldId id="265" r:id="rId14"/>
    <p:sldId id="266"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E8A"/>
    <a:srgbClr val="FFFFFF"/>
    <a:srgbClr val="E49248"/>
    <a:srgbClr val="9C562F"/>
    <a:srgbClr val="8CB300"/>
    <a:srgbClr val="A92F51"/>
    <a:srgbClr val="484E33"/>
    <a:srgbClr val="112325"/>
    <a:srgbClr val="67774B"/>
    <a:srgbClr val="8B4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F6682AAC-B91B-4111-BA89-245CD6A33751}" type="datetimeFigureOut">
              <a:rPr lang="fr-FR" smtClean="0"/>
              <a:t>26/08/2020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18390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682AAC-B91B-4111-BA89-245CD6A33751}" type="datetimeFigureOut">
              <a:rPr lang="fr-FR" smtClean="0"/>
              <a:t>26/08/2020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143313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682AAC-B91B-4111-BA89-245CD6A33751}" type="datetimeFigureOut">
              <a:rPr lang="fr-FR" smtClean="0"/>
              <a:t>26/08/2020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178527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682AAC-B91B-4111-BA89-245CD6A33751}" type="datetimeFigureOut">
              <a:rPr lang="fr-FR" smtClean="0"/>
              <a:t>26/08/2020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340868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F6682AAC-B91B-4111-BA89-245CD6A33751}" type="datetimeFigureOut">
              <a:rPr lang="fr-FR" smtClean="0"/>
              <a:t>26/08/2020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391825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6682AAC-B91B-4111-BA89-245CD6A33751}" type="datetimeFigureOut">
              <a:rPr lang="fr-FR" smtClean="0"/>
              <a:t>26/08/2020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116475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6682AAC-B91B-4111-BA89-245CD6A33751}" type="datetimeFigureOut">
              <a:rPr lang="fr-FR" smtClean="0"/>
              <a:t>26/08/2020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11777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6682AAC-B91B-4111-BA89-245CD6A33751}" type="datetimeFigureOut">
              <a:rPr lang="fr-FR" smtClean="0"/>
              <a:t>26/08/2020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34826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6682AAC-B91B-4111-BA89-245CD6A33751}" type="datetimeFigureOut">
              <a:rPr lang="fr-FR" smtClean="0"/>
              <a:t>26/08/2020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349399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6682AAC-B91B-4111-BA89-245CD6A33751}" type="datetimeFigureOut">
              <a:rPr lang="fr-FR" smtClean="0"/>
              <a:t>26/08/2020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385294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6682AAC-B91B-4111-BA89-245CD6A33751}" type="datetimeFigureOut">
              <a:rPr lang="fr-FR" smtClean="0"/>
              <a:t>26/08/2020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83710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82AAC-B91B-4111-BA89-245CD6A33751}" type="datetimeFigureOut">
              <a:rPr lang="fr-FR" smtClean="0"/>
              <a:t>26/08/2020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743C5-F2DF-4738-A98C-916A1742FB97}" type="slidenum">
              <a:rPr lang="fr-FR" smtClean="0"/>
              <a:t>‹N°›</a:t>
            </a:fld>
            <a:endParaRPr lang="fr-FR"/>
          </a:p>
        </p:txBody>
      </p:sp>
    </p:spTree>
    <p:extLst>
      <p:ext uri="{BB962C8B-B14F-4D97-AF65-F5344CB8AC3E}">
        <p14:creationId xmlns:p14="http://schemas.microsoft.com/office/powerpoint/2010/main" val="2693142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infocatho.fr/video-la-minute-fraternite-16-la-fraternite-une-decision-spirituelle-mgr-leborgne-2/" TargetMode="External"/><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hyperlink" Target="http://www.arche-france.org/actualites/doit-se-ressembler-pour-pouvoir-vivre-ensemble" TargetMode="External"/><Relationship Id="rId5" Type="http://schemas.openxmlformats.org/officeDocument/2006/relationships/hyperlink" Target="https://www.youtube.com/watch?v=t0gqJZpfV1U&amp;amp=&amp;feature=youtu.be" TargetMode="External"/><Relationship Id="rId4" Type="http://schemas.openxmlformats.org/officeDocument/2006/relationships/hyperlink" Target="https://tv.catholique.fr/dioceses/17841-la-minute-fraternite-13-fraternite-le-nom-propre-de-legli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hyperlink" Target="https://www.facebook.com/Creapills/videos/141339242535877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521"/>
            <a:ext cx="13209917" cy="7428341"/>
          </a:xfrm>
          <a:prstGeom prst="rect">
            <a:avLst/>
          </a:prstGeom>
        </p:spPr>
      </p:pic>
      <p:sp>
        <p:nvSpPr>
          <p:cNvPr id="9" name="Rectangle 8"/>
          <p:cNvSpPr/>
          <p:nvPr/>
        </p:nvSpPr>
        <p:spPr>
          <a:xfrm>
            <a:off x="603847" y="1738374"/>
            <a:ext cx="4977443" cy="2717026"/>
          </a:xfrm>
          <a:prstGeom prst="rect">
            <a:avLst/>
          </a:prstGeom>
        </p:spPr>
        <p:txBody>
          <a:bodyPr wrap="square">
            <a:spAutoFit/>
          </a:bodyPr>
          <a:lstStyle/>
          <a:p>
            <a:pPr>
              <a:lnSpc>
                <a:spcPct val="150000"/>
              </a:lnSpc>
            </a:pPr>
            <a:r>
              <a:rPr lang="fr-FR" sz="6000" b="1" dirty="0">
                <a:solidFill>
                  <a:schemeClr val="bg1"/>
                </a:solidFill>
                <a:latin typeface="Script MT Bold" panose="03040602040607080904" pitchFamily="66" charset="0"/>
              </a:rPr>
              <a:t>Moi, étrange(r)?</a:t>
            </a:r>
            <a:endParaRPr lang="fr-FR" dirty="0"/>
          </a:p>
        </p:txBody>
      </p:sp>
      <p:sp>
        <p:nvSpPr>
          <p:cNvPr id="10" name="ZoneTexte 9"/>
          <p:cNvSpPr txBox="1"/>
          <p:nvPr/>
        </p:nvSpPr>
        <p:spPr>
          <a:xfrm>
            <a:off x="1039892" y="4901769"/>
            <a:ext cx="2609081" cy="830997"/>
          </a:xfrm>
          <a:prstGeom prst="rect">
            <a:avLst/>
          </a:prstGeom>
          <a:noFill/>
        </p:spPr>
        <p:txBody>
          <a:bodyPr wrap="square" rtlCol="0">
            <a:spAutoFit/>
          </a:bodyPr>
          <a:lstStyle/>
          <a:p>
            <a:pPr algn="ctr"/>
            <a:r>
              <a:rPr lang="fr-FR" sz="2400" b="1" dirty="0"/>
              <a:t>Vivre </a:t>
            </a:r>
            <a:r>
              <a:rPr lang="fr-FR" sz="2400" b="1" dirty="0" err="1"/>
              <a:t>Laudato</a:t>
            </a:r>
            <a:r>
              <a:rPr lang="fr-FR" sz="2400" b="1" dirty="0"/>
              <a:t> Si,</a:t>
            </a:r>
          </a:p>
          <a:p>
            <a:pPr algn="ctr"/>
            <a:r>
              <a:rPr lang="fr-FR" sz="2400" b="1" dirty="0"/>
              <a:t>date</a:t>
            </a:r>
          </a:p>
        </p:txBody>
      </p:sp>
      <p:pic>
        <p:nvPicPr>
          <p:cNvPr id="12" name="Image 11"/>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1731067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8100907"/>
          </a:xfrm>
          <a:prstGeom prst="rect">
            <a:avLst/>
          </a:prstGeom>
        </p:spPr>
      </p:pic>
      <p:sp>
        <p:nvSpPr>
          <p:cNvPr id="6" name="Rectangle 5"/>
          <p:cNvSpPr/>
          <p:nvPr/>
        </p:nvSpPr>
        <p:spPr>
          <a:xfrm>
            <a:off x="4942218" y="105005"/>
            <a:ext cx="5322291" cy="1892826"/>
          </a:xfrm>
          <a:prstGeom prst="rect">
            <a:avLst/>
          </a:prstGeom>
        </p:spPr>
        <p:txBody>
          <a:bodyPr wrap="none">
            <a:spAutoFit/>
          </a:bodyPr>
          <a:lstStyle/>
          <a:p>
            <a:pPr>
              <a:lnSpc>
                <a:spcPct val="150000"/>
              </a:lnSpc>
            </a:pPr>
            <a:r>
              <a:rPr lang="fr-FR" sz="6000" b="1" dirty="0">
                <a:solidFill>
                  <a:srgbClr val="8CB300"/>
                </a:solidFill>
                <a:latin typeface="Script MT Bold" panose="03040602040607080904" pitchFamily="66" charset="0"/>
              </a:rPr>
              <a:t>Un point à la foi</a:t>
            </a:r>
            <a:br>
              <a:rPr lang="fr-FR" dirty="0"/>
            </a:br>
            <a:endParaRPr lang="fr-FR" dirty="0"/>
          </a:p>
        </p:txBody>
      </p:sp>
      <p:pic>
        <p:nvPicPr>
          <p:cNvPr id="15" name="Image 14"/>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
        <p:nvSpPr>
          <p:cNvPr id="2" name="Rectangle 1"/>
          <p:cNvSpPr>
            <a:spLocks noChangeArrowheads="1"/>
          </p:cNvSpPr>
          <p:nvPr/>
        </p:nvSpPr>
        <p:spPr bwMode="auto">
          <a:xfrm>
            <a:off x="715993" y="5540534"/>
            <a:ext cx="5564344"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fr-FR" altLang="fr-FR" sz="900" dirty="0">
                <a:solidFill>
                  <a:schemeClr val="bg1"/>
                </a:solidFill>
                <a:latin typeface="Arial" panose="020B0604020202020204" pitchFamily="34" charset="0"/>
                <a:cs typeface="Arial" panose="020B0604020202020204" pitchFamily="34" charset="0"/>
                <a:hlinkClick r:id="rId4"/>
              </a:rPr>
              <a:t>https://tv.catholique.fr/dioceses/17841-la-minute-fraternite-13-fraternite-le-nom-propre-de-leglise/</a:t>
            </a:r>
            <a:endParaRPr lang="fr-FR" altLang="fr-FR" sz="900" dirty="0">
              <a:solidFill>
                <a:schemeClr val="bg1"/>
              </a:solidFill>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fr-FR" altLang="fr-FR" sz="900" dirty="0">
              <a:solidFill>
                <a:schemeClr val="bg1"/>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fr-FR" altLang="fr-FR" sz="900" dirty="0">
                <a:solidFill>
                  <a:schemeClr val="bg1"/>
                </a:solidFill>
                <a:latin typeface="Arial" panose="020B0604020202020204" pitchFamily="34" charset="0"/>
                <a:cs typeface="Arial" panose="020B0604020202020204" pitchFamily="34" charset="0"/>
                <a:hlinkClick r:id="rId5"/>
              </a:rPr>
              <a:t>https://www.youtube.com/watch?v=t0gqJZpfV1U&amp;amp=&amp;feature=youtu.be</a:t>
            </a:r>
            <a:endParaRPr lang="fr-FR" altLang="fr-FR" sz="900" dirty="0">
              <a:solidFill>
                <a:schemeClr val="bg1"/>
              </a:solidFill>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fr-FR" altLang="fr-FR" sz="900" dirty="0">
              <a:solidFill>
                <a:schemeClr val="bg1"/>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fr-FR" altLang="fr-FR" sz="900" dirty="0">
                <a:solidFill>
                  <a:schemeClr val="bg1"/>
                </a:solidFill>
                <a:latin typeface="Arial" panose="020B0604020202020204" pitchFamily="34" charset="0"/>
                <a:cs typeface="Arial" panose="020B0604020202020204" pitchFamily="34" charset="0"/>
                <a:hlinkClick r:id="rId6"/>
              </a:rPr>
              <a:t>http://www.arche-france.org/actualites/doit-se-ressembler-pour-pouvoir-vivre-ensemble</a:t>
            </a:r>
            <a:endParaRPr lang="fr-FR" altLang="fr-FR" sz="900" dirty="0">
              <a:solidFill>
                <a:schemeClr val="bg1"/>
              </a:solidFill>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fr-FR" altLang="fr-FR" sz="900" dirty="0">
              <a:solidFill>
                <a:schemeClr val="bg1"/>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fr-FR" altLang="fr-FR" sz="900" dirty="0">
                <a:solidFill>
                  <a:schemeClr val="bg1"/>
                </a:solidFill>
                <a:latin typeface="Arial" panose="020B0604020202020204" pitchFamily="34" charset="0"/>
                <a:cs typeface="Arial" panose="020B0604020202020204" pitchFamily="34" charset="0"/>
                <a:hlinkClick r:id="rId7"/>
              </a:rPr>
              <a:t>https://www.infocatho.fr/video-la-minute-fraternite-16-la-fraternite-une-decision-spirituelle-mgr-leborgne-2/</a:t>
            </a:r>
            <a:endParaRPr lang="fr-FR" altLang="fr-FR" sz="900" dirty="0">
              <a:solidFill>
                <a:schemeClr val="bg1"/>
              </a:solidFill>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fr-FR" altLang="fr-FR" sz="1800" b="0" i="0" u="none" strike="noStrike" cap="none" normalizeH="0" baseline="0" dirty="0">
              <a:ln>
                <a:noFill/>
              </a:ln>
              <a:solidFill>
                <a:schemeClr val="bg1"/>
              </a:solidFill>
              <a:effectLst/>
              <a:latin typeface="Arial" panose="020B0604020202020204" pitchFamily="34" charset="0"/>
            </a:endParaRPr>
          </a:p>
        </p:txBody>
      </p:sp>
      <p:sp>
        <p:nvSpPr>
          <p:cNvPr id="7" name="Rectangle 6"/>
          <p:cNvSpPr/>
          <p:nvPr/>
        </p:nvSpPr>
        <p:spPr>
          <a:xfrm>
            <a:off x="2941609" y="3537159"/>
            <a:ext cx="6038490" cy="1754326"/>
          </a:xfrm>
          <a:prstGeom prst="rect">
            <a:avLst/>
          </a:prstGeom>
        </p:spPr>
        <p:txBody>
          <a:bodyPr wrap="square">
            <a:spAutoFit/>
          </a:bodyPr>
          <a:lstStyle/>
          <a:p>
            <a:pPr algn="ctr"/>
            <a:r>
              <a:rPr lang="fr-FR" sz="5400" b="1" dirty="0">
                <a:solidFill>
                  <a:schemeClr val="bg1"/>
                </a:solidFill>
              </a:rPr>
              <a:t>Temps d’enseignement</a:t>
            </a:r>
            <a:endParaRPr lang="fr-FR" sz="4400" b="1" dirty="0">
              <a:solidFill>
                <a:schemeClr val="bg1"/>
              </a:solidFill>
              <a:latin typeface="Script MT Bold" panose="03040602040607080904" pitchFamily="66" charset="0"/>
            </a:endParaRPr>
          </a:p>
        </p:txBody>
      </p:sp>
    </p:spTree>
    <p:extLst>
      <p:ext uri="{BB962C8B-B14F-4D97-AF65-F5344CB8AC3E}">
        <p14:creationId xmlns:p14="http://schemas.microsoft.com/office/powerpoint/2010/main" val="358894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775"/>
            <a:ext cx="12192000" cy="6394450"/>
          </a:xfrm>
          <a:prstGeom prst="rect">
            <a:avLst/>
          </a:prstGeom>
        </p:spPr>
      </p:pic>
      <p:sp>
        <p:nvSpPr>
          <p:cNvPr id="4" name="Rectangle 3"/>
          <p:cNvSpPr/>
          <p:nvPr/>
        </p:nvSpPr>
        <p:spPr>
          <a:xfrm>
            <a:off x="5486398" y="417631"/>
            <a:ext cx="549502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78845" y="3041986"/>
            <a:ext cx="4244913" cy="1988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78844" y="3091964"/>
            <a:ext cx="4814258" cy="1938992"/>
          </a:xfrm>
          <a:prstGeom prst="rect">
            <a:avLst/>
          </a:prstGeom>
          <a:noFill/>
        </p:spPr>
        <p:txBody>
          <a:bodyPr wrap="square">
            <a:spAutoFit/>
          </a:bodyPr>
          <a:lstStyle/>
          <a:p>
            <a:r>
              <a:rPr lang="fr-FR" sz="4000" dirty="0">
                <a:solidFill>
                  <a:sysClr val="windowText" lastClr="000000"/>
                </a:solidFill>
              </a:rPr>
              <a:t>Témoignage de </a:t>
            </a:r>
          </a:p>
          <a:p>
            <a:r>
              <a:rPr lang="fr-FR" sz="4000" dirty="0">
                <a:solidFill>
                  <a:sysClr val="windowText" lastClr="000000"/>
                </a:solidFill>
              </a:rPr>
              <a:t>????</a:t>
            </a:r>
          </a:p>
          <a:p>
            <a:r>
              <a:rPr lang="fr-FR" sz="4000" dirty="0">
                <a:solidFill>
                  <a:sysClr val="windowText" lastClr="000000"/>
                </a:solidFill>
                <a:latin typeface="Script MT Bold" panose="03040602040607080904" pitchFamily="66" charset="0"/>
              </a:rPr>
              <a:t>???</a:t>
            </a:r>
            <a:endParaRPr lang="fr-FR" sz="3200" dirty="0">
              <a:solidFill>
                <a:sysClr val="windowText" lastClr="000000"/>
              </a:solidFill>
              <a:latin typeface="Script MT Bold" panose="03040602040607080904" pitchFamily="66" charset="0"/>
            </a:endParaRPr>
          </a:p>
        </p:txBody>
      </p:sp>
      <p:sp>
        <p:nvSpPr>
          <p:cNvPr id="6" name="Rectangle 5"/>
          <p:cNvSpPr/>
          <p:nvPr/>
        </p:nvSpPr>
        <p:spPr>
          <a:xfrm>
            <a:off x="6064011" y="0"/>
            <a:ext cx="4515723" cy="1332031"/>
          </a:xfrm>
          <a:prstGeom prst="rect">
            <a:avLst/>
          </a:prstGeom>
        </p:spPr>
        <p:txBody>
          <a:bodyPr wrap="none">
            <a:spAutoFit/>
          </a:bodyPr>
          <a:lstStyle/>
          <a:p>
            <a:pPr>
              <a:lnSpc>
                <a:spcPct val="150000"/>
              </a:lnSpc>
            </a:pPr>
            <a:r>
              <a:rPr lang="fr-FR" sz="6000" b="1" dirty="0">
                <a:solidFill>
                  <a:srgbClr val="8CB300"/>
                </a:solidFill>
                <a:latin typeface="Script MT Bold" panose="03040602040607080904" pitchFamily="66" charset="0"/>
              </a:rPr>
              <a:t>Ça se passe ici</a:t>
            </a:r>
            <a:endParaRPr lang="fr-FR" dirty="0"/>
          </a:p>
        </p:txBody>
      </p:sp>
      <p:pic>
        <p:nvPicPr>
          <p:cNvPr id="14" name="Image 13"/>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317313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6" name="Rectangle 5"/>
          <p:cNvSpPr/>
          <p:nvPr/>
        </p:nvSpPr>
        <p:spPr>
          <a:xfrm>
            <a:off x="4942218" y="105005"/>
            <a:ext cx="5322291" cy="1892826"/>
          </a:xfrm>
          <a:prstGeom prst="rect">
            <a:avLst/>
          </a:prstGeom>
        </p:spPr>
        <p:txBody>
          <a:bodyPr wrap="none">
            <a:spAutoFit/>
          </a:bodyPr>
          <a:lstStyle/>
          <a:p>
            <a:pPr>
              <a:lnSpc>
                <a:spcPct val="150000"/>
              </a:lnSpc>
            </a:pPr>
            <a:r>
              <a:rPr lang="fr-FR" sz="6000" b="1" dirty="0">
                <a:solidFill>
                  <a:srgbClr val="8CB300"/>
                </a:solidFill>
                <a:latin typeface="Script MT Bold" panose="03040602040607080904" pitchFamily="66" charset="0"/>
              </a:rPr>
              <a:t>Un point à la foi</a:t>
            </a:r>
            <a:br>
              <a:rPr lang="fr-FR" dirty="0"/>
            </a:br>
            <a:endParaRPr lang="fr-FR" dirty="0"/>
          </a:p>
        </p:txBody>
      </p:sp>
      <p:sp>
        <p:nvSpPr>
          <p:cNvPr id="7" name="ZoneTexte 6"/>
          <p:cNvSpPr txBox="1"/>
          <p:nvPr/>
        </p:nvSpPr>
        <p:spPr>
          <a:xfrm>
            <a:off x="5085682" y="1325635"/>
            <a:ext cx="6400800" cy="461665"/>
          </a:xfrm>
          <a:prstGeom prst="rect">
            <a:avLst/>
          </a:prstGeom>
          <a:noFill/>
        </p:spPr>
        <p:txBody>
          <a:bodyPr wrap="square" rtlCol="0">
            <a:spAutoFit/>
          </a:bodyPr>
          <a:lstStyle/>
          <a:p>
            <a:r>
              <a:rPr lang="fr-FR" sz="2400" b="1" dirty="0">
                <a:solidFill>
                  <a:schemeClr val="bg1"/>
                </a:solidFill>
              </a:rPr>
              <a:t>Méditation</a:t>
            </a:r>
          </a:p>
        </p:txBody>
      </p:sp>
      <p:sp>
        <p:nvSpPr>
          <p:cNvPr id="9" name="Rectangle 8"/>
          <p:cNvSpPr/>
          <p:nvPr/>
        </p:nvSpPr>
        <p:spPr>
          <a:xfrm>
            <a:off x="131885" y="1997831"/>
            <a:ext cx="12000982" cy="4462760"/>
          </a:xfrm>
          <a:prstGeom prst="rect">
            <a:avLst/>
          </a:prstGeom>
          <a:solidFill>
            <a:srgbClr val="8B4C21">
              <a:alpha val="36078"/>
            </a:srgbClr>
          </a:solidFill>
        </p:spPr>
        <p:txBody>
          <a:bodyPr wrap="square">
            <a:spAutoFit/>
          </a:bodyPr>
          <a:lstStyle/>
          <a:p>
            <a:r>
              <a:rPr lang="fr-FR" sz="2000" dirty="0">
                <a:solidFill>
                  <a:schemeClr val="bg1"/>
                </a:solidFill>
                <a:latin typeface="Calibri" panose="020F0502020204030204" pitchFamily="34" charset="0"/>
                <a:ea typeface="Times New Roman" panose="02020603050405020304" pitchFamily="18" charset="0"/>
              </a:rPr>
              <a:t>Deutéronome 10, 19 :  Aimez donc l’immigré, car au pays d’Égypte vous étiez des immigrés.</a:t>
            </a:r>
          </a:p>
          <a:p>
            <a:endParaRPr lang="fr-FR" sz="2000" dirty="0">
              <a:solidFill>
                <a:schemeClr val="bg1"/>
              </a:solidFill>
              <a:latin typeface="Calibri" panose="020F0502020204030204" pitchFamily="34" charset="0"/>
              <a:ea typeface="Times New Roman" panose="02020603050405020304" pitchFamily="18" charset="0"/>
            </a:endParaRPr>
          </a:p>
          <a:p>
            <a:r>
              <a:rPr lang="fr-FR" sz="2000" b="1" dirty="0">
                <a:solidFill>
                  <a:schemeClr val="bg1"/>
                </a:solidFill>
                <a:latin typeface="Calibri" panose="020F0502020204030204" pitchFamily="34" charset="0"/>
                <a:ea typeface="Times New Roman" panose="02020603050405020304" pitchFamily="18" charset="0"/>
              </a:rPr>
              <a:t>Évangile selon saint Matthieu, chapitre 25: </a:t>
            </a:r>
            <a:r>
              <a:rPr lang="fr-FR" sz="2000" dirty="0">
                <a:solidFill>
                  <a:schemeClr val="bg1"/>
                </a:solidFill>
                <a:latin typeface="Calibri" panose="020F0502020204030204" pitchFamily="34" charset="0"/>
                <a:ea typeface="Times New Roman" panose="02020603050405020304" pitchFamily="18" charset="0"/>
              </a:rPr>
              <a:t>“Venez, les bénis de mon Père, recevez en héritage le Royaume préparé pour vous depuis la fondation du monde. Car j’avais faim, et vous m’avez donné à manger ; j’avais soif, et vous m’avez donné à boire ; j’étais un étranger, et vous m’avez accueilli ; j’étais nu, et vous m’avez habillé ; j’étais malade, et vous m’avez visité ; j’étais en prison, et vous êtes venus jusqu’à moi !”</a:t>
            </a:r>
          </a:p>
          <a:p>
            <a:endParaRPr lang="fr-FR" sz="2000" dirty="0">
              <a:solidFill>
                <a:schemeClr val="bg1"/>
              </a:solidFill>
              <a:latin typeface="Calibri" panose="020F0502020204030204" pitchFamily="34" charset="0"/>
              <a:ea typeface="Times New Roman" panose="02020603050405020304" pitchFamily="18" charset="0"/>
            </a:endParaRPr>
          </a:p>
          <a:p>
            <a:r>
              <a:rPr lang="fr-FR" sz="2000" b="1" dirty="0">
                <a:solidFill>
                  <a:schemeClr val="bg1"/>
                </a:solidFill>
                <a:latin typeface="Calibri" panose="020F0502020204030204" pitchFamily="34" charset="0"/>
                <a:ea typeface="Times New Roman" panose="02020603050405020304" pitchFamily="18" charset="0"/>
              </a:rPr>
              <a:t>Lettre de saint Paul aux Éphésiens, chapitre 2 : </a:t>
            </a:r>
            <a:r>
              <a:rPr lang="fr-FR" sz="2000" dirty="0">
                <a:solidFill>
                  <a:schemeClr val="bg1"/>
                </a:solidFill>
                <a:latin typeface="Calibri" panose="020F0502020204030204" pitchFamily="34" charset="0"/>
                <a:ea typeface="Times New Roman" panose="02020603050405020304" pitchFamily="18" charset="0"/>
              </a:rPr>
              <a:t>C’est lui, le Christ, qui est notre paix : (…) en sa personne, il a tué la haine. Il est venu annoncer la bonne nouvelle de la paix, la paix pour vous qui étiez loin, la paix pour ceux qui étaient proches. Par lui, en effet, les uns et les autres, nous avons, dans un seul Esprit, accès auprès du Père. Ainsi donc, vous n’êtes plus des étrangers ni des gens de passage, vous êtes concitoyens des saints, vous êtes membres de la famille de Dieu, car vous avez été intégrés dans la construction qui a pour fondations les Apôtres et les prophètes ; et la pierre angulaire, c’est le Christ Jésus lui-même.</a:t>
            </a:r>
          </a:p>
          <a:p>
            <a:pPr>
              <a:spcAft>
                <a:spcPts val="0"/>
              </a:spcAft>
            </a:pPr>
            <a:endParaRPr lang="fr-FR" sz="2400" dirty="0">
              <a:solidFill>
                <a:schemeClr val="bg1"/>
              </a:solidFill>
              <a:effectLst/>
              <a:latin typeface="Times New Roman" panose="02020603050405020304" pitchFamily="18" charset="0"/>
              <a:ea typeface="Times New Roman" panose="02020603050405020304" pitchFamily="18" charset="0"/>
            </a:endParaRPr>
          </a:p>
        </p:txBody>
      </p:sp>
      <p:pic>
        <p:nvPicPr>
          <p:cNvPr id="15" name="Image 14"/>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898920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6282" cy="7124288"/>
          </a:xfrm>
          <a:prstGeom prst="rect">
            <a:avLst/>
          </a:prstGeom>
        </p:spPr>
      </p:pic>
      <p:sp>
        <p:nvSpPr>
          <p:cNvPr id="3" name="Bulle ronde 2"/>
          <p:cNvSpPr/>
          <p:nvPr/>
        </p:nvSpPr>
        <p:spPr>
          <a:xfrm>
            <a:off x="5201729" y="1668171"/>
            <a:ext cx="6642340" cy="3481799"/>
          </a:xfrm>
          <a:prstGeom prst="wedgeEllipseCallout">
            <a:avLst>
              <a:gd name="adj1" fmla="val -51891"/>
              <a:gd name="adj2" fmla="val 484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835767" y="2314473"/>
            <a:ext cx="5331125" cy="2308324"/>
          </a:xfrm>
          <a:prstGeom prst="rect">
            <a:avLst/>
          </a:prstGeom>
        </p:spPr>
        <p:txBody>
          <a:bodyPr wrap="square">
            <a:spAutoFit/>
          </a:bodyPr>
          <a:lstStyle/>
          <a:p>
            <a:pPr algn="ctr"/>
            <a:r>
              <a:rPr lang="fr-FR" sz="3600" dirty="0">
                <a:solidFill>
                  <a:srgbClr val="8CB300"/>
                </a:solidFill>
                <a:latin typeface="Script MT Bold" panose="03040602040607080904" pitchFamily="66" charset="0"/>
              </a:rPr>
              <a:t>Je partage le prénom d’une personne qui m’est étrangère et vers laquelle je décide de faire un pas.</a:t>
            </a:r>
          </a:p>
        </p:txBody>
      </p:sp>
      <p:sp>
        <p:nvSpPr>
          <p:cNvPr id="6" name="Rectangle 5"/>
          <p:cNvSpPr/>
          <p:nvPr/>
        </p:nvSpPr>
        <p:spPr>
          <a:xfrm>
            <a:off x="4816379" y="75934"/>
            <a:ext cx="7369903" cy="1711366"/>
          </a:xfrm>
          <a:prstGeom prst="rect">
            <a:avLst/>
          </a:prstGeom>
        </p:spPr>
        <p:txBody>
          <a:bodyPr wrap="none">
            <a:spAutoFit/>
          </a:bodyPr>
          <a:lstStyle/>
          <a:p>
            <a:pPr>
              <a:lnSpc>
                <a:spcPct val="150000"/>
              </a:lnSpc>
            </a:pPr>
            <a:r>
              <a:rPr lang="fr-FR" sz="5400" b="1" dirty="0">
                <a:solidFill>
                  <a:schemeClr val="bg1"/>
                </a:solidFill>
                <a:latin typeface="Script MT Bold" panose="03040602040607080904" pitchFamily="66" charset="0"/>
              </a:rPr>
              <a:t>Et si on passait à l’action?</a:t>
            </a:r>
            <a:br>
              <a:rPr lang="fr-FR" sz="1600" dirty="0">
                <a:solidFill>
                  <a:schemeClr val="bg1"/>
                </a:solidFill>
              </a:rPr>
            </a:br>
            <a:endParaRPr lang="fr-FR" sz="1600" dirty="0">
              <a:solidFill>
                <a:schemeClr val="bg1"/>
              </a:solidFill>
            </a:endParaRPr>
          </a:p>
        </p:txBody>
      </p:sp>
      <p:pic>
        <p:nvPicPr>
          <p:cNvPr id="17" name="Image 16"/>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2737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816379" y="75934"/>
            <a:ext cx="4124847" cy="1708160"/>
          </a:xfrm>
          <a:prstGeom prst="rect">
            <a:avLst/>
          </a:prstGeom>
        </p:spPr>
        <p:txBody>
          <a:bodyPr wrap="none">
            <a:spAutoFit/>
          </a:bodyPr>
          <a:lstStyle/>
          <a:p>
            <a:pPr>
              <a:lnSpc>
                <a:spcPct val="150000"/>
              </a:lnSpc>
            </a:pPr>
            <a:r>
              <a:rPr lang="fr-FR" sz="5400" b="1" dirty="0">
                <a:solidFill>
                  <a:srgbClr val="8CB300"/>
                </a:solidFill>
                <a:latin typeface="Script MT Bold" panose="03040602040607080904" pitchFamily="66" charset="0"/>
              </a:rPr>
              <a:t>Contemplation</a:t>
            </a:r>
            <a:br>
              <a:rPr lang="fr-FR" sz="1600" dirty="0"/>
            </a:br>
            <a:endParaRPr lang="fr-FR" sz="1600" dirty="0"/>
          </a:p>
        </p:txBody>
      </p:sp>
      <p:sp>
        <p:nvSpPr>
          <p:cNvPr id="2" name="Rectangle 1"/>
          <p:cNvSpPr/>
          <p:nvPr/>
        </p:nvSpPr>
        <p:spPr>
          <a:xfrm>
            <a:off x="3079631" y="3284606"/>
            <a:ext cx="6290511" cy="830997"/>
          </a:xfrm>
          <a:prstGeom prst="rect">
            <a:avLst/>
          </a:prstGeom>
        </p:spPr>
        <p:txBody>
          <a:bodyPr wrap="square">
            <a:spAutoFit/>
          </a:bodyPr>
          <a:lstStyle/>
          <a:p>
            <a:r>
              <a:rPr lang="it-IT" sz="4800" dirty="0">
                <a:solidFill>
                  <a:schemeClr val="bg1"/>
                </a:solidFill>
              </a:rPr>
              <a:t>Laudato si, o mi, Signore</a:t>
            </a:r>
            <a:endParaRPr lang="fr-FR" sz="4800" dirty="0">
              <a:solidFill>
                <a:schemeClr val="bg1"/>
              </a:solidFill>
            </a:endParaRPr>
          </a:p>
        </p:txBody>
      </p:sp>
      <p:pic>
        <p:nvPicPr>
          <p:cNvPr id="17" name="Image 16"/>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319753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521"/>
            <a:ext cx="13209917" cy="7428341"/>
          </a:xfrm>
          <a:prstGeom prst="rect">
            <a:avLst/>
          </a:prstGeom>
        </p:spPr>
      </p:pic>
      <p:sp>
        <p:nvSpPr>
          <p:cNvPr id="5" name="Rectangle 4"/>
          <p:cNvSpPr/>
          <p:nvPr/>
        </p:nvSpPr>
        <p:spPr>
          <a:xfrm>
            <a:off x="102722" y="2101499"/>
            <a:ext cx="8361392" cy="3970318"/>
          </a:xfrm>
          <a:prstGeom prst="rect">
            <a:avLst/>
          </a:prstGeom>
          <a:solidFill>
            <a:srgbClr val="537E8A">
              <a:alpha val="49020"/>
            </a:srgbClr>
          </a:solidFill>
        </p:spPr>
        <p:txBody>
          <a:bodyPr wrap="none">
            <a:spAutoFit/>
          </a:bodyPr>
          <a:lstStyle/>
          <a:p>
            <a:pPr>
              <a:lnSpc>
                <a:spcPct val="150000"/>
              </a:lnSpc>
            </a:pPr>
            <a:r>
              <a:rPr lang="fr-FR" sz="2400" dirty="0">
                <a:solidFill>
                  <a:schemeClr val="bg1"/>
                </a:solidFill>
                <a:latin typeface="Script MT Bold" panose="03040602040607080904" pitchFamily="66" charset="0"/>
              </a:rPr>
              <a:t>Ensemble on peut tout	 </a:t>
            </a:r>
            <a:r>
              <a:rPr lang="fr-FR" sz="2400" dirty="0">
                <a:solidFill>
                  <a:schemeClr val="bg1"/>
                </a:solidFill>
              </a:rPr>
              <a:t>	temps d’accueil et de rencontre</a:t>
            </a:r>
          </a:p>
          <a:p>
            <a:pPr>
              <a:lnSpc>
                <a:spcPct val="150000"/>
              </a:lnSpc>
            </a:pPr>
            <a:r>
              <a:rPr lang="fr-FR" sz="2400" dirty="0">
                <a:solidFill>
                  <a:schemeClr val="bg1"/>
                </a:solidFill>
                <a:latin typeface="Script MT Bold" panose="03040602040607080904" pitchFamily="66" charset="0"/>
              </a:rPr>
              <a:t>J’en suis où?  	</a:t>
            </a:r>
            <a:r>
              <a:rPr lang="fr-FR" sz="2400" dirty="0">
                <a:solidFill>
                  <a:schemeClr val="bg1"/>
                </a:solidFill>
              </a:rPr>
              <a:t>		temps d’introspection et de partage</a:t>
            </a:r>
          </a:p>
          <a:p>
            <a:pPr>
              <a:lnSpc>
                <a:spcPct val="150000"/>
              </a:lnSpc>
            </a:pPr>
            <a:r>
              <a:rPr lang="fr-FR" sz="2400" dirty="0">
                <a:solidFill>
                  <a:schemeClr val="bg1"/>
                </a:solidFill>
                <a:latin typeface="Script MT Bold" panose="03040602040607080904" pitchFamily="66" charset="0"/>
              </a:rPr>
              <a:t>Un point à la foi </a:t>
            </a:r>
            <a:r>
              <a:rPr lang="fr-FR" sz="2400" dirty="0">
                <a:solidFill>
                  <a:schemeClr val="bg1"/>
                </a:solidFill>
              </a:rPr>
              <a:t>		temps d’enseignement</a:t>
            </a:r>
          </a:p>
          <a:p>
            <a:pPr>
              <a:lnSpc>
                <a:spcPct val="150000"/>
              </a:lnSpc>
            </a:pPr>
            <a:r>
              <a:rPr lang="fr-FR" sz="2400" dirty="0">
                <a:solidFill>
                  <a:schemeClr val="bg1"/>
                </a:solidFill>
                <a:latin typeface="Script MT Bold" panose="03040602040607080904" pitchFamily="66" charset="0"/>
              </a:rPr>
              <a:t>Ça se passe ici	</a:t>
            </a:r>
            <a:r>
              <a:rPr lang="fr-FR" sz="2400" dirty="0">
                <a:solidFill>
                  <a:schemeClr val="bg1"/>
                </a:solidFill>
              </a:rPr>
              <a:t>		témoignage </a:t>
            </a:r>
          </a:p>
          <a:p>
            <a:pPr>
              <a:lnSpc>
                <a:spcPct val="150000"/>
              </a:lnSpc>
            </a:pPr>
            <a:r>
              <a:rPr lang="fr-FR" sz="2400" dirty="0">
                <a:solidFill>
                  <a:schemeClr val="bg1"/>
                </a:solidFill>
                <a:latin typeface="Script MT Bold" panose="03040602040607080904" pitchFamily="66" charset="0"/>
              </a:rPr>
              <a:t>Un point à la foi </a:t>
            </a:r>
            <a:r>
              <a:rPr lang="fr-FR" sz="2400" dirty="0">
                <a:solidFill>
                  <a:schemeClr val="bg1"/>
                </a:solidFill>
              </a:rPr>
              <a:t>		temps de méditation</a:t>
            </a:r>
          </a:p>
          <a:p>
            <a:pPr>
              <a:lnSpc>
                <a:spcPct val="150000"/>
              </a:lnSpc>
            </a:pPr>
            <a:r>
              <a:rPr lang="fr-FR" sz="2400" dirty="0">
                <a:solidFill>
                  <a:schemeClr val="bg1"/>
                </a:solidFill>
                <a:latin typeface="Script MT Bold" panose="03040602040607080904" pitchFamily="66" charset="0"/>
              </a:rPr>
              <a:t>Et si on passait à l’action?</a:t>
            </a:r>
            <a:r>
              <a:rPr lang="fr-FR" sz="2400" dirty="0">
                <a:solidFill>
                  <a:schemeClr val="bg1"/>
                </a:solidFill>
              </a:rPr>
              <a:t>	temps de partage</a:t>
            </a:r>
          </a:p>
          <a:p>
            <a:pPr>
              <a:lnSpc>
                <a:spcPct val="150000"/>
              </a:lnSpc>
            </a:pPr>
            <a:r>
              <a:rPr lang="fr-FR" sz="2400" dirty="0">
                <a:solidFill>
                  <a:schemeClr val="bg1"/>
                </a:solidFill>
                <a:latin typeface="Script MT Bold" panose="03040602040607080904" pitchFamily="66" charset="0"/>
              </a:rPr>
              <a:t>Contemplation</a:t>
            </a:r>
            <a:r>
              <a:rPr lang="fr-FR" sz="2400" dirty="0">
                <a:solidFill>
                  <a:schemeClr val="bg1"/>
                </a:solidFill>
              </a:rPr>
              <a:t>			temps d’adoration et d’intercession</a:t>
            </a: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1115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33" y="-1724453"/>
            <a:ext cx="13969051" cy="9312700"/>
          </a:xfrm>
          <a:prstGeom prst="rect">
            <a:avLst/>
          </a:prstGeom>
        </p:spPr>
      </p:pic>
      <p:sp>
        <p:nvSpPr>
          <p:cNvPr id="5" name="Rectangle 4"/>
          <p:cNvSpPr/>
          <p:nvPr/>
        </p:nvSpPr>
        <p:spPr>
          <a:xfrm>
            <a:off x="8457443" y="-224655"/>
            <a:ext cx="2100255" cy="1892826"/>
          </a:xfrm>
          <a:prstGeom prst="rect">
            <a:avLst/>
          </a:prstGeom>
        </p:spPr>
        <p:txBody>
          <a:bodyPr wrap="none">
            <a:spAutoFit/>
          </a:bodyPr>
          <a:lstStyle/>
          <a:p>
            <a:pPr>
              <a:lnSpc>
                <a:spcPct val="150000"/>
              </a:lnSpc>
            </a:pPr>
            <a:r>
              <a:rPr lang="fr-FR" sz="6000" b="1" dirty="0">
                <a:solidFill>
                  <a:schemeClr val="bg1"/>
                </a:solidFill>
                <a:latin typeface="Script MT Bold" panose="03040602040607080904" pitchFamily="66" charset="0"/>
              </a:rPr>
              <a:t>Écoute</a:t>
            </a:r>
            <a:br>
              <a:rPr lang="fr-FR" dirty="0"/>
            </a:br>
            <a:endParaRPr lang="fr-FR" dirty="0"/>
          </a:p>
        </p:txBody>
      </p:sp>
      <p:sp>
        <p:nvSpPr>
          <p:cNvPr id="6" name="Rectangle 5"/>
          <p:cNvSpPr/>
          <p:nvPr/>
        </p:nvSpPr>
        <p:spPr>
          <a:xfrm>
            <a:off x="7482044" y="2269760"/>
            <a:ext cx="4420377" cy="1324273"/>
          </a:xfrm>
          <a:prstGeom prst="rect">
            <a:avLst/>
          </a:prstGeom>
        </p:spPr>
        <p:txBody>
          <a:bodyPr wrap="none">
            <a:spAutoFit/>
          </a:bodyPr>
          <a:lstStyle/>
          <a:p>
            <a:pPr>
              <a:lnSpc>
                <a:spcPct val="150000"/>
              </a:lnSpc>
            </a:pPr>
            <a:r>
              <a:rPr lang="fr-FR" sz="6000" b="1" dirty="0">
                <a:solidFill>
                  <a:schemeClr val="bg1"/>
                </a:solidFill>
                <a:latin typeface="Script MT Bold" panose="03040602040607080904" pitchFamily="66" charset="0"/>
              </a:rPr>
              <a:t>Non jugement</a:t>
            </a:r>
          </a:p>
        </p:txBody>
      </p:sp>
      <p:sp>
        <p:nvSpPr>
          <p:cNvPr id="7" name="Rectangle 6"/>
          <p:cNvSpPr/>
          <p:nvPr/>
        </p:nvSpPr>
        <p:spPr>
          <a:xfrm>
            <a:off x="9692233" y="960390"/>
            <a:ext cx="2380780" cy="1892826"/>
          </a:xfrm>
          <a:prstGeom prst="rect">
            <a:avLst/>
          </a:prstGeom>
        </p:spPr>
        <p:txBody>
          <a:bodyPr wrap="none">
            <a:spAutoFit/>
          </a:bodyPr>
          <a:lstStyle/>
          <a:p>
            <a:pPr>
              <a:lnSpc>
                <a:spcPct val="150000"/>
              </a:lnSpc>
            </a:pPr>
            <a:r>
              <a:rPr lang="fr-FR" sz="6000" b="1" dirty="0">
                <a:solidFill>
                  <a:schemeClr val="bg1"/>
                </a:solidFill>
                <a:latin typeface="Script MT Bold" panose="03040602040607080904" pitchFamily="66" charset="0"/>
              </a:rPr>
              <a:t>Accueil</a:t>
            </a:r>
            <a:br>
              <a:rPr lang="fr-FR" dirty="0"/>
            </a:br>
            <a:endParaRPr lang="fr-FR" dirty="0"/>
          </a:p>
        </p:txBody>
      </p:sp>
      <p:pic>
        <p:nvPicPr>
          <p:cNvPr id="19" name="Image 18"/>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231306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59" y="0"/>
            <a:ext cx="12277859" cy="681037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60" y="0"/>
            <a:ext cx="12277859" cy="9208394"/>
          </a:xfrm>
          <a:prstGeom prst="rect">
            <a:avLst/>
          </a:prstGeom>
        </p:spPr>
      </p:pic>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
        <p:nvSpPr>
          <p:cNvPr id="2" name="ZoneTexte 1"/>
          <p:cNvSpPr txBox="1"/>
          <p:nvPr/>
        </p:nvSpPr>
        <p:spPr>
          <a:xfrm>
            <a:off x="241540" y="2277374"/>
            <a:ext cx="11197086" cy="3693319"/>
          </a:xfrm>
          <a:prstGeom prst="rect">
            <a:avLst/>
          </a:prstGeom>
          <a:solidFill>
            <a:srgbClr val="FFFFFF">
              <a:alpha val="50196"/>
            </a:srgbClr>
          </a:solidFill>
        </p:spPr>
        <p:txBody>
          <a:bodyPr wrap="square" rtlCol="0">
            <a:spAutoFit/>
          </a:bodyPr>
          <a:lstStyle/>
          <a:p>
            <a:r>
              <a:rPr lang="fr-FR" sz="2400" b="1" dirty="0"/>
              <a:t>R. Viens, Esprit Saint, viens embraser nos cœurs</a:t>
            </a:r>
            <a:br>
              <a:rPr lang="fr-FR" sz="2400" b="1" dirty="0"/>
            </a:br>
            <a:r>
              <a:rPr lang="fr-FR" sz="2400" b="1" dirty="0"/>
              <a:t>Viens au secours de nos faiblesses.</a:t>
            </a:r>
            <a:br>
              <a:rPr lang="fr-FR" sz="2400" b="1" dirty="0"/>
            </a:br>
            <a:r>
              <a:rPr lang="fr-FR" sz="2400" b="1" dirty="0"/>
              <a:t>Viens, Esprit Saint, viens, Esprit consolateur,</a:t>
            </a:r>
            <a:br>
              <a:rPr lang="fr-FR" sz="2400" b="1" dirty="0"/>
            </a:br>
            <a:r>
              <a:rPr lang="fr-FR" sz="2400" b="1" dirty="0"/>
              <a:t>Emplis-nous de joie et d’allégresse !</a:t>
            </a:r>
            <a:br>
              <a:rPr lang="fr-FR" sz="2400" b="1" dirty="0"/>
            </a:br>
            <a:br>
              <a:rPr lang="fr-FR" sz="2400" b="1" dirty="0"/>
            </a:br>
            <a:r>
              <a:rPr lang="fr-FR" sz="2400" b="1" dirty="0"/>
              <a:t>1. Viens en nos âmes lasses, Esprit de sainteté.</a:t>
            </a:r>
            <a:br>
              <a:rPr lang="fr-FR" sz="2400" b="1" dirty="0"/>
            </a:br>
            <a:r>
              <a:rPr lang="fr-FR" sz="2400" b="1" dirty="0"/>
              <a:t>Viens nous combler de grâce et viens nous sanctifier.</a:t>
            </a:r>
            <a:br>
              <a:rPr lang="fr-FR" sz="2400" b="1" dirty="0"/>
            </a:br>
            <a:r>
              <a:rPr lang="fr-FR" sz="2400" b="1" dirty="0"/>
              <a:t>Viens guérir nos blessures, toi, le Consolateur,</a:t>
            </a:r>
            <a:br>
              <a:rPr lang="fr-FR" sz="2400" b="1" dirty="0"/>
            </a:br>
            <a:r>
              <a:rPr lang="fr-FR" sz="2400" b="1" dirty="0"/>
              <a:t>Viens, Source vive et pure, apaiser notre cœur !</a:t>
            </a:r>
            <a:br>
              <a:rPr lang="fr-FR" b="1" dirty="0"/>
            </a:br>
            <a:endParaRPr lang="fr-FR" dirty="0"/>
          </a:p>
        </p:txBody>
      </p:sp>
    </p:spTree>
    <p:extLst>
      <p:ext uri="{BB962C8B-B14F-4D97-AF65-F5344CB8AC3E}">
        <p14:creationId xmlns:p14="http://schemas.microsoft.com/office/powerpoint/2010/main" val="1244319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59" y="0"/>
            <a:ext cx="12277859" cy="6810375"/>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
        <p:nvSpPr>
          <p:cNvPr id="7" name="ZoneTexte 6"/>
          <p:cNvSpPr txBox="1"/>
          <p:nvPr/>
        </p:nvSpPr>
        <p:spPr>
          <a:xfrm>
            <a:off x="241540" y="2277374"/>
            <a:ext cx="11197086" cy="3693319"/>
          </a:xfrm>
          <a:prstGeom prst="rect">
            <a:avLst/>
          </a:prstGeom>
          <a:solidFill>
            <a:srgbClr val="FFFFFF">
              <a:alpha val="50196"/>
            </a:srgbClr>
          </a:solidFill>
        </p:spPr>
        <p:txBody>
          <a:bodyPr wrap="square" rtlCol="0">
            <a:spAutoFit/>
          </a:bodyPr>
          <a:lstStyle/>
          <a:p>
            <a:r>
              <a:rPr lang="fr-FR" sz="2400" b="1" dirty="0"/>
              <a:t>R. Viens, Esprit Saint, viens embraser nos cœurs</a:t>
            </a:r>
            <a:br>
              <a:rPr lang="fr-FR" sz="2400" b="1" dirty="0"/>
            </a:br>
            <a:r>
              <a:rPr lang="fr-FR" sz="2400" b="1" dirty="0"/>
              <a:t>Viens au secours de nos faiblesses.</a:t>
            </a:r>
            <a:br>
              <a:rPr lang="fr-FR" sz="2400" b="1" dirty="0"/>
            </a:br>
            <a:r>
              <a:rPr lang="fr-FR" sz="2400" b="1" dirty="0"/>
              <a:t>Viens, Esprit Saint, viens, Esprit consolateur,</a:t>
            </a:r>
            <a:br>
              <a:rPr lang="fr-FR" sz="2400" b="1" dirty="0"/>
            </a:br>
            <a:r>
              <a:rPr lang="fr-FR" sz="2400" b="1" dirty="0"/>
              <a:t>Emplis-nous de joie et d’allégresse !</a:t>
            </a:r>
            <a:br>
              <a:rPr lang="fr-FR" sz="2400" b="1" dirty="0"/>
            </a:br>
            <a:br>
              <a:rPr lang="fr-FR" sz="2400" b="1" dirty="0"/>
            </a:br>
            <a:r>
              <a:rPr lang="fr-FR" sz="2400" dirty="0"/>
              <a:t>2. Envoyé par le Père, tu viens nous visiter,</a:t>
            </a:r>
            <a:br>
              <a:rPr lang="fr-FR" sz="2400" dirty="0"/>
            </a:br>
            <a:r>
              <a:rPr lang="fr-FR" sz="2400" dirty="0"/>
              <a:t>Tu fais de nous des frères, peuple de baptisés.</a:t>
            </a:r>
            <a:br>
              <a:rPr lang="fr-FR" sz="2400" dirty="0"/>
            </a:br>
            <a:r>
              <a:rPr lang="fr-FR" sz="2400" dirty="0"/>
              <a:t>Enfants de la lumière, membres de Jésus-Christ,</a:t>
            </a:r>
            <a:br>
              <a:rPr lang="fr-FR" sz="2400" dirty="0"/>
            </a:br>
            <a:r>
              <a:rPr lang="fr-FR" sz="2400" dirty="0"/>
              <a:t>Nous pouvons crier “Père” d’un seul et même Esprit.</a:t>
            </a:r>
            <a:br>
              <a:rPr lang="fr-FR" sz="2400" dirty="0"/>
            </a:br>
            <a:endParaRPr lang="fr-FR" dirty="0"/>
          </a:p>
        </p:txBody>
      </p:sp>
    </p:spTree>
    <p:extLst>
      <p:ext uri="{BB962C8B-B14F-4D97-AF65-F5344CB8AC3E}">
        <p14:creationId xmlns:p14="http://schemas.microsoft.com/office/powerpoint/2010/main" val="116073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1265"/>
            <a:ext cx="12192000" cy="8134350"/>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
        <p:nvSpPr>
          <p:cNvPr id="6" name="ZoneTexte 5"/>
          <p:cNvSpPr txBox="1"/>
          <p:nvPr/>
        </p:nvSpPr>
        <p:spPr>
          <a:xfrm>
            <a:off x="241540" y="2277374"/>
            <a:ext cx="11197086" cy="3693319"/>
          </a:xfrm>
          <a:prstGeom prst="rect">
            <a:avLst/>
          </a:prstGeom>
          <a:solidFill>
            <a:srgbClr val="FFFFFF">
              <a:alpha val="50196"/>
            </a:srgbClr>
          </a:solidFill>
        </p:spPr>
        <p:txBody>
          <a:bodyPr wrap="square" rtlCol="0">
            <a:spAutoFit/>
          </a:bodyPr>
          <a:lstStyle/>
          <a:p>
            <a:r>
              <a:rPr lang="fr-FR" sz="2400" b="1" dirty="0"/>
              <a:t>R. Viens, Esprit Saint, viens embraser nos cœurs</a:t>
            </a:r>
            <a:br>
              <a:rPr lang="fr-FR" sz="2400" b="1" dirty="0"/>
            </a:br>
            <a:r>
              <a:rPr lang="fr-FR" sz="2400" b="1" dirty="0"/>
              <a:t>Viens au secours de nos faiblesses.</a:t>
            </a:r>
            <a:br>
              <a:rPr lang="fr-FR" sz="2400" b="1" dirty="0"/>
            </a:br>
            <a:r>
              <a:rPr lang="fr-FR" sz="2400" b="1" dirty="0"/>
              <a:t>Viens, Esprit Saint, viens, Esprit consolateur,</a:t>
            </a:r>
            <a:br>
              <a:rPr lang="fr-FR" sz="2400" b="1" dirty="0"/>
            </a:br>
            <a:r>
              <a:rPr lang="fr-FR" sz="2400" b="1" dirty="0"/>
              <a:t>Emplis-nous de joie et d’allégresse !</a:t>
            </a:r>
            <a:br>
              <a:rPr lang="fr-FR" sz="2400" b="1" dirty="0"/>
            </a:br>
            <a:br>
              <a:rPr lang="fr-FR" sz="2400" b="1" dirty="0"/>
            </a:br>
            <a:r>
              <a:rPr lang="fr-FR" sz="2400" dirty="0"/>
              <a:t>3. En nos cœurs viens répandre les dons de ton amour,</a:t>
            </a:r>
            <a:br>
              <a:rPr lang="fr-FR" sz="2400" dirty="0"/>
            </a:br>
            <a:r>
              <a:rPr lang="fr-FR" sz="2400" dirty="0"/>
              <a:t>Viens inspirer nos langues pour chanter Dieu toujours.</a:t>
            </a:r>
            <a:br>
              <a:rPr lang="fr-FR" sz="2400" dirty="0"/>
            </a:br>
            <a:r>
              <a:rPr lang="fr-FR" sz="2400" dirty="0"/>
              <a:t>Viens, Esprit de sagesse, viens prier en nos cœurs.</a:t>
            </a:r>
            <a:br>
              <a:rPr lang="fr-FR" sz="2400" dirty="0"/>
            </a:br>
            <a:r>
              <a:rPr lang="fr-FR" sz="2400" dirty="0"/>
              <a:t>Viens, et redis sans cesse : Jésus-Christ est Seigneur !</a:t>
            </a:r>
            <a:br>
              <a:rPr lang="fr-FR" sz="2400" dirty="0"/>
            </a:br>
            <a:endParaRPr lang="fr-FR" dirty="0"/>
          </a:p>
        </p:txBody>
      </p:sp>
    </p:spTree>
    <p:extLst>
      <p:ext uri="{BB962C8B-B14F-4D97-AF65-F5344CB8AC3E}">
        <p14:creationId xmlns:p14="http://schemas.microsoft.com/office/powerpoint/2010/main" val="295350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2472"/>
            <a:ext cx="12192000" cy="8128000"/>
          </a:xfrm>
          <a:prstGeom prst="rect">
            <a:avLst/>
          </a:prstGeom>
        </p:spPr>
      </p:pic>
      <p:sp>
        <p:nvSpPr>
          <p:cNvPr id="8" name="Rectangle 7"/>
          <p:cNvSpPr/>
          <p:nvPr/>
        </p:nvSpPr>
        <p:spPr>
          <a:xfrm>
            <a:off x="4942218" y="105005"/>
            <a:ext cx="6687728" cy="1892826"/>
          </a:xfrm>
          <a:prstGeom prst="rect">
            <a:avLst/>
          </a:prstGeom>
        </p:spPr>
        <p:txBody>
          <a:bodyPr wrap="none">
            <a:spAutoFit/>
          </a:bodyPr>
          <a:lstStyle/>
          <a:p>
            <a:pPr>
              <a:lnSpc>
                <a:spcPct val="150000"/>
              </a:lnSpc>
            </a:pPr>
            <a:r>
              <a:rPr lang="fr-FR" sz="6000" b="1" dirty="0">
                <a:solidFill>
                  <a:schemeClr val="bg1"/>
                </a:solidFill>
                <a:latin typeface="Script MT Bold" panose="03040602040607080904" pitchFamily="66" charset="0"/>
              </a:rPr>
              <a:t>Ensemble on peut tout</a:t>
            </a:r>
            <a:br>
              <a:rPr lang="fr-FR" dirty="0"/>
            </a:br>
            <a:endParaRPr lang="fr-FR" dirty="0"/>
          </a:p>
        </p:txBody>
      </p:sp>
      <p:sp>
        <p:nvSpPr>
          <p:cNvPr id="3" name="ZoneTexte 2"/>
          <p:cNvSpPr txBox="1"/>
          <p:nvPr/>
        </p:nvSpPr>
        <p:spPr>
          <a:xfrm>
            <a:off x="6987396" y="1305334"/>
            <a:ext cx="4642550" cy="461665"/>
          </a:xfrm>
          <a:prstGeom prst="rect">
            <a:avLst/>
          </a:prstGeom>
          <a:noFill/>
        </p:spPr>
        <p:txBody>
          <a:bodyPr wrap="square" rtlCol="0">
            <a:spAutoFit/>
          </a:bodyPr>
          <a:lstStyle/>
          <a:p>
            <a:r>
              <a:rPr lang="fr-FR" sz="2400" b="1" dirty="0">
                <a:solidFill>
                  <a:schemeClr val="bg1"/>
                </a:solidFill>
              </a:rPr>
              <a:t>Tous frères!</a:t>
            </a:r>
          </a:p>
        </p:txBody>
      </p:sp>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
        <p:nvSpPr>
          <p:cNvPr id="12" name="Rectangle 11"/>
          <p:cNvSpPr/>
          <p:nvPr/>
        </p:nvSpPr>
        <p:spPr>
          <a:xfrm>
            <a:off x="526911" y="2899078"/>
            <a:ext cx="3518878" cy="3385542"/>
          </a:xfrm>
          <a:prstGeom prst="rect">
            <a:avLst/>
          </a:prstGeom>
          <a:solidFill>
            <a:srgbClr val="648000">
              <a:alpha val="40000"/>
            </a:srgbClr>
          </a:solidFill>
        </p:spPr>
        <p:txBody>
          <a:bodyPr wrap="square">
            <a:spAutoFit/>
          </a:bodyPr>
          <a:lstStyle/>
          <a:p>
            <a:r>
              <a:rPr lang="fr-FR" sz="2800" dirty="0">
                <a:solidFill>
                  <a:schemeClr val="bg1"/>
                </a:solidFill>
              </a:rPr>
              <a:t>Je trouve une caractéristique que je partage avec tous les membres de mon petit groupe, mais que nous ne partageons pas avec les autres…</a:t>
            </a:r>
            <a:br>
              <a:rPr lang="fr-FR" dirty="0">
                <a:solidFill>
                  <a:schemeClr val="bg1"/>
                </a:solidFill>
              </a:rPr>
            </a:br>
            <a:endParaRPr lang="fr-FR" dirty="0">
              <a:solidFill>
                <a:schemeClr val="bg1"/>
              </a:solidFill>
            </a:endParaRPr>
          </a:p>
        </p:txBody>
      </p:sp>
      <p:sp>
        <p:nvSpPr>
          <p:cNvPr id="4" name="Rectangle 3"/>
          <p:cNvSpPr/>
          <p:nvPr/>
        </p:nvSpPr>
        <p:spPr>
          <a:xfrm>
            <a:off x="8807570" y="5547110"/>
            <a:ext cx="2822376" cy="923330"/>
          </a:xfrm>
          <a:prstGeom prst="rect">
            <a:avLst/>
          </a:prstGeom>
        </p:spPr>
        <p:txBody>
          <a:bodyPr wrap="square">
            <a:spAutoFit/>
          </a:bodyPr>
          <a:lstStyle/>
          <a:p>
            <a:r>
              <a:rPr lang="fr-F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https://www.facebook.com/Creapills/videos/1413392425358774/</a:t>
            </a:r>
            <a:endParaRPr lang="fr-FR" dirty="0"/>
          </a:p>
        </p:txBody>
      </p:sp>
    </p:spTree>
    <p:extLst>
      <p:ext uri="{BB962C8B-B14F-4D97-AF65-F5344CB8AC3E}">
        <p14:creationId xmlns:p14="http://schemas.microsoft.com/office/powerpoint/2010/main" val="345092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sp>
        <p:nvSpPr>
          <p:cNvPr id="5" name="Rectangle 4"/>
          <p:cNvSpPr/>
          <p:nvPr/>
        </p:nvSpPr>
        <p:spPr>
          <a:xfrm>
            <a:off x="155975" y="1808039"/>
            <a:ext cx="11722932" cy="4832092"/>
          </a:xfrm>
          <a:prstGeom prst="rect">
            <a:avLst/>
          </a:prstGeom>
          <a:solidFill>
            <a:srgbClr val="537E8A">
              <a:alpha val="40000"/>
            </a:srgbClr>
          </a:solidFill>
        </p:spPr>
        <p:txBody>
          <a:bodyPr wrap="square">
            <a:spAutoFit/>
          </a:bodyPr>
          <a:lstStyle/>
          <a:p>
            <a:r>
              <a:rPr lang="fr-FR" sz="2800" dirty="0">
                <a:solidFill>
                  <a:schemeClr val="bg1"/>
                </a:solidFill>
              </a:rPr>
              <a:t>Pour moi être étranger, c’est : </a:t>
            </a:r>
          </a:p>
          <a:p>
            <a:endParaRPr lang="fr-FR" sz="2800" dirty="0">
              <a:solidFill>
                <a:schemeClr val="bg1"/>
              </a:solidFill>
            </a:endParaRPr>
          </a:p>
          <a:p>
            <a:r>
              <a:rPr lang="fr-FR" sz="2800" dirty="0">
                <a:solidFill>
                  <a:schemeClr val="bg1"/>
                </a:solidFill>
              </a:rPr>
              <a:t>Ai-je déjà été l’étranger de quelqu’un d’autre ? Où ? quand ? </a:t>
            </a:r>
            <a:br>
              <a:rPr lang="fr-FR" sz="2800" dirty="0">
                <a:solidFill>
                  <a:schemeClr val="bg1"/>
                </a:solidFill>
              </a:rPr>
            </a:br>
            <a:endParaRPr lang="fr-FR" sz="2800" dirty="0">
              <a:solidFill>
                <a:schemeClr val="bg1"/>
              </a:solidFill>
            </a:endParaRPr>
          </a:p>
          <a:p>
            <a:r>
              <a:rPr lang="fr-FR" sz="2800" dirty="0">
                <a:solidFill>
                  <a:schemeClr val="bg1"/>
                </a:solidFill>
              </a:rPr>
              <a:t>Et à Crépy ou dans mon village, me suis-je déjà senti étrange(r) ? Dans quelles circonstances?</a:t>
            </a:r>
            <a:br>
              <a:rPr lang="fr-FR" sz="2800" dirty="0">
                <a:solidFill>
                  <a:schemeClr val="bg1"/>
                </a:solidFill>
              </a:rPr>
            </a:br>
            <a:endParaRPr lang="fr-FR" sz="2800" dirty="0">
              <a:solidFill>
                <a:schemeClr val="bg1"/>
              </a:solidFill>
            </a:endParaRPr>
          </a:p>
          <a:p>
            <a:r>
              <a:rPr lang="fr-FR" sz="2800" dirty="0">
                <a:solidFill>
                  <a:schemeClr val="bg1"/>
                </a:solidFill>
              </a:rPr>
              <a:t>Quels sentiments, quelles émotions, cela a-t-il fait naitre en moi ?  </a:t>
            </a:r>
          </a:p>
          <a:p>
            <a:r>
              <a:rPr lang="fr-FR" sz="2800" dirty="0">
                <a:solidFill>
                  <a:schemeClr val="bg1"/>
                </a:solidFill>
              </a:rPr>
              <a:t> </a:t>
            </a:r>
          </a:p>
          <a:p>
            <a:r>
              <a:rPr lang="fr-FR" sz="2800" dirty="0">
                <a:solidFill>
                  <a:schemeClr val="bg1"/>
                </a:solidFill>
              </a:rPr>
              <a:t>Suis-je capable de reconnaitre toutes les personnes qui vivent dans ma rue, ma résidence ? Ai-je déjà échangé avec chacun d’entre eux ? </a:t>
            </a:r>
          </a:p>
        </p:txBody>
      </p:sp>
      <p:sp>
        <p:nvSpPr>
          <p:cNvPr id="6" name="Rectangle 5"/>
          <p:cNvSpPr/>
          <p:nvPr/>
        </p:nvSpPr>
        <p:spPr>
          <a:xfrm>
            <a:off x="5632331" y="13977"/>
            <a:ext cx="4087979" cy="1892826"/>
          </a:xfrm>
          <a:prstGeom prst="rect">
            <a:avLst/>
          </a:prstGeom>
        </p:spPr>
        <p:txBody>
          <a:bodyPr wrap="none">
            <a:spAutoFit/>
          </a:bodyPr>
          <a:lstStyle/>
          <a:p>
            <a:pPr>
              <a:lnSpc>
                <a:spcPct val="150000"/>
              </a:lnSpc>
            </a:pPr>
            <a:r>
              <a:rPr lang="fr-FR" sz="6000" b="1" dirty="0">
                <a:solidFill>
                  <a:schemeClr val="bg1"/>
                </a:solidFill>
                <a:latin typeface="Script MT Bold" panose="03040602040607080904" pitchFamily="66" charset="0"/>
              </a:rPr>
              <a:t>J’en suis où?</a:t>
            </a:r>
            <a:br>
              <a:rPr lang="fr-FR" dirty="0">
                <a:solidFill>
                  <a:schemeClr val="bg1"/>
                </a:solidFill>
              </a:rPr>
            </a:br>
            <a:endParaRPr lang="fr-FR" dirty="0">
              <a:solidFill>
                <a:schemeClr val="bg1"/>
              </a:solidFill>
            </a:endParaRPr>
          </a:p>
        </p:txBody>
      </p:sp>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1880892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8100907"/>
          </a:xfrm>
          <a:prstGeom prst="rect">
            <a:avLst/>
          </a:prstGeom>
        </p:spPr>
      </p:pic>
      <p:sp>
        <p:nvSpPr>
          <p:cNvPr id="5" name="Rectangle 4"/>
          <p:cNvSpPr/>
          <p:nvPr/>
        </p:nvSpPr>
        <p:spPr>
          <a:xfrm>
            <a:off x="4830794" y="3873589"/>
            <a:ext cx="6038490" cy="1754326"/>
          </a:xfrm>
          <a:prstGeom prst="rect">
            <a:avLst/>
          </a:prstGeom>
        </p:spPr>
        <p:txBody>
          <a:bodyPr wrap="square">
            <a:spAutoFit/>
          </a:bodyPr>
          <a:lstStyle/>
          <a:p>
            <a:pPr algn="ctr"/>
            <a:r>
              <a:rPr lang="fr-FR" sz="5400" b="1" dirty="0">
                <a:solidFill>
                  <a:schemeClr val="bg1"/>
                </a:solidFill>
              </a:rPr>
              <a:t>Temps d’enseignement</a:t>
            </a:r>
            <a:endParaRPr lang="fr-FR" sz="4400" b="1" dirty="0">
              <a:solidFill>
                <a:schemeClr val="bg1"/>
              </a:solidFill>
              <a:latin typeface="Script MT Bold" panose="03040602040607080904" pitchFamily="66" charset="0"/>
            </a:endParaRPr>
          </a:p>
        </p:txBody>
      </p:sp>
      <p:sp>
        <p:nvSpPr>
          <p:cNvPr id="6" name="Rectangle 5"/>
          <p:cNvSpPr/>
          <p:nvPr/>
        </p:nvSpPr>
        <p:spPr>
          <a:xfrm>
            <a:off x="4942218" y="105005"/>
            <a:ext cx="5322291" cy="1892826"/>
          </a:xfrm>
          <a:prstGeom prst="rect">
            <a:avLst/>
          </a:prstGeom>
        </p:spPr>
        <p:txBody>
          <a:bodyPr wrap="none">
            <a:spAutoFit/>
          </a:bodyPr>
          <a:lstStyle/>
          <a:p>
            <a:pPr>
              <a:lnSpc>
                <a:spcPct val="150000"/>
              </a:lnSpc>
            </a:pPr>
            <a:r>
              <a:rPr lang="fr-FR" sz="6000" b="1" dirty="0">
                <a:solidFill>
                  <a:srgbClr val="8CB300"/>
                </a:solidFill>
                <a:latin typeface="Script MT Bold" panose="03040602040607080904" pitchFamily="66" charset="0"/>
              </a:rPr>
              <a:t>Un point à la foi</a:t>
            </a:r>
            <a:br>
              <a:rPr lang="fr-FR" dirty="0"/>
            </a:br>
            <a:endParaRPr lang="fr-FR" dirty="0"/>
          </a:p>
        </p:txBody>
      </p:sp>
      <p:pic>
        <p:nvPicPr>
          <p:cNvPr id="15" name="Image 14"/>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18423398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851</Words>
  <Application>Microsoft Office PowerPoint</Application>
  <PresentationFormat>Grand écran</PresentationFormat>
  <Paragraphs>54</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Script MT Bold</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Anne-Charlotte Vivant</dc:creator>
  <cp:lastModifiedBy>Utilisateur</cp:lastModifiedBy>
  <cp:revision>38</cp:revision>
  <dcterms:created xsi:type="dcterms:W3CDTF">2019-12-03T15:56:22Z</dcterms:created>
  <dcterms:modified xsi:type="dcterms:W3CDTF">2020-08-26T10:51:08Z</dcterms:modified>
</cp:coreProperties>
</file>