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5"/>
  </p:notesMasterIdLst>
  <p:handoutMasterIdLst>
    <p:handoutMasterId r:id="rId26"/>
  </p:handoutMasterIdLst>
  <p:sldIdLst>
    <p:sldId id="483" r:id="rId2"/>
    <p:sldId id="478" r:id="rId3"/>
    <p:sldId id="479" r:id="rId4"/>
    <p:sldId id="480" r:id="rId5"/>
    <p:sldId id="481" r:id="rId6"/>
    <p:sldId id="484" r:id="rId7"/>
    <p:sldId id="485" r:id="rId8"/>
    <p:sldId id="482" r:id="rId9"/>
    <p:sldId id="469" r:id="rId10"/>
    <p:sldId id="470" r:id="rId11"/>
    <p:sldId id="472" r:id="rId12"/>
    <p:sldId id="471" r:id="rId13"/>
    <p:sldId id="475" r:id="rId14"/>
    <p:sldId id="473" r:id="rId15"/>
    <p:sldId id="474" r:id="rId16"/>
    <p:sldId id="487" r:id="rId17"/>
    <p:sldId id="488" r:id="rId18"/>
    <p:sldId id="489" r:id="rId19"/>
    <p:sldId id="490" r:id="rId20"/>
    <p:sldId id="491" r:id="rId21"/>
    <p:sldId id="486" r:id="rId22"/>
    <p:sldId id="492" r:id="rId23"/>
    <p:sldId id="493" r:id="rId24"/>
  </p:sldIdLst>
  <p:sldSz cx="9144000" cy="6858000" type="screen4x3"/>
  <p:notesSz cx="6805613" cy="9944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19">
          <p15:clr>
            <a:srgbClr val="A4A3A4"/>
          </p15:clr>
        </p15:guide>
        <p15:guide id="2" pos="4926">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5A0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72C309-78D2-41A8-90DE-5D03896AC11C}">
  <a:tblStyle styleId="{0672C309-78D2-41A8-90DE-5D03896AC11C}" styleName="Table_0"/>
  <a:tblStyle styleId="{73BCAC4C-2224-4D6B-BB5A-1616B5D16EF1}" styleName="Table_1"/>
  <a:tblStyle styleId="{A92133A7-4202-48D4-976A-616A2EFFF82A}"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AE6EB"/>
          </a:solidFill>
        </a:fill>
      </a:tcStyle>
    </a:wholeTbl>
    <a:band1H>
      <a:tcStyle>
        <a:tcBdr/>
        <a:fill>
          <a:solidFill>
            <a:srgbClr val="D1CAD5"/>
          </a:solidFill>
        </a:fill>
      </a:tcStyle>
    </a:band1H>
    <a:band1V>
      <a:tcStyle>
        <a:tcBdr/>
        <a:fill>
          <a:solidFill>
            <a:srgbClr val="D1CAD5"/>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0"/>
    <p:restoredTop sz="92450"/>
  </p:normalViewPr>
  <p:slideViewPr>
    <p:cSldViewPr snapToGrid="0" snapToObjects="1" showGuides="1">
      <p:cViewPr varScale="1">
        <p:scale>
          <a:sx n="94" d="100"/>
          <a:sy n="94" d="100"/>
        </p:scale>
        <p:origin x="496" y="192"/>
      </p:cViewPr>
      <p:guideLst>
        <p:guide orient="horz" pos="4319"/>
        <p:guide pos="4926"/>
      </p:guideLst>
    </p:cSldViewPr>
  </p:slideViewPr>
  <p:notesTextViewPr>
    <p:cViewPr>
      <p:scale>
        <a:sx n="100" d="100"/>
        <a:sy n="100" d="100"/>
      </p:scale>
      <p:origin x="0" y="0"/>
    </p:cViewPr>
  </p:notesTextViewPr>
  <p:sorterViewPr>
    <p:cViewPr>
      <p:scale>
        <a:sx n="236" d="100"/>
        <a:sy n="236" d="100"/>
      </p:scale>
      <p:origin x="0" y="81448"/>
    </p:cViewPr>
  </p:sorterViewPr>
  <p:notesViewPr>
    <p:cSldViewPr snapToGrid="0" snapToObjects="1">
      <p:cViewPr varScale="1">
        <p:scale>
          <a:sx n="49" d="100"/>
          <a:sy n="49" d="100"/>
        </p:scale>
        <p:origin x="-2964" y="-108"/>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dirty="0">
              <a:latin typeface="Calibri"/>
              <a:ea typeface="Calibri"/>
              <a:cs typeface="Calibri"/>
            </a:endParaRPr>
          </a:p>
        </p:txBody>
      </p:sp>
      <p:sp>
        <p:nvSpPr>
          <p:cNvPr id="3" name="Espace réservé de la date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CDFE1ABB-35B1-4392-9FCF-B1AC19F67855}" type="datetimeFigureOut">
              <a:rPr lang="fr-FR" smtClean="0">
                <a:latin typeface="Calibri"/>
                <a:ea typeface="Calibri"/>
                <a:cs typeface="Calibri"/>
              </a:rPr>
              <a:pPr/>
              <a:t>03/02/2018</a:t>
            </a:fld>
            <a:endParaRPr lang="fr-FR" dirty="0">
              <a:latin typeface="Calibri"/>
              <a:ea typeface="Calibri"/>
              <a:cs typeface="Calibri"/>
            </a:endParaRPr>
          </a:p>
        </p:txBody>
      </p:sp>
      <p:sp>
        <p:nvSpPr>
          <p:cNvPr id="4" name="Espace réservé du pied de page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fr-FR" dirty="0">
              <a:latin typeface="Calibri"/>
              <a:ea typeface="Calibri"/>
              <a:cs typeface="Calibri"/>
            </a:endParaRPr>
          </a:p>
        </p:txBody>
      </p:sp>
      <p:sp>
        <p:nvSpPr>
          <p:cNvPr id="5" name="Espace réservé du numéro de diapositive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FB68F628-A32F-4B53-8F54-B202BB174E60}" type="slidenum">
              <a:rPr lang="fr-FR" smtClean="0">
                <a:latin typeface="Calibri"/>
                <a:ea typeface="Calibri"/>
                <a:cs typeface="Calibri"/>
              </a:rPr>
              <a:pPr/>
              <a:t>‹N°›</a:t>
            </a:fld>
            <a:endParaRPr lang="fr-FR" dirty="0">
              <a:latin typeface="Calibri"/>
              <a:ea typeface="Calibri"/>
              <a:cs typeface="Calibri"/>
            </a:endParaRPr>
          </a:p>
        </p:txBody>
      </p:sp>
    </p:spTree>
    <p:extLst>
      <p:ext uri="{BB962C8B-B14F-4D97-AF65-F5344CB8AC3E}">
        <p14:creationId xmlns:p14="http://schemas.microsoft.com/office/powerpoint/2010/main" val="1171893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9630" cy="497522"/>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Raleway"/>
              <a:buNone/>
              <a:defRPr sz="1200" b="0" i="0" u="none" strike="noStrike" cap="none" baseline="0">
                <a:solidFill>
                  <a:schemeClr val="dk1"/>
                </a:solidFill>
                <a:latin typeface="Calibri"/>
                <a:ea typeface="Calibri"/>
                <a:cs typeface="Calibri"/>
                <a:sym typeface="Raleway"/>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3" name="Shape 3"/>
          <p:cNvSpPr txBox="1">
            <a:spLocks noGrp="1"/>
          </p:cNvSpPr>
          <p:nvPr>
            <p:ph type="dt" idx="10"/>
          </p:nvPr>
        </p:nvSpPr>
        <p:spPr>
          <a:xfrm>
            <a:off x="3854394" y="0"/>
            <a:ext cx="2949630" cy="497522"/>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Raleway"/>
              <a:buNone/>
              <a:defRPr sz="1200" b="0" i="0" u="none" strike="noStrike" cap="none" baseline="0">
                <a:solidFill>
                  <a:schemeClr val="dk1"/>
                </a:solidFill>
                <a:latin typeface="Calibri"/>
                <a:ea typeface="Calibri"/>
                <a:cs typeface="Calibri"/>
                <a:sym typeface="Raleway"/>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4" name="Shape 4"/>
          <p:cNvSpPr>
            <a:spLocks noGrp="1" noRot="1" noChangeAspect="1"/>
          </p:cNvSpPr>
          <p:nvPr>
            <p:ph type="sldImg" idx="3"/>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0562" y="4724082"/>
            <a:ext cx="5444489" cy="4474526"/>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Raleway"/>
                <a:ea typeface="Raleway"/>
                <a:cs typeface="Raleway"/>
                <a:sym typeface="Raleway"/>
              </a:defRPr>
            </a:lvl1pPr>
            <a:lvl2pPr marL="457200" marR="0" indent="0" algn="l" rtl="0">
              <a:spcBef>
                <a:spcPts val="360"/>
              </a:spcBef>
              <a:spcAft>
                <a:spcPts val="0"/>
              </a:spcAft>
              <a:defRPr sz="1200" b="0" i="0" u="none" strike="noStrike" cap="none" baseline="0">
                <a:solidFill>
                  <a:schemeClr val="dk1"/>
                </a:solidFill>
                <a:latin typeface="Raleway"/>
                <a:ea typeface="Raleway"/>
                <a:cs typeface="Raleway"/>
                <a:sym typeface="Raleway"/>
              </a:defRPr>
            </a:lvl2pPr>
            <a:lvl3pPr marL="914400" marR="0" indent="0" algn="l" rtl="0">
              <a:spcBef>
                <a:spcPts val="360"/>
              </a:spcBef>
              <a:spcAft>
                <a:spcPts val="0"/>
              </a:spcAft>
              <a:defRPr sz="1200" b="0" i="0" u="none" strike="noStrike" cap="none" baseline="0">
                <a:solidFill>
                  <a:schemeClr val="dk1"/>
                </a:solidFill>
                <a:latin typeface="Raleway"/>
                <a:ea typeface="Raleway"/>
                <a:cs typeface="Raleway"/>
                <a:sym typeface="Raleway"/>
              </a:defRPr>
            </a:lvl3pPr>
            <a:lvl4pPr marL="1371600" marR="0" indent="0" algn="l" rtl="0">
              <a:spcBef>
                <a:spcPts val="360"/>
              </a:spcBef>
              <a:spcAft>
                <a:spcPts val="0"/>
              </a:spcAft>
              <a:defRPr sz="1200" b="0" i="0" u="none" strike="noStrike" cap="none" baseline="0">
                <a:solidFill>
                  <a:schemeClr val="dk1"/>
                </a:solidFill>
                <a:latin typeface="Raleway"/>
                <a:ea typeface="Raleway"/>
                <a:cs typeface="Raleway"/>
                <a:sym typeface="Raleway"/>
              </a:defRPr>
            </a:lvl4pPr>
            <a:lvl5pPr marL="1828800" marR="0" indent="0" algn="l" rtl="0">
              <a:spcBef>
                <a:spcPts val="360"/>
              </a:spcBef>
              <a:spcAft>
                <a:spcPts val="0"/>
              </a:spcAft>
              <a:defRPr sz="1200" b="0" i="0" u="none" strike="noStrike" cap="none" baseline="0">
                <a:solidFill>
                  <a:schemeClr val="dk1"/>
                </a:solidFill>
                <a:latin typeface="Raleway"/>
                <a:ea typeface="Raleway"/>
                <a:cs typeface="Raleway"/>
                <a:sym typeface="Raleway"/>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dirty="0"/>
          </a:p>
        </p:txBody>
      </p:sp>
      <p:sp>
        <p:nvSpPr>
          <p:cNvPr id="6" name="Shape 6"/>
          <p:cNvSpPr txBox="1">
            <a:spLocks noGrp="1"/>
          </p:cNvSpPr>
          <p:nvPr>
            <p:ph type="ftr" idx="11"/>
          </p:nvPr>
        </p:nvSpPr>
        <p:spPr>
          <a:xfrm>
            <a:off x="0" y="9444988"/>
            <a:ext cx="2949630" cy="497522"/>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Raleway"/>
              <a:buNone/>
              <a:defRPr sz="1200" b="0" i="0" u="none" strike="noStrike" cap="none" baseline="0">
                <a:solidFill>
                  <a:schemeClr val="dk1"/>
                </a:solidFill>
                <a:latin typeface="Calibri"/>
                <a:ea typeface="Calibri"/>
                <a:cs typeface="Calibri"/>
                <a:sym typeface="Raleway"/>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7" name="Shape 7"/>
          <p:cNvSpPr txBox="1">
            <a:spLocks noGrp="1"/>
          </p:cNvSpPr>
          <p:nvPr>
            <p:ph type="sldNum" idx="12"/>
          </p:nvPr>
        </p:nvSpPr>
        <p:spPr>
          <a:xfrm>
            <a:off x="3854394" y="9444988"/>
            <a:ext cx="2949630" cy="497522"/>
          </a:xfrm>
          <a:prstGeom prst="rect">
            <a:avLst/>
          </a:prstGeom>
          <a:noFill/>
          <a:ln>
            <a:noFill/>
          </a:ln>
        </p:spPr>
        <p:txBody>
          <a:bodyPr lIns="91550" tIns="45775" rIns="91550" bIns="45775" anchor="b" anchorCtr="0">
            <a:noAutofit/>
          </a:bodyPr>
          <a:lstStyle>
            <a:lvl1pPr>
              <a:defRPr>
                <a:latin typeface="Calibri"/>
                <a:ea typeface="Calibri"/>
                <a:cs typeface="Calibri"/>
              </a:defRPr>
            </a:lvl1pPr>
          </a:lstStyle>
          <a:p>
            <a:pPr algn="r">
              <a:buClr>
                <a:schemeClr val="dk1"/>
              </a:buClr>
              <a:buSzPct val="25000"/>
              <a:buFont typeface="Raleway"/>
              <a:buNone/>
            </a:pPr>
            <a:fld id="{00000000-1234-1234-1234-123412341234}" type="slidenum">
              <a:rPr lang="fr-FR" sz="1200" smtClean="0">
                <a:solidFill>
                  <a:schemeClr val="dk1"/>
                </a:solidFill>
                <a:sym typeface="Raleway"/>
              </a:rPr>
              <a:pPr algn="r">
                <a:buClr>
                  <a:schemeClr val="dk1"/>
                </a:buClr>
                <a:buSzPct val="25000"/>
                <a:buFont typeface="Raleway"/>
                <a:buNone/>
              </a:pPr>
              <a:t>‹N°›</a:t>
            </a:fld>
            <a:endParaRPr lang="fr-FR" sz="1200" dirty="0">
              <a:solidFill>
                <a:schemeClr val="dk1"/>
              </a:solidFill>
              <a:sym typeface="Raleway"/>
            </a:endParaRPr>
          </a:p>
        </p:txBody>
      </p:sp>
    </p:spTree>
    <p:extLst>
      <p:ext uri="{BB962C8B-B14F-4D97-AF65-F5344CB8AC3E}">
        <p14:creationId xmlns:p14="http://schemas.microsoft.com/office/powerpoint/2010/main" val="100097242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a:ea typeface="Calibri"/>
        <a:cs typeface="Calibri"/>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733D0-E702-4276-AA56-5AA7FEEF5AF5}" type="slidenum">
              <a:rPr lang="fr-FR"/>
              <a:pPr/>
              <a:t>1</a:t>
            </a:fld>
            <a:endParaRPr lang="fr-FR"/>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91551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pPr>
              <a:defRPr>
                <a:latin typeface="+mn-lt"/>
                <a:ea typeface="+mn-ea"/>
                <a:cs typeface="+mn-cs"/>
                <a:sym typeface="Helvetica"/>
              </a:defRPr>
            </a:pPr>
            <a:r>
              <a:t>Mission: énoncé général d’objectifs du ministère alors que la vision est spécifique: qui je veux toucher, ce que nous rêvons d’accomplir. </a:t>
            </a:r>
          </a:p>
          <a:p>
            <a:pPr>
              <a:defRPr>
                <a:latin typeface="+mn-lt"/>
                <a:ea typeface="+mn-ea"/>
                <a:cs typeface="+mn-cs"/>
                <a:sym typeface="Helvetica"/>
              </a:defRPr>
            </a:pPr>
            <a:r>
              <a:t>Beaucoup d’Eglise peuvent partager la même mission: Le connaître et le faire connaître, permettre aux personnes d’adorer, évangéliser, faire des disciples et faire l’expérience d’appartenir à la communauté</a:t>
            </a:r>
          </a:p>
          <a:p>
            <a:pPr>
              <a:defRPr>
                <a:latin typeface="+mn-lt"/>
                <a:ea typeface="+mn-ea"/>
                <a:cs typeface="+mn-cs"/>
                <a:sym typeface="Helvetica"/>
              </a:defRPr>
            </a:pPr>
            <a:r>
              <a:t>Miro: vision: un éducateur qui fait grandir des gosses, surtout les plus défavorisés. Objectifs de Miro : contrôle de la violence, maîtrise des fondamentaux scolaires permettant confiance en soi pour acquérir les apprentissages scolaires futurs. Butde français de Mr Miro: tous 18.</a:t>
            </a:r>
          </a:p>
          <a:p>
            <a:pPr>
              <a:defRPr sz="1800" i="1">
                <a:solidFill>
                  <a:srgbClr val="004D65"/>
                </a:solidFill>
              </a:defRPr>
            </a:pPr>
            <a:r>
              <a:t>Vision: des monastères au coeur de la ville. Parmi les objectifs: construire un monastère et pour cela objectif d’atteindre 15000 donateurs dans 3 ans est un objectif</a:t>
            </a:r>
            <a:r>
              <a:rPr i="0"/>
              <a:t>. Des buts intermédiaires: lancer des campagnes de fidélisation, de prospection permettant de multiplier par dix le nombre de petites donateurs, par 7 le nombre de donateurs réguliers, le lancement d’une campagne de grands donateurs pour lancer la construction du monastère....</a:t>
            </a:r>
          </a:p>
        </p:txBody>
      </p:sp>
    </p:spTree>
    <p:extLst>
      <p:ext uri="{BB962C8B-B14F-4D97-AF65-F5344CB8AC3E}">
        <p14:creationId xmlns:p14="http://schemas.microsoft.com/office/powerpoint/2010/main" val="21353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10F8574-6129-485A-8354-084E6BEDEAD1}"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219684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10F8574-6129-485A-8354-084E6BEDEAD1}"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255603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733D0-E702-4276-AA56-5AA7FEEF5AF5}" type="slidenum">
              <a:rPr lang="fr-FR"/>
              <a:pPr/>
              <a:t>9</a:t>
            </a:fld>
            <a:endParaRPr lang="fr-FR"/>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10F8574-6129-485A-8354-084E6BEDEAD1}"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319987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10F8574-6129-485A-8354-084E6BEDEAD1}"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319987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10F8574-6129-485A-8354-084E6BEDEAD1}"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19987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10F8574-6129-485A-8354-084E6BEDEAD1}"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29288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10F8574-6129-485A-8354-084E6BEDEAD1}"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319987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10F8574-6129-485A-8354-084E6BEDEAD1}"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319987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pPr marL="342900" lvl="1" indent="-342900" defTabSz="914400">
              <a:buClr>
                <a:srgbClr val="FF2600"/>
              </a:buClr>
              <a:buSzPct val="90000"/>
              <a:buFont typeface="Wingdings"/>
              <a:buChar char=""/>
              <a:defRPr>
                <a:solidFill>
                  <a:srgbClr val="004D65"/>
                </a:solidFill>
                <a:uFill>
                  <a:solidFill>
                    <a:srgbClr val="004D65"/>
                  </a:solidFill>
                </a:uFill>
                <a:latin typeface="+mn-lt"/>
                <a:ea typeface="+mn-ea"/>
                <a:cs typeface="+mn-cs"/>
                <a:sym typeface="Helvetica"/>
              </a:defRPr>
            </a:pPr>
            <a:r>
              <a:t>ex: Manchester, Hawai</a:t>
            </a:r>
          </a:p>
          <a:p>
            <a:pPr marL="342900" lvl="1" indent="-342900" defTabSz="914400">
              <a:buClr>
                <a:srgbClr val="FF2600"/>
              </a:buClr>
              <a:buSzPct val="90000"/>
              <a:buFont typeface="Wingdings"/>
              <a:buChar char=""/>
              <a:defRPr>
                <a:solidFill>
                  <a:srgbClr val="004D65"/>
                </a:solidFill>
                <a:uFill>
                  <a:solidFill>
                    <a:srgbClr val="004D65"/>
                  </a:solidFill>
                </a:uFill>
                <a:latin typeface="+mn-lt"/>
                <a:ea typeface="+mn-ea"/>
                <a:cs typeface="+mn-cs"/>
                <a:sym typeface="Helvetica"/>
              </a:defRPr>
            </a:pPr>
            <a:r>
              <a:t>Développer un ministère qui touche la génération X de la banlieue Nord de la ville X, en créant avec eux une relation en ce qui concerne la foi au travail et dans les loisirs, avec des rassemblements commuanuatires réguliers pour l’adoration, la croissance comme disciple et le service.</a:t>
            </a:r>
          </a:p>
          <a:p>
            <a:pPr marL="342900" lvl="1" indent="-342900" defTabSz="914400">
              <a:buClr>
                <a:srgbClr val="FF2600"/>
              </a:buClr>
              <a:buSzPct val="90000"/>
              <a:buFont typeface="Wingdings"/>
              <a:buChar char=""/>
              <a:defRPr>
                <a:solidFill>
                  <a:srgbClr val="004D65"/>
                </a:solidFill>
                <a:uFill>
                  <a:solidFill>
                    <a:srgbClr val="004D65"/>
                  </a:solidFill>
                </a:uFill>
                <a:latin typeface="+mn-lt"/>
                <a:ea typeface="+mn-ea"/>
                <a:cs typeface="+mn-cs"/>
                <a:sym typeface="Helvetica"/>
              </a:defRPr>
            </a:pPr>
            <a:r>
              <a:t>équiper les professionnels de la ville pour impacter leur réseau relationnel, pour toucher les non chrétiens à travers des maisonnées et des ministères sur les lieux de vue publqiue répondant aux besoins urbains</a:t>
            </a:r>
          </a:p>
          <a:p>
            <a:pPr marL="342900" lvl="1" indent="-342900" defTabSz="914400">
              <a:buClr>
                <a:srgbClr val="FF2600"/>
              </a:buClr>
              <a:buSzPct val="90000"/>
              <a:buFont typeface="Wingdings"/>
              <a:buChar char=""/>
              <a:defRPr>
                <a:solidFill>
                  <a:srgbClr val="004D65"/>
                </a:solidFill>
                <a:uFill>
                  <a:solidFill>
                    <a:srgbClr val="004D65"/>
                  </a:solidFill>
                </a:uFill>
                <a:latin typeface="+mn-lt"/>
                <a:ea typeface="+mn-ea"/>
                <a:cs typeface="+mn-cs"/>
                <a:sym typeface="Helvetica"/>
              </a:defRPr>
            </a:pPr>
            <a:r>
              <a:t>impliquer les non chrétiens qui n’ont aucun passé ecclésial par un effort de création d’Eglise, en dessinant un ministère autour de leurs intérêts et styles de vie et talents, par des petits rassemblements de milieu de semaine qui associe des chrétiens et des non chrétiens qui cherche une intimité avec Dieu</a:t>
            </a:r>
          </a:p>
          <a:p>
            <a:pPr marL="342900" lvl="1" indent="-342900" defTabSz="914400">
              <a:buClr>
                <a:srgbClr val="FF2600"/>
              </a:buClr>
              <a:buSzPct val="90000"/>
              <a:buFont typeface="Wingdings"/>
              <a:buChar char=""/>
              <a:defRPr>
                <a:solidFill>
                  <a:srgbClr val="004D65"/>
                </a:solidFill>
                <a:uFill>
                  <a:solidFill>
                    <a:srgbClr val="004D65"/>
                  </a:solidFill>
                </a:uFill>
                <a:latin typeface="+mn-lt"/>
                <a:ea typeface="+mn-ea"/>
                <a:cs typeface="+mn-cs"/>
                <a:sym typeface="Helvetica"/>
              </a:defRPr>
            </a:pPr>
            <a:r>
              <a:t>construire les familles par des ministères qui développe les capacités parentales, des relations parents-enfants saines, des jeunes qui ont une orientation spirituelle et des familles qui mettent Dieu au centre.</a:t>
            </a:r>
          </a:p>
          <a:p>
            <a:pPr marL="342900" lvl="1" indent="-342900" defTabSz="914400">
              <a:buClr>
                <a:srgbClr val="FF2600"/>
              </a:buClr>
              <a:buSzPct val="90000"/>
              <a:buFont typeface="Wingdings"/>
              <a:buChar char=""/>
              <a:defRPr>
                <a:solidFill>
                  <a:srgbClr val="004D65"/>
                </a:solidFill>
                <a:uFill>
                  <a:solidFill>
                    <a:srgbClr val="004D65"/>
                  </a:solidFill>
                </a:uFill>
                <a:latin typeface="+mn-lt"/>
                <a:ea typeface="+mn-ea"/>
                <a:cs typeface="+mn-cs"/>
                <a:sym typeface="Helvetica"/>
              </a:defRPr>
            </a:pPr>
            <a:r>
              <a:t>Développer une congrégation multigénérationnelle avec du mentorat entre générations sur tous les sujets de foi et de mode de vie.</a:t>
            </a:r>
          </a:p>
          <a:p>
            <a:pPr marL="342900" lvl="1" indent="-342900" defTabSz="914400">
              <a:buClr>
                <a:srgbClr val="FF2600"/>
              </a:buClr>
              <a:buSzPct val="90000"/>
              <a:buFont typeface="Wingdings"/>
              <a:buChar char=""/>
              <a:defRPr>
                <a:solidFill>
                  <a:srgbClr val="004D65"/>
                </a:solidFill>
                <a:uFill>
                  <a:solidFill>
                    <a:srgbClr val="004D65"/>
                  </a:solidFill>
                </a:uFill>
                <a:latin typeface="+mn-lt"/>
                <a:ea typeface="+mn-ea"/>
                <a:cs typeface="+mn-cs"/>
                <a:sym typeface="Helvetica"/>
              </a:defRPr>
            </a:pPr>
            <a:r>
              <a:t>Créer dans les lieux les plus urbanisés d’Europe des monastères dans la ville qui donnent à goûter la prière contemplative à des populations urbaines qui peuvent découvrir la foi par la beauté liturgique et l’adoration</a:t>
            </a:r>
          </a:p>
          <a:p>
            <a:pPr marL="692150" lvl="2" indent="-342900" defTabSz="914400">
              <a:buClr>
                <a:srgbClr val="FF2600"/>
              </a:buClr>
              <a:buSzPct val="90000"/>
              <a:buFont typeface="Wingdings"/>
              <a:buChar char=""/>
              <a:defRPr>
                <a:solidFill>
                  <a:srgbClr val="004D65"/>
                </a:solidFill>
                <a:uFill>
                  <a:solidFill>
                    <a:srgbClr val="004D65"/>
                  </a:solidFill>
                </a:uFill>
                <a:latin typeface="+mn-lt"/>
                <a:ea typeface="+mn-ea"/>
                <a:cs typeface="+mn-cs"/>
                <a:sym typeface="Helvetica"/>
              </a:defRPr>
            </a:pPr>
            <a:r>
              <a:t>Permettre aux chrétiens de suivre le Christ dans la spiritualité de Saint Jean et d’ancrer leur action apostolique dans une vie contemplative et familiale qui permet de développer la sagesse philosophique pour rentrer en dialogue avec le monde par l’intelligence et l’amitié,  théologique et mystique.</a:t>
            </a:r>
          </a:p>
        </p:txBody>
      </p:sp>
    </p:spTree>
    <p:extLst>
      <p:ext uri="{BB962C8B-B14F-4D97-AF65-F5344CB8AC3E}">
        <p14:creationId xmlns:p14="http://schemas.microsoft.com/office/powerpoint/2010/main" val="3617801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15"/>
        <p:cNvGrpSpPr/>
        <p:nvPr/>
      </p:nvGrpSpPr>
      <p:grpSpPr>
        <a:xfrm>
          <a:off x="0" y="0"/>
          <a:ext cx="0" cy="0"/>
          <a:chOff x="0" y="0"/>
          <a:chExt cx="0" cy="0"/>
        </a:xfrm>
      </p:grpSpPr>
      <p:sp>
        <p:nvSpPr>
          <p:cNvPr id="16" name="Shape 16"/>
          <p:cNvSpPr/>
          <p:nvPr/>
        </p:nvSpPr>
        <p:spPr>
          <a:xfrm>
            <a:off x="0" y="0"/>
            <a:ext cx="9144000" cy="71627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Arial"/>
            </a:endParaRPr>
          </a:p>
        </p:txBody>
      </p:sp>
      <p:pic>
        <p:nvPicPr>
          <p:cNvPr id="17" name="Shape 17"/>
          <p:cNvPicPr preferRelativeResize="0"/>
          <p:nvPr/>
        </p:nvPicPr>
        <p:blipFill rotWithShape="1">
          <a:blip r:embed="rId2">
            <a:alphaModFix/>
          </a:blip>
          <a:srcRect/>
          <a:stretch/>
        </p:blipFill>
        <p:spPr>
          <a:xfrm>
            <a:off x="0" y="457200"/>
            <a:ext cx="9144000" cy="6858000"/>
          </a:xfrm>
          <a:prstGeom prst="rect">
            <a:avLst/>
          </a:prstGeom>
          <a:noFill/>
          <a:ln>
            <a:noFill/>
          </a:ln>
        </p:spPr>
      </p:pic>
      <p:sp>
        <p:nvSpPr>
          <p:cNvPr id="18" name="Shape 18"/>
          <p:cNvSpPr txBox="1">
            <a:spLocks noGrp="1"/>
          </p:cNvSpPr>
          <p:nvPr>
            <p:ph type="ctrTitle"/>
          </p:nvPr>
        </p:nvSpPr>
        <p:spPr>
          <a:xfrm>
            <a:off x="1981200" y="1371600"/>
            <a:ext cx="6400799" cy="1600198"/>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accent1"/>
              </a:buClr>
              <a:buFont typeface="Raleway"/>
              <a:buNone/>
              <a:defRPr sz="2700" b="1" i="0" u="none" strike="noStrike" cap="none" baseline="0">
                <a:solidFill>
                  <a:schemeClr val="accent1"/>
                </a:solidFill>
                <a:latin typeface="Calibri"/>
                <a:ea typeface="Calibri"/>
                <a:cs typeface="Calibri"/>
                <a:sym typeface="Raleway"/>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dirty="0"/>
          </a:p>
        </p:txBody>
      </p:sp>
      <p:sp>
        <p:nvSpPr>
          <p:cNvPr id="19" name="Shape 19"/>
          <p:cNvSpPr txBox="1">
            <a:spLocks noGrp="1"/>
          </p:cNvSpPr>
          <p:nvPr>
            <p:ph type="subTitle" idx="1"/>
          </p:nvPr>
        </p:nvSpPr>
        <p:spPr>
          <a:xfrm>
            <a:off x="1981200" y="3352800"/>
            <a:ext cx="6400799" cy="1752600"/>
          </a:xfrm>
          <a:prstGeom prst="rect">
            <a:avLst/>
          </a:prstGeom>
          <a:noFill/>
          <a:ln>
            <a:noFill/>
          </a:ln>
        </p:spPr>
        <p:txBody>
          <a:bodyPr lIns="91425" tIns="91425" rIns="91425" bIns="91425" anchor="t" anchorCtr="0"/>
          <a:lstStyle>
            <a:lvl1pPr marL="0" marR="0" indent="0" algn="l" rtl="0">
              <a:lnSpc>
                <a:spcPct val="100000"/>
              </a:lnSpc>
              <a:spcBef>
                <a:spcPts val="320"/>
              </a:spcBef>
              <a:spcAft>
                <a:spcPts val="0"/>
              </a:spcAft>
              <a:buClr>
                <a:schemeClr val="lt1"/>
              </a:buClr>
              <a:buFont typeface="Raleway"/>
              <a:buNone/>
              <a:defRPr sz="1600" b="0" i="0" u="none" strike="noStrike" cap="none" baseline="0">
                <a:solidFill>
                  <a:schemeClr val="lt1"/>
                </a:solidFill>
                <a:latin typeface="Calibri"/>
                <a:ea typeface="Calibri"/>
                <a:cs typeface="Calibri"/>
                <a:sym typeface="Raleway"/>
              </a:defRPr>
            </a:lvl1pPr>
            <a:lvl2pPr marL="457200" marR="0" indent="0" algn="ctr" rtl="0">
              <a:lnSpc>
                <a:spcPct val="100000"/>
              </a:lnSpc>
              <a:spcBef>
                <a:spcPts val="320"/>
              </a:spcBef>
              <a:spcAft>
                <a:spcPts val="0"/>
              </a:spcAft>
              <a:buClr>
                <a:srgbClr val="919191"/>
              </a:buClr>
              <a:buFont typeface="Arial"/>
              <a:buNone/>
              <a:defRPr sz="1600" b="0" i="0" u="none" strike="noStrike" cap="none" baseline="0">
                <a:solidFill>
                  <a:srgbClr val="919191"/>
                </a:solidFill>
                <a:latin typeface="Raleway"/>
                <a:ea typeface="Raleway"/>
                <a:cs typeface="Raleway"/>
                <a:sym typeface="Raleway"/>
              </a:defRPr>
            </a:lvl2pPr>
            <a:lvl3pPr marL="914400" marR="0" indent="0" algn="ctr" rtl="0">
              <a:lnSpc>
                <a:spcPct val="100000"/>
              </a:lnSpc>
              <a:spcBef>
                <a:spcPts val="320"/>
              </a:spcBef>
              <a:spcAft>
                <a:spcPts val="0"/>
              </a:spcAft>
              <a:buClr>
                <a:srgbClr val="919191"/>
              </a:buClr>
              <a:buFont typeface="Arial"/>
              <a:buNone/>
              <a:defRPr sz="1600" b="0" i="0" u="none" strike="noStrike" cap="none" baseline="0">
                <a:solidFill>
                  <a:srgbClr val="919191"/>
                </a:solidFill>
                <a:latin typeface="Raleway"/>
                <a:ea typeface="Raleway"/>
                <a:cs typeface="Raleway"/>
                <a:sym typeface="Raleway"/>
              </a:defRPr>
            </a:lvl3pPr>
            <a:lvl4pPr marL="1371600" marR="0" indent="0" algn="ctr" rtl="0">
              <a:lnSpc>
                <a:spcPct val="100000"/>
              </a:lnSpc>
              <a:spcBef>
                <a:spcPts val="320"/>
              </a:spcBef>
              <a:spcAft>
                <a:spcPts val="0"/>
              </a:spcAft>
              <a:buClr>
                <a:srgbClr val="919191"/>
              </a:buClr>
              <a:buFont typeface="Arial"/>
              <a:buNone/>
              <a:defRPr sz="1600" b="0" i="0" u="none" strike="noStrike" cap="none" baseline="0">
                <a:solidFill>
                  <a:srgbClr val="919191"/>
                </a:solidFill>
                <a:latin typeface="Raleway"/>
                <a:ea typeface="Raleway"/>
                <a:cs typeface="Raleway"/>
                <a:sym typeface="Raleway"/>
              </a:defRPr>
            </a:lvl4pPr>
            <a:lvl5pPr marL="1828800" marR="0" indent="0" algn="ctr" rtl="0">
              <a:lnSpc>
                <a:spcPct val="100000"/>
              </a:lnSpc>
              <a:spcBef>
                <a:spcPts val="400"/>
              </a:spcBef>
              <a:spcAft>
                <a:spcPts val="0"/>
              </a:spcAft>
              <a:buClr>
                <a:srgbClr val="919191"/>
              </a:buClr>
              <a:buFont typeface="Arial"/>
              <a:buNone/>
              <a:defRPr sz="2000" b="0" i="0" u="none" strike="noStrike" cap="none" baseline="0">
                <a:solidFill>
                  <a:srgbClr val="919191"/>
                </a:solidFill>
                <a:latin typeface="Raleway"/>
                <a:ea typeface="Raleway"/>
                <a:cs typeface="Raleway"/>
                <a:sym typeface="Raleway"/>
              </a:defRPr>
            </a:lvl5pPr>
            <a:lvl6pPr marL="2286000" marR="0" indent="0" algn="ctr" rtl="0">
              <a:lnSpc>
                <a:spcPct val="100000"/>
              </a:lnSpc>
              <a:spcBef>
                <a:spcPts val="400"/>
              </a:spcBef>
              <a:spcAft>
                <a:spcPts val="0"/>
              </a:spcAft>
              <a:buClr>
                <a:srgbClr val="919191"/>
              </a:buClr>
              <a:buFont typeface="Arial"/>
              <a:buNone/>
              <a:defRPr sz="2000" b="0" i="0" u="none" strike="noStrike" cap="none" baseline="0">
                <a:solidFill>
                  <a:srgbClr val="919191"/>
                </a:solidFill>
                <a:latin typeface="Calibri"/>
                <a:ea typeface="Calibri"/>
                <a:cs typeface="Calibri"/>
                <a:sym typeface="Calibri"/>
              </a:defRPr>
            </a:lvl6pPr>
            <a:lvl7pPr marL="2743200" marR="0" indent="0" algn="ctr" rtl="0">
              <a:lnSpc>
                <a:spcPct val="100000"/>
              </a:lnSpc>
              <a:spcBef>
                <a:spcPts val="400"/>
              </a:spcBef>
              <a:spcAft>
                <a:spcPts val="0"/>
              </a:spcAft>
              <a:buClr>
                <a:srgbClr val="919191"/>
              </a:buClr>
              <a:buFont typeface="Arial"/>
              <a:buNone/>
              <a:defRPr sz="2000" b="0" i="0" u="none" strike="noStrike" cap="none" baseline="0">
                <a:solidFill>
                  <a:srgbClr val="919191"/>
                </a:solidFill>
                <a:latin typeface="Calibri"/>
                <a:ea typeface="Calibri"/>
                <a:cs typeface="Calibri"/>
                <a:sym typeface="Calibri"/>
              </a:defRPr>
            </a:lvl7pPr>
            <a:lvl8pPr marL="3200400" marR="0" indent="0" algn="ctr" rtl="0">
              <a:lnSpc>
                <a:spcPct val="100000"/>
              </a:lnSpc>
              <a:spcBef>
                <a:spcPts val="400"/>
              </a:spcBef>
              <a:spcAft>
                <a:spcPts val="0"/>
              </a:spcAft>
              <a:buClr>
                <a:srgbClr val="919191"/>
              </a:buClr>
              <a:buFont typeface="Arial"/>
              <a:buNone/>
              <a:defRPr sz="2000" b="0" i="0" u="none" strike="noStrike" cap="none" baseline="0">
                <a:solidFill>
                  <a:srgbClr val="919191"/>
                </a:solidFill>
                <a:latin typeface="Calibri"/>
                <a:ea typeface="Calibri"/>
                <a:cs typeface="Calibri"/>
                <a:sym typeface="Calibri"/>
              </a:defRPr>
            </a:lvl8pPr>
            <a:lvl9pPr marL="3657600" marR="0" indent="0" algn="ctr" rtl="0">
              <a:lnSpc>
                <a:spcPct val="100000"/>
              </a:lnSpc>
              <a:spcBef>
                <a:spcPts val="400"/>
              </a:spcBef>
              <a:spcAft>
                <a:spcPts val="0"/>
              </a:spcAft>
              <a:buClr>
                <a:srgbClr val="919191"/>
              </a:buClr>
              <a:buFont typeface="Arial"/>
              <a:buNone/>
              <a:defRPr sz="2000" b="0" i="0" u="none" strike="noStrike" cap="none" baseline="0">
                <a:solidFill>
                  <a:srgbClr val="919191"/>
                </a:solidFill>
                <a:latin typeface="Calibri"/>
                <a:ea typeface="Calibri"/>
                <a:cs typeface="Calibri"/>
                <a:sym typeface="Calibri"/>
              </a:defRPr>
            </a:lvl9pPr>
          </a:lstStyle>
          <a:p>
            <a:endParaRPr dirty="0"/>
          </a:p>
        </p:txBody>
      </p:sp>
      <p:sp>
        <p:nvSpPr>
          <p:cNvPr id="20" name="Shape 20"/>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22" name="Shape 22"/>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lvl1pPr>
              <a:defRPr>
                <a:latin typeface="Calibri"/>
                <a:ea typeface="Calibri"/>
                <a:cs typeface="Calibri"/>
              </a:defRPr>
            </a:lvl1pPr>
          </a:lstStyle>
          <a:p>
            <a:pPr algn="ctr">
              <a:buClr>
                <a:srgbClr val="919191"/>
              </a:buClr>
              <a:buSzPct val="25000"/>
              <a:buFont typeface="Raleway"/>
              <a:buNone/>
            </a:pPr>
            <a:fld id="{00000000-1234-1234-1234-123412341234}" type="slidenum">
              <a:rPr lang="fr-FR" sz="1200" smtClean="0">
                <a:solidFill>
                  <a:srgbClr val="919191"/>
                </a:solidFill>
                <a:sym typeface="Raleway"/>
              </a:rPr>
              <a:pPr algn="ctr">
                <a:buClr>
                  <a:srgbClr val="919191"/>
                </a:buClr>
                <a:buSzPct val="25000"/>
                <a:buFont typeface="Raleway"/>
                <a:buNone/>
              </a:pPr>
              <a:t>‹N°›</a:t>
            </a:fld>
            <a:endParaRPr lang="fr-FR" sz="1200" dirty="0">
              <a:solidFill>
                <a:srgbClr val="919191"/>
              </a:solidFill>
              <a:sym typeface="Ralew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28600"/>
            <a:ext cx="6858000" cy="914400"/>
          </a:xfrm>
          <a:prstGeom prst="rect">
            <a:avLst/>
          </a:prstGeom>
          <a:noFill/>
          <a:ln>
            <a:noFill/>
          </a:ln>
        </p:spPr>
        <p:txBody>
          <a:bodyPr lIns="91425" tIns="91425" rIns="91425" bIns="91425" anchor="t" anchorCtr="0"/>
          <a:lstStyle>
            <a:lvl1pPr algn="l" rtl="0">
              <a:spcBef>
                <a:spcPts val="0"/>
              </a:spcBef>
              <a:buClr>
                <a:schemeClr val="lt1"/>
              </a:buClr>
              <a:buFont typeface="Raleway"/>
              <a:buNone/>
              <a:defRPr sz="2500">
                <a:solidFill>
                  <a:schemeClr val="lt1"/>
                </a:solidFill>
                <a:latin typeface="Calibri"/>
                <a:ea typeface="Calibri"/>
                <a:cs typeface="Calibri"/>
                <a:sym typeface="Raleway"/>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5" name="Shape 25"/>
          <p:cNvSpPr txBox="1">
            <a:spLocks noGrp="1"/>
          </p:cNvSpPr>
          <p:nvPr>
            <p:ph type="body" idx="1"/>
          </p:nvPr>
        </p:nvSpPr>
        <p:spPr>
          <a:xfrm>
            <a:off x="457200" y="1447800"/>
            <a:ext cx="8229600" cy="4678361"/>
          </a:xfrm>
          <a:prstGeom prst="rect">
            <a:avLst/>
          </a:prstGeom>
          <a:noFill/>
          <a:ln>
            <a:noFill/>
          </a:ln>
        </p:spPr>
        <p:txBody>
          <a:bodyPr lIns="91425" tIns="91425" rIns="91425" bIns="91425" anchor="t" anchorCtr="0"/>
          <a:lstStyle>
            <a:lvl1pPr marL="0" indent="0" algn="l" rtl="0">
              <a:spcBef>
                <a:spcPts val="320"/>
              </a:spcBef>
              <a:buClr>
                <a:schemeClr val="dk2"/>
              </a:buClr>
              <a:buFont typeface="Raleway"/>
              <a:buNone/>
              <a:defRPr sz="1600">
                <a:solidFill>
                  <a:schemeClr val="dk2"/>
                </a:solidFill>
                <a:latin typeface="Calibri"/>
                <a:ea typeface="Calibri"/>
                <a:cs typeface="Calibri"/>
                <a:sym typeface="Raleway"/>
              </a:defRPr>
            </a:lvl1pPr>
            <a:lvl2pPr marL="742950" indent="-82550" algn="l" rtl="0">
              <a:spcBef>
                <a:spcPts val="320"/>
              </a:spcBef>
              <a:buClr>
                <a:schemeClr val="dk2"/>
              </a:buClr>
              <a:buFont typeface="Arial"/>
              <a:buChar char="•"/>
              <a:defRPr sz="1600">
                <a:solidFill>
                  <a:schemeClr val="dk2"/>
                </a:solidFill>
                <a:latin typeface="Raleway"/>
                <a:ea typeface="Raleway"/>
                <a:cs typeface="Raleway"/>
                <a:sym typeface="Raleway"/>
              </a:defRPr>
            </a:lvl2pPr>
            <a:lvl3pPr marL="1143000" indent="-25400" algn="l" rtl="0">
              <a:spcBef>
                <a:spcPts val="320"/>
              </a:spcBef>
              <a:buClr>
                <a:schemeClr val="dk2"/>
              </a:buClr>
              <a:buFont typeface="Arial"/>
              <a:buChar char="•"/>
              <a:defRPr sz="1600">
                <a:solidFill>
                  <a:schemeClr val="dk2"/>
                </a:solidFill>
                <a:latin typeface="Raleway"/>
                <a:ea typeface="Raleway"/>
                <a:cs typeface="Raleway"/>
                <a:sym typeface="Raleway"/>
              </a:defRPr>
            </a:lvl3pPr>
            <a:lvl4pPr marL="1600200" indent="-25400" algn="l" rtl="0">
              <a:spcBef>
                <a:spcPts val="320"/>
              </a:spcBef>
              <a:buClr>
                <a:schemeClr val="dk2"/>
              </a:buClr>
              <a:buFont typeface="Arial"/>
              <a:buChar char="–"/>
              <a:defRPr sz="1600">
                <a:solidFill>
                  <a:schemeClr val="dk2"/>
                </a:solidFill>
                <a:latin typeface="Raleway"/>
                <a:ea typeface="Raleway"/>
                <a:cs typeface="Raleway"/>
                <a:sym typeface="Raleway"/>
              </a:defRPr>
            </a:lvl4pPr>
            <a:lvl5pPr marL="2057400" indent="25400" algn="l" rtl="0">
              <a:spcBef>
                <a:spcPts val="400"/>
              </a:spcBef>
              <a:buClr>
                <a:schemeClr val="dk1"/>
              </a:buClr>
              <a:buFont typeface="Arial"/>
              <a:buChar char="»"/>
              <a:defRPr sz="2000">
                <a:solidFill>
                  <a:schemeClr val="dk1"/>
                </a:solidFill>
                <a:latin typeface="Raleway"/>
                <a:ea typeface="Raleway"/>
                <a:cs typeface="Raleway"/>
                <a:sym typeface="Raleway"/>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dirty="0"/>
          </a:p>
        </p:txBody>
      </p:sp>
      <p:sp>
        <p:nvSpPr>
          <p:cNvPr id="26" name="Shape 26"/>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lvl1pPr>
              <a:defRPr>
                <a:latin typeface="Calibri"/>
                <a:ea typeface="Calibri"/>
                <a:cs typeface="Calibri"/>
              </a:defRPr>
            </a:lvl1pPr>
          </a:lstStyle>
          <a:p>
            <a:pPr algn="ctr">
              <a:buClr>
                <a:srgbClr val="919191"/>
              </a:buClr>
              <a:buSzPct val="25000"/>
              <a:buFont typeface="Raleway"/>
              <a:buNone/>
            </a:pPr>
            <a:fld id="{00000000-1234-1234-1234-123412341234}" type="slidenum">
              <a:rPr lang="fr-FR" sz="1200" smtClean="0">
                <a:solidFill>
                  <a:srgbClr val="919191"/>
                </a:solidFill>
                <a:sym typeface="Raleway"/>
              </a:rPr>
              <a:pPr algn="ctr">
                <a:buClr>
                  <a:srgbClr val="919191"/>
                </a:buClr>
                <a:buSzPct val="25000"/>
                <a:buFont typeface="Raleway"/>
                <a:buNone/>
              </a:pPr>
              <a:t>‹N°›</a:t>
            </a:fld>
            <a:endParaRPr lang="fr-FR" sz="1200" dirty="0">
              <a:solidFill>
                <a:srgbClr val="919191"/>
              </a:solidFill>
              <a:sym typeface="Ralew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28600"/>
            <a:ext cx="6858000" cy="914400"/>
          </a:xfrm>
          <a:prstGeom prst="rect">
            <a:avLst/>
          </a:prstGeom>
          <a:noFill/>
          <a:ln>
            <a:noFill/>
          </a:ln>
        </p:spPr>
        <p:txBody>
          <a:bodyPr lIns="91425" tIns="91425" rIns="91425" bIns="91425" anchor="t" anchorCtr="0"/>
          <a:lstStyle>
            <a:lvl1pPr rtl="0">
              <a:spcBef>
                <a:spcPts val="0"/>
              </a:spcBef>
              <a:defRPr>
                <a:latin typeface="Calibri"/>
                <a:ea typeface="Calibri"/>
                <a:cs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9" name="Shape 3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Raleway"/>
              <a:buNone/>
              <a:defRPr sz="2400" b="1">
                <a:latin typeface="Calibri"/>
                <a:ea typeface="Calibri"/>
                <a:cs typeface="Calibri"/>
              </a:defRPr>
            </a:lvl1pPr>
            <a:lvl2pPr marL="457200" indent="0" rtl="0">
              <a:spcBef>
                <a:spcPts val="0"/>
              </a:spcBef>
              <a:buFont typeface="Raleway"/>
              <a:buNone/>
              <a:defRPr sz="2000" b="1"/>
            </a:lvl2pPr>
            <a:lvl3pPr marL="914400" indent="0" rtl="0">
              <a:spcBef>
                <a:spcPts val="0"/>
              </a:spcBef>
              <a:buFont typeface="Raleway"/>
              <a:buNone/>
              <a:defRPr sz="1800" b="1"/>
            </a:lvl3pPr>
            <a:lvl4pPr marL="1371600" indent="0" rtl="0">
              <a:spcBef>
                <a:spcPts val="0"/>
              </a:spcBef>
              <a:buFont typeface="Raleway"/>
              <a:buNone/>
              <a:defRPr sz="1600" b="1"/>
            </a:lvl4pPr>
            <a:lvl5pPr marL="1828800" indent="0" rtl="0">
              <a:spcBef>
                <a:spcPts val="0"/>
              </a:spcBef>
              <a:buFont typeface="Raleway"/>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dirty="0"/>
          </a:p>
        </p:txBody>
      </p:sp>
      <p:sp>
        <p:nvSpPr>
          <p:cNvPr id="40" name="Shape 4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sz="2400">
                <a:latin typeface="Calibri"/>
                <a:ea typeface="Calibri"/>
                <a:cs typeface="Calibri"/>
              </a:defRPr>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dirty="0"/>
          </a:p>
        </p:txBody>
      </p:sp>
      <p:sp>
        <p:nvSpPr>
          <p:cNvPr id="41" name="Shape 41"/>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Raleway"/>
              <a:buNone/>
              <a:defRPr sz="2400" b="1">
                <a:latin typeface="Calibri"/>
                <a:ea typeface="Calibri"/>
                <a:cs typeface="Calibri"/>
              </a:defRPr>
            </a:lvl1pPr>
            <a:lvl2pPr marL="457200" indent="0" rtl="0">
              <a:spcBef>
                <a:spcPts val="0"/>
              </a:spcBef>
              <a:buFont typeface="Raleway"/>
              <a:buNone/>
              <a:defRPr sz="2000" b="1"/>
            </a:lvl2pPr>
            <a:lvl3pPr marL="914400" indent="0" rtl="0">
              <a:spcBef>
                <a:spcPts val="0"/>
              </a:spcBef>
              <a:buFont typeface="Raleway"/>
              <a:buNone/>
              <a:defRPr sz="1800" b="1"/>
            </a:lvl3pPr>
            <a:lvl4pPr marL="1371600" indent="0" rtl="0">
              <a:spcBef>
                <a:spcPts val="0"/>
              </a:spcBef>
              <a:buFont typeface="Raleway"/>
              <a:buNone/>
              <a:defRPr sz="1600" b="1"/>
            </a:lvl4pPr>
            <a:lvl5pPr marL="1828800" indent="0" rtl="0">
              <a:spcBef>
                <a:spcPts val="0"/>
              </a:spcBef>
              <a:buFont typeface="Raleway"/>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dirty="0"/>
          </a:p>
        </p:txBody>
      </p:sp>
      <p:sp>
        <p:nvSpPr>
          <p:cNvPr id="42" name="Shape 42"/>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sz="2400">
                <a:latin typeface="Calibri"/>
                <a:ea typeface="Calibri"/>
                <a:cs typeface="Calibri"/>
              </a:defRPr>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dirty="0"/>
          </a:p>
        </p:txBody>
      </p:sp>
      <p:sp>
        <p:nvSpPr>
          <p:cNvPr id="43" name="Shape 43"/>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45" name="Shape 45"/>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lvl1pPr>
              <a:defRPr>
                <a:latin typeface="Calibri"/>
                <a:ea typeface="Calibri"/>
                <a:cs typeface="Calibri"/>
              </a:defRPr>
            </a:lvl1pPr>
          </a:lstStyle>
          <a:p>
            <a:pPr algn="ctr">
              <a:buClr>
                <a:srgbClr val="919191"/>
              </a:buClr>
              <a:buSzPct val="25000"/>
              <a:buFont typeface="Raleway"/>
              <a:buNone/>
            </a:pPr>
            <a:fld id="{00000000-1234-1234-1234-123412341234}" type="slidenum">
              <a:rPr lang="fr-FR" sz="1200" smtClean="0">
                <a:solidFill>
                  <a:srgbClr val="919191"/>
                </a:solidFill>
                <a:sym typeface="Raleway"/>
              </a:rPr>
              <a:pPr algn="ctr">
                <a:buClr>
                  <a:srgbClr val="919191"/>
                </a:buClr>
                <a:buSzPct val="25000"/>
                <a:buFont typeface="Raleway"/>
                <a:buNone/>
              </a:pPr>
              <a:t>‹N°›</a:t>
            </a:fld>
            <a:endParaRPr lang="fr-FR" sz="1200" dirty="0">
              <a:solidFill>
                <a:srgbClr val="919191"/>
              </a:solidFill>
              <a:sym typeface="Ralew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28600"/>
            <a:ext cx="6858000" cy="914400"/>
          </a:xfrm>
          <a:prstGeom prst="rect">
            <a:avLst/>
          </a:prstGeom>
          <a:noFill/>
          <a:ln>
            <a:noFill/>
          </a:ln>
        </p:spPr>
        <p:txBody>
          <a:bodyPr lIns="91425" tIns="91425" rIns="91425" bIns="91425" anchor="t" anchorCtr="0"/>
          <a:lstStyle>
            <a:lvl1pPr algn="l" rtl="0">
              <a:spcBef>
                <a:spcPts val="0"/>
              </a:spcBef>
              <a:buClr>
                <a:schemeClr val="lt1"/>
              </a:buClr>
              <a:buFont typeface="Raleway"/>
              <a:buNone/>
              <a:defRPr sz="2500">
                <a:solidFill>
                  <a:schemeClr val="lt1"/>
                </a:solidFill>
                <a:latin typeface="Calibri"/>
                <a:ea typeface="Calibri"/>
                <a:cs typeface="Calibri"/>
                <a:sym typeface="Raleway"/>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8" name="Shape 4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50" name="Shape 50"/>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lvl1pPr>
              <a:defRPr>
                <a:latin typeface="Calibri"/>
                <a:ea typeface="Calibri"/>
                <a:cs typeface="Calibri"/>
              </a:defRPr>
            </a:lvl1pPr>
          </a:lstStyle>
          <a:p>
            <a:pPr algn="ctr">
              <a:buClr>
                <a:srgbClr val="919191"/>
              </a:buClr>
              <a:buSzPct val="25000"/>
              <a:buFont typeface="Raleway"/>
              <a:buNone/>
            </a:pPr>
            <a:fld id="{00000000-1234-1234-1234-123412341234}" type="slidenum">
              <a:rPr lang="fr-FR" sz="1200" smtClean="0">
                <a:solidFill>
                  <a:srgbClr val="919191"/>
                </a:solidFill>
                <a:sym typeface="Raleway"/>
              </a:rPr>
              <a:pPr algn="ctr">
                <a:buClr>
                  <a:srgbClr val="919191"/>
                </a:buClr>
                <a:buSzPct val="25000"/>
                <a:buFont typeface="Raleway"/>
                <a:buNone/>
              </a:pPr>
              <a:t>‹N°›</a:t>
            </a:fld>
            <a:endParaRPr lang="fr-FR" sz="1200" dirty="0">
              <a:solidFill>
                <a:srgbClr val="919191"/>
              </a:solidFill>
              <a:sym typeface="Ralewa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sz="2000" b="1">
                <a:latin typeface="Calibri"/>
                <a:ea typeface="Calibri"/>
                <a:cs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7" name="Shape 57"/>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sz="3200">
                <a:latin typeface="Calibri"/>
                <a:ea typeface="Calibri"/>
                <a:cs typeface="Calibri"/>
              </a:defRPr>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dirty="0"/>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Raleway"/>
              <a:buNone/>
              <a:defRPr sz="1400">
                <a:latin typeface="Calibri"/>
                <a:ea typeface="Calibri"/>
                <a:cs typeface="Calibri"/>
              </a:defRPr>
            </a:lvl1pPr>
            <a:lvl2pPr marL="457200" indent="0" rtl="0">
              <a:spcBef>
                <a:spcPts val="0"/>
              </a:spcBef>
              <a:buFont typeface="Raleway"/>
              <a:buNone/>
              <a:defRPr sz="1200"/>
            </a:lvl2pPr>
            <a:lvl3pPr marL="914400" indent="0" rtl="0">
              <a:spcBef>
                <a:spcPts val="0"/>
              </a:spcBef>
              <a:buFont typeface="Raleway"/>
              <a:buNone/>
              <a:defRPr sz="1000"/>
            </a:lvl3pPr>
            <a:lvl4pPr marL="1371600" indent="0" rtl="0">
              <a:spcBef>
                <a:spcPts val="0"/>
              </a:spcBef>
              <a:buFont typeface="Raleway"/>
              <a:buNone/>
              <a:defRPr sz="900"/>
            </a:lvl4pPr>
            <a:lvl5pPr marL="1828800" indent="0" rtl="0">
              <a:spcBef>
                <a:spcPts val="0"/>
              </a:spcBef>
              <a:buFont typeface="Raleway"/>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dirty="0"/>
          </a:p>
        </p:txBody>
      </p:sp>
      <p:sp>
        <p:nvSpPr>
          <p:cNvPr id="59" name="Shape 59"/>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61" name="Shape 61"/>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lvl1pPr>
              <a:defRPr>
                <a:latin typeface="Calibri"/>
                <a:ea typeface="Calibri"/>
                <a:cs typeface="Calibri"/>
              </a:defRPr>
            </a:lvl1pPr>
          </a:lstStyle>
          <a:p>
            <a:pPr algn="ctr">
              <a:buClr>
                <a:srgbClr val="919191"/>
              </a:buClr>
              <a:buSzPct val="25000"/>
              <a:buFont typeface="Raleway"/>
              <a:buNone/>
            </a:pPr>
            <a:fld id="{00000000-1234-1234-1234-123412341234}" type="slidenum">
              <a:rPr lang="fr-FR" sz="1200" smtClean="0">
                <a:solidFill>
                  <a:srgbClr val="919191"/>
                </a:solidFill>
                <a:sym typeface="Raleway"/>
              </a:rPr>
              <a:pPr algn="ctr">
                <a:buClr>
                  <a:srgbClr val="919191"/>
                </a:buClr>
                <a:buSzPct val="25000"/>
                <a:buFont typeface="Raleway"/>
                <a:buNone/>
              </a:pPr>
              <a:t>‹N°›</a:t>
            </a:fld>
            <a:endParaRPr lang="fr-FR" sz="1200" dirty="0">
              <a:solidFill>
                <a:srgbClr val="919191"/>
              </a:solidFill>
              <a:sym typeface="Ralewa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sz="2000" b="1">
                <a:latin typeface="Calibri"/>
                <a:ea typeface="Calibri"/>
                <a:cs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919191"/>
              </a:buClr>
              <a:buFont typeface="Arial"/>
              <a:buNone/>
              <a:defRPr sz="3200" b="0" i="0" u="none" strike="noStrike" cap="none" baseline="0">
                <a:solidFill>
                  <a:srgbClr val="91919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dirty="0"/>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Raleway"/>
              <a:buNone/>
              <a:defRPr sz="1400">
                <a:latin typeface="Calibri"/>
                <a:ea typeface="Calibri"/>
                <a:cs typeface="Calibri"/>
              </a:defRPr>
            </a:lvl1pPr>
            <a:lvl2pPr marL="457200" indent="0" rtl="0">
              <a:spcBef>
                <a:spcPts val="0"/>
              </a:spcBef>
              <a:buFont typeface="Raleway"/>
              <a:buNone/>
              <a:defRPr sz="1200"/>
            </a:lvl2pPr>
            <a:lvl3pPr marL="914400" indent="0" rtl="0">
              <a:spcBef>
                <a:spcPts val="0"/>
              </a:spcBef>
              <a:buFont typeface="Raleway"/>
              <a:buNone/>
              <a:defRPr sz="1000"/>
            </a:lvl3pPr>
            <a:lvl4pPr marL="1371600" indent="0" rtl="0">
              <a:spcBef>
                <a:spcPts val="0"/>
              </a:spcBef>
              <a:buFont typeface="Raleway"/>
              <a:buNone/>
              <a:defRPr sz="900"/>
            </a:lvl4pPr>
            <a:lvl5pPr marL="1828800" indent="0" rtl="0">
              <a:spcBef>
                <a:spcPts val="0"/>
              </a:spcBef>
              <a:buFont typeface="Raleway"/>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dirty="0"/>
          </a:p>
        </p:txBody>
      </p:sp>
      <p:sp>
        <p:nvSpPr>
          <p:cNvPr id="66" name="Shape 66"/>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68" name="Shape 68"/>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lvl1pPr>
              <a:defRPr>
                <a:latin typeface="Calibri"/>
                <a:ea typeface="Calibri"/>
                <a:cs typeface="Calibri"/>
              </a:defRPr>
            </a:lvl1pPr>
          </a:lstStyle>
          <a:p>
            <a:pPr algn="ctr">
              <a:buClr>
                <a:srgbClr val="919191"/>
              </a:buClr>
              <a:buSzPct val="25000"/>
              <a:buFont typeface="Raleway"/>
              <a:buNone/>
            </a:pPr>
            <a:fld id="{00000000-1234-1234-1234-123412341234}" type="slidenum">
              <a:rPr lang="fr-FR" sz="1200" smtClean="0">
                <a:solidFill>
                  <a:srgbClr val="919191"/>
                </a:solidFill>
                <a:sym typeface="Raleway"/>
              </a:rPr>
              <a:pPr algn="ctr">
                <a:buClr>
                  <a:srgbClr val="919191"/>
                </a:buClr>
                <a:buSzPct val="25000"/>
                <a:buFont typeface="Raleway"/>
                <a:buNone/>
              </a:pPr>
              <a:t>‹N°›</a:t>
            </a:fld>
            <a:endParaRPr lang="fr-FR" sz="1200" dirty="0">
              <a:solidFill>
                <a:srgbClr val="919191"/>
              </a:solidFill>
              <a:sym typeface="Raleway"/>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28600"/>
            <a:ext cx="6858000" cy="914400"/>
          </a:xfrm>
          <a:prstGeom prst="rect">
            <a:avLst/>
          </a:prstGeom>
          <a:noFill/>
          <a:ln>
            <a:noFill/>
          </a:ln>
        </p:spPr>
        <p:txBody>
          <a:bodyPr lIns="91425" tIns="91425" rIns="91425" bIns="91425" anchor="t" anchorCtr="0"/>
          <a:lstStyle>
            <a:lvl1pPr algn="l" rtl="0">
              <a:spcBef>
                <a:spcPts val="0"/>
              </a:spcBef>
              <a:buClr>
                <a:schemeClr val="lt1"/>
              </a:buClr>
              <a:buFont typeface="Raleway"/>
              <a:buNone/>
              <a:defRPr sz="2500">
                <a:solidFill>
                  <a:schemeClr val="lt1"/>
                </a:solidFill>
                <a:latin typeface="Calibri"/>
                <a:ea typeface="Calibri"/>
                <a:cs typeface="Calibri"/>
                <a:sym typeface="Raleway"/>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71" name="Shape 71"/>
          <p:cNvSpPr txBox="1">
            <a:spLocks noGrp="1"/>
          </p:cNvSpPr>
          <p:nvPr>
            <p:ph type="body" idx="1"/>
          </p:nvPr>
        </p:nvSpPr>
        <p:spPr>
          <a:xfrm rot="5400000">
            <a:off x="2232818" y="-327818"/>
            <a:ext cx="4678361" cy="8229600"/>
          </a:xfrm>
          <a:prstGeom prst="rect">
            <a:avLst/>
          </a:prstGeom>
          <a:noFill/>
          <a:ln>
            <a:noFill/>
          </a:ln>
        </p:spPr>
        <p:txBody>
          <a:bodyPr lIns="91425" tIns="91425" rIns="91425" bIns="91425" anchor="t" anchorCtr="0"/>
          <a:lstStyle>
            <a:lvl1pPr marL="0" indent="0" algn="l" rtl="0">
              <a:spcBef>
                <a:spcPts val="320"/>
              </a:spcBef>
              <a:buClr>
                <a:schemeClr val="dk2"/>
              </a:buClr>
              <a:buFont typeface="Raleway"/>
              <a:buNone/>
              <a:defRPr sz="1600">
                <a:solidFill>
                  <a:schemeClr val="dk2"/>
                </a:solidFill>
                <a:latin typeface="Calibri"/>
                <a:ea typeface="Calibri"/>
                <a:cs typeface="Calibri"/>
                <a:sym typeface="Raleway"/>
              </a:defRPr>
            </a:lvl1pPr>
            <a:lvl2pPr marL="742950" indent="-82550" algn="l" rtl="0">
              <a:spcBef>
                <a:spcPts val="320"/>
              </a:spcBef>
              <a:buClr>
                <a:schemeClr val="dk2"/>
              </a:buClr>
              <a:buFont typeface="Arial"/>
              <a:buChar char="•"/>
              <a:defRPr sz="1600">
                <a:solidFill>
                  <a:schemeClr val="dk2"/>
                </a:solidFill>
                <a:latin typeface="Raleway"/>
                <a:ea typeface="Raleway"/>
                <a:cs typeface="Raleway"/>
                <a:sym typeface="Raleway"/>
              </a:defRPr>
            </a:lvl2pPr>
            <a:lvl3pPr marL="1143000" indent="-25400" algn="l" rtl="0">
              <a:spcBef>
                <a:spcPts val="320"/>
              </a:spcBef>
              <a:buClr>
                <a:schemeClr val="dk2"/>
              </a:buClr>
              <a:buFont typeface="Arial"/>
              <a:buChar char="•"/>
              <a:defRPr sz="1600">
                <a:solidFill>
                  <a:schemeClr val="dk2"/>
                </a:solidFill>
                <a:latin typeface="Raleway"/>
                <a:ea typeface="Raleway"/>
                <a:cs typeface="Raleway"/>
                <a:sym typeface="Raleway"/>
              </a:defRPr>
            </a:lvl3pPr>
            <a:lvl4pPr marL="1600200" indent="-25400" algn="l" rtl="0">
              <a:spcBef>
                <a:spcPts val="320"/>
              </a:spcBef>
              <a:buClr>
                <a:schemeClr val="dk2"/>
              </a:buClr>
              <a:buFont typeface="Arial"/>
              <a:buChar char="–"/>
              <a:defRPr sz="1600">
                <a:solidFill>
                  <a:schemeClr val="dk2"/>
                </a:solidFill>
                <a:latin typeface="Raleway"/>
                <a:ea typeface="Raleway"/>
                <a:cs typeface="Raleway"/>
                <a:sym typeface="Raleway"/>
              </a:defRPr>
            </a:lvl4pPr>
            <a:lvl5pPr marL="2057400" indent="25400" algn="l" rtl="0">
              <a:spcBef>
                <a:spcPts val="400"/>
              </a:spcBef>
              <a:buClr>
                <a:schemeClr val="dk1"/>
              </a:buClr>
              <a:buFont typeface="Arial"/>
              <a:buChar char="»"/>
              <a:defRPr sz="2000">
                <a:solidFill>
                  <a:schemeClr val="dk1"/>
                </a:solidFill>
                <a:latin typeface="Raleway"/>
                <a:ea typeface="Raleway"/>
                <a:cs typeface="Raleway"/>
                <a:sym typeface="Raleway"/>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dirty="0"/>
          </a:p>
        </p:txBody>
      </p:sp>
      <p:sp>
        <p:nvSpPr>
          <p:cNvPr id="72" name="Shape 72"/>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74" name="Shape 74"/>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lvl1pPr>
              <a:defRPr>
                <a:latin typeface="Calibri"/>
                <a:ea typeface="Calibri"/>
                <a:cs typeface="Calibri"/>
              </a:defRPr>
            </a:lvl1pPr>
          </a:lstStyle>
          <a:p>
            <a:pPr algn="ctr">
              <a:buClr>
                <a:srgbClr val="919191"/>
              </a:buClr>
              <a:buSzPct val="25000"/>
              <a:buFont typeface="Raleway"/>
              <a:buNone/>
            </a:pPr>
            <a:fld id="{00000000-1234-1234-1234-123412341234}" type="slidenum">
              <a:rPr lang="fr-FR" sz="1200" smtClean="0">
                <a:solidFill>
                  <a:srgbClr val="919191"/>
                </a:solidFill>
                <a:sym typeface="Raleway"/>
              </a:rPr>
              <a:pPr algn="ctr">
                <a:buClr>
                  <a:srgbClr val="919191"/>
                </a:buClr>
                <a:buSzPct val="25000"/>
                <a:buFont typeface="Raleway"/>
                <a:buNone/>
              </a:pPr>
              <a:t>‹N°›</a:t>
            </a:fld>
            <a:endParaRPr lang="fr-FR" sz="1200" dirty="0">
              <a:solidFill>
                <a:srgbClr val="919191"/>
              </a:solidFill>
              <a:sym typeface="Raleway"/>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l" rtl="0">
              <a:spcBef>
                <a:spcPts val="0"/>
              </a:spcBef>
              <a:buClr>
                <a:schemeClr val="lt1"/>
              </a:buClr>
              <a:buFont typeface="Raleway"/>
              <a:buNone/>
              <a:defRPr sz="2500">
                <a:solidFill>
                  <a:schemeClr val="lt1"/>
                </a:solidFill>
                <a:latin typeface="Calibri"/>
                <a:ea typeface="Calibri"/>
                <a:cs typeface="Calibri"/>
                <a:sym typeface="Raleway"/>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77" name="Shape 77"/>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0" indent="0" algn="l" rtl="0">
              <a:spcBef>
                <a:spcPts val="320"/>
              </a:spcBef>
              <a:buClr>
                <a:schemeClr val="dk2"/>
              </a:buClr>
              <a:buFont typeface="Raleway"/>
              <a:buNone/>
              <a:defRPr sz="1600">
                <a:solidFill>
                  <a:schemeClr val="dk2"/>
                </a:solidFill>
                <a:latin typeface="Calibri"/>
                <a:ea typeface="Calibri"/>
                <a:cs typeface="Calibri"/>
                <a:sym typeface="Raleway"/>
              </a:defRPr>
            </a:lvl1pPr>
            <a:lvl2pPr marL="742950" indent="-82550" algn="l" rtl="0">
              <a:spcBef>
                <a:spcPts val="320"/>
              </a:spcBef>
              <a:buClr>
                <a:schemeClr val="dk2"/>
              </a:buClr>
              <a:buFont typeface="Arial"/>
              <a:buChar char="•"/>
              <a:defRPr sz="1600">
                <a:solidFill>
                  <a:schemeClr val="dk2"/>
                </a:solidFill>
                <a:latin typeface="Raleway"/>
                <a:ea typeface="Raleway"/>
                <a:cs typeface="Raleway"/>
                <a:sym typeface="Raleway"/>
              </a:defRPr>
            </a:lvl2pPr>
            <a:lvl3pPr marL="1143000" indent="-25400" algn="l" rtl="0">
              <a:spcBef>
                <a:spcPts val="320"/>
              </a:spcBef>
              <a:buClr>
                <a:schemeClr val="dk2"/>
              </a:buClr>
              <a:buFont typeface="Arial"/>
              <a:buChar char="•"/>
              <a:defRPr sz="1600">
                <a:solidFill>
                  <a:schemeClr val="dk2"/>
                </a:solidFill>
                <a:latin typeface="Raleway"/>
                <a:ea typeface="Raleway"/>
                <a:cs typeface="Raleway"/>
                <a:sym typeface="Raleway"/>
              </a:defRPr>
            </a:lvl3pPr>
            <a:lvl4pPr marL="1600200" indent="-25400" algn="l" rtl="0">
              <a:spcBef>
                <a:spcPts val="320"/>
              </a:spcBef>
              <a:buClr>
                <a:schemeClr val="dk2"/>
              </a:buClr>
              <a:buFont typeface="Arial"/>
              <a:buChar char="–"/>
              <a:defRPr sz="1600">
                <a:solidFill>
                  <a:schemeClr val="dk2"/>
                </a:solidFill>
                <a:latin typeface="Raleway"/>
                <a:ea typeface="Raleway"/>
                <a:cs typeface="Raleway"/>
                <a:sym typeface="Raleway"/>
              </a:defRPr>
            </a:lvl4pPr>
            <a:lvl5pPr marL="2057400" indent="25400" algn="l" rtl="0">
              <a:spcBef>
                <a:spcPts val="400"/>
              </a:spcBef>
              <a:buClr>
                <a:schemeClr val="dk1"/>
              </a:buClr>
              <a:buFont typeface="Arial"/>
              <a:buChar char="»"/>
              <a:defRPr sz="2000">
                <a:solidFill>
                  <a:schemeClr val="dk1"/>
                </a:solidFill>
                <a:latin typeface="Raleway"/>
                <a:ea typeface="Raleway"/>
                <a:cs typeface="Raleway"/>
                <a:sym typeface="Raleway"/>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dirty="0"/>
          </a:p>
        </p:txBody>
      </p:sp>
      <p:sp>
        <p:nvSpPr>
          <p:cNvPr id="78" name="Shape 7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Calibri"/>
                <a:ea typeface="Calibri"/>
                <a:cs typeface="Calibri"/>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lang="fr-FR" dirty="0"/>
          </a:p>
        </p:txBody>
      </p:sp>
      <p:sp>
        <p:nvSpPr>
          <p:cNvPr id="80" name="Shape 80"/>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lvl1pPr>
              <a:defRPr>
                <a:latin typeface="Calibri"/>
                <a:ea typeface="Calibri"/>
                <a:cs typeface="Calibri"/>
              </a:defRPr>
            </a:lvl1pPr>
          </a:lstStyle>
          <a:p>
            <a:pPr algn="ctr">
              <a:buClr>
                <a:srgbClr val="919191"/>
              </a:buClr>
              <a:buSzPct val="25000"/>
              <a:buFont typeface="Raleway"/>
              <a:buNone/>
            </a:pPr>
            <a:fld id="{00000000-1234-1234-1234-123412341234}" type="slidenum">
              <a:rPr lang="fr-FR" sz="1200" smtClean="0">
                <a:solidFill>
                  <a:srgbClr val="919191"/>
                </a:solidFill>
                <a:sym typeface="Raleway"/>
              </a:rPr>
              <a:pPr algn="ctr">
                <a:buClr>
                  <a:srgbClr val="919191"/>
                </a:buClr>
                <a:buSzPct val="25000"/>
                <a:buFont typeface="Raleway"/>
                <a:buNone/>
              </a:pPr>
              <a:t>‹N°›</a:t>
            </a:fld>
            <a:endParaRPr lang="fr-FR" sz="1200" dirty="0">
              <a:solidFill>
                <a:srgbClr val="919191"/>
              </a:solidFill>
              <a:sym typeface="Raleway"/>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0">
            <a:alphaModFix/>
          </a:blip>
          <a:srcRect t="4443"/>
          <a:stretch/>
        </p:blipFill>
        <p:spPr>
          <a:xfrm>
            <a:off x="0" y="0"/>
            <a:ext cx="9144000" cy="6553200"/>
          </a:xfrm>
          <a:prstGeom prst="rect">
            <a:avLst/>
          </a:prstGeom>
          <a:noFill/>
          <a:ln>
            <a:noFill/>
          </a:ln>
        </p:spPr>
      </p:pic>
      <p:sp>
        <p:nvSpPr>
          <p:cNvPr id="10" name="Shape 10"/>
          <p:cNvSpPr txBox="1">
            <a:spLocks noGrp="1"/>
          </p:cNvSpPr>
          <p:nvPr>
            <p:ph type="title"/>
          </p:nvPr>
        </p:nvSpPr>
        <p:spPr>
          <a:xfrm>
            <a:off x="457200" y="228600"/>
            <a:ext cx="6858000" cy="9144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lt1"/>
              </a:buClr>
              <a:buFont typeface="Raleway"/>
              <a:buNone/>
              <a:defRPr sz="2500" b="0" i="0" u="none" strike="noStrike" cap="none" baseline="0">
                <a:solidFill>
                  <a:schemeClr val="lt1"/>
                </a:solidFill>
                <a:latin typeface="Raleway"/>
                <a:ea typeface="Raleway"/>
                <a:cs typeface="Raleway"/>
                <a:sym typeface="Raleway"/>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dirty="0"/>
          </a:p>
        </p:txBody>
      </p:sp>
      <p:sp>
        <p:nvSpPr>
          <p:cNvPr id="11" name="Shape 11"/>
          <p:cNvSpPr txBox="1">
            <a:spLocks noGrp="1"/>
          </p:cNvSpPr>
          <p:nvPr>
            <p:ph type="body" idx="1"/>
          </p:nvPr>
        </p:nvSpPr>
        <p:spPr>
          <a:xfrm>
            <a:off x="457200" y="1447800"/>
            <a:ext cx="8229600" cy="4678361"/>
          </a:xfrm>
          <a:prstGeom prst="rect">
            <a:avLst/>
          </a:prstGeom>
          <a:noFill/>
          <a:ln>
            <a:noFill/>
          </a:ln>
        </p:spPr>
        <p:txBody>
          <a:bodyPr lIns="91425" tIns="91425" rIns="91425" bIns="91425" anchor="t" anchorCtr="0"/>
          <a:lstStyle>
            <a:lvl1pPr marL="0" marR="0" indent="0" algn="l" rtl="0">
              <a:lnSpc>
                <a:spcPct val="100000"/>
              </a:lnSpc>
              <a:spcBef>
                <a:spcPts val="320"/>
              </a:spcBef>
              <a:spcAft>
                <a:spcPts val="0"/>
              </a:spcAft>
              <a:buClr>
                <a:schemeClr val="dk2"/>
              </a:buClr>
              <a:buFont typeface="Raleway"/>
              <a:buNone/>
              <a:defRPr sz="1600" b="0" i="0" u="none" strike="noStrike" cap="none" baseline="0">
                <a:solidFill>
                  <a:schemeClr val="dk2"/>
                </a:solidFill>
                <a:latin typeface="Raleway"/>
                <a:ea typeface="Raleway"/>
                <a:cs typeface="Raleway"/>
                <a:sym typeface="Raleway"/>
              </a:defRPr>
            </a:lvl1pPr>
            <a:lvl2pPr marL="742950" marR="0" indent="-82550" algn="l" rtl="0">
              <a:lnSpc>
                <a:spcPct val="100000"/>
              </a:lnSpc>
              <a:spcBef>
                <a:spcPts val="320"/>
              </a:spcBef>
              <a:spcAft>
                <a:spcPts val="0"/>
              </a:spcAft>
              <a:buClr>
                <a:schemeClr val="dk2"/>
              </a:buClr>
              <a:buFont typeface="Arial"/>
              <a:buChar char="•"/>
              <a:defRPr sz="1600" b="0" i="0" u="none" strike="noStrike" cap="none" baseline="0">
                <a:solidFill>
                  <a:schemeClr val="dk2"/>
                </a:solidFill>
                <a:latin typeface="Raleway"/>
                <a:ea typeface="Raleway"/>
                <a:cs typeface="Raleway"/>
                <a:sym typeface="Raleway"/>
              </a:defRPr>
            </a:lvl2pPr>
            <a:lvl3pPr marL="1143000" marR="0" indent="-25400" algn="l" rtl="0">
              <a:lnSpc>
                <a:spcPct val="100000"/>
              </a:lnSpc>
              <a:spcBef>
                <a:spcPts val="320"/>
              </a:spcBef>
              <a:spcAft>
                <a:spcPts val="0"/>
              </a:spcAft>
              <a:buClr>
                <a:schemeClr val="dk2"/>
              </a:buClr>
              <a:buFont typeface="Arial"/>
              <a:buChar char="•"/>
              <a:defRPr sz="1600" b="0" i="0" u="none" strike="noStrike" cap="none" baseline="0">
                <a:solidFill>
                  <a:schemeClr val="dk2"/>
                </a:solidFill>
                <a:latin typeface="Raleway"/>
                <a:ea typeface="Raleway"/>
                <a:cs typeface="Raleway"/>
                <a:sym typeface="Raleway"/>
              </a:defRPr>
            </a:lvl3pPr>
            <a:lvl4pPr marL="1600200" marR="0" indent="-25400" algn="l" rtl="0">
              <a:lnSpc>
                <a:spcPct val="100000"/>
              </a:lnSpc>
              <a:spcBef>
                <a:spcPts val="320"/>
              </a:spcBef>
              <a:spcAft>
                <a:spcPts val="0"/>
              </a:spcAft>
              <a:buClr>
                <a:schemeClr val="dk2"/>
              </a:buClr>
              <a:buFont typeface="Arial"/>
              <a:buChar char="–"/>
              <a:defRPr sz="1600" b="0" i="0" u="none" strike="noStrike" cap="none" baseline="0">
                <a:solidFill>
                  <a:schemeClr val="dk2"/>
                </a:solidFill>
                <a:latin typeface="Raleway"/>
                <a:ea typeface="Raleway"/>
                <a:cs typeface="Raleway"/>
                <a:sym typeface="Raleway"/>
              </a:defRPr>
            </a:lvl4pPr>
            <a:lvl5pPr marL="20574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Raleway"/>
                <a:ea typeface="Raleway"/>
                <a:cs typeface="Raleway"/>
                <a:sym typeface="Raleway"/>
              </a:defRPr>
            </a:lvl5pPr>
            <a:lvl6pPr marL="25146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sldNum" idx="12"/>
          </p:nvPr>
        </p:nvSpPr>
        <p:spPr>
          <a:xfrm>
            <a:off x="3505200" y="6340475"/>
            <a:ext cx="2133598" cy="365125"/>
          </a:xfrm>
          <a:prstGeom prst="rect">
            <a:avLst/>
          </a:prstGeom>
          <a:noFill/>
          <a:ln>
            <a:noFill/>
          </a:ln>
        </p:spPr>
        <p:txBody>
          <a:bodyPr lIns="91425" tIns="45700" rIns="91425" bIns="45700" anchor="ctr" anchorCtr="0">
            <a:noAutofit/>
          </a:bodyPr>
          <a:lstStyle/>
          <a:p>
            <a:pPr algn="ctr">
              <a:buClr>
                <a:srgbClr val="919191"/>
              </a:buClr>
              <a:buSzPct val="25000"/>
              <a:buFont typeface="Raleway"/>
              <a:buNone/>
            </a:pPr>
            <a:r>
              <a:rPr lang="fr-FR" sz="1200" dirty="0">
                <a:solidFill>
                  <a:srgbClr val="919191"/>
                </a:solidFill>
                <a:latin typeface="Calibri"/>
                <a:ea typeface="Calibri"/>
                <a:cs typeface="Calibri"/>
                <a:sym typeface="Raleway"/>
              </a:rPr>
              <a:t>Page </a:t>
            </a:r>
            <a:fld id="{00000000-1234-1234-1234-123412341234}" type="slidenum">
              <a:rPr lang="fr-FR" sz="1050" b="1" smtClean="0">
                <a:solidFill>
                  <a:srgbClr val="919191"/>
                </a:solidFill>
                <a:latin typeface="Calibri"/>
                <a:ea typeface="Calibri"/>
                <a:cs typeface="Calibri"/>
                <a:sym typeface="Raleway"/>
              </a:rPr>
              <a:pPr algn="ctr">
                <a:buClr>
                  <a:srgbClr val="919191"/>
                </a:buClr>
                <a:buSzPct val="25000"/>
                <a:buFont typeface="Raleway"/>
                <a:buNone/>
              </a:pPr>
              <a:t>‹N°›</a:t>
            </a:fld>
            <a:endParaRPr lang="fr-FR" sz="1050" b="1" dirty="0">
              <a:solidFill>
                <a:srgbClr val="919191"/>
              </a:solidFill>
              <a:latin typeface="Calibri"/>
              <a:ea typeface="Calibri"/>
              <a:cs typeface="Calibri"/>
              <a:sym typeface="Raleway"/>
            </a:endParaRPr>
          </a:p>
        </p:txBody>
      </p:sp>
      <p:pic>
        <p:nvPicPr>
          <p:cNvPr id="13" name="Shape 13"/>
          <p:cNvPicPr preferRelativeResize="0"/>
          <p:nvPr/>
        </p:nvPicPr>
        <p:blipFill rotWithShape="1">
          <a:blip r:embed="rId11">
            <a:alphaModFix/>
          </a:blip>
          <a:srcRect/>
          <a:stretch/>
        </p:blipFill>
        <p:spPr>
          <a:xfrm>
            <a:off x="7467600" y="6248400"/>
            <a:ext cx="1447800" cy="480932"/>
          </a:xfrm>
          <a:prstGeom prst="rect">
            <a:avLst/>
          </a:prstGeom>
          <a:noFill/>
          <a:ln>
            <a:noFill/>
          </a:ln>
        </p:spPr>
      </p:pic>
      <p:pic>
        <p:nvPicPr>
          <p:cNvPr id="8" name="Imag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41683" y="6166089"/>
            <a:ext cx="2257084" cy="53267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7" r:id="rId7"/>
    <p:sldLayoutId id="2147483658"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Calibri"/>
          <a:ea typeface="Calibri"/>
          <a:cs typeface="Calibri"/>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Calibri"/>
          <a:ea typeface="Calibri"/>
          <a:cs typeface="Calibri"/>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771800" y="1988840"/>
            <a:ext cx="4384576" cy="455711"/>
          </a:xfrm>
          <a:prstGeom prst="rect">
            <a:avLst/>
          </a:prstGeom>
        </p:spPr>
        <p:txBody>
          <a:bodyPr vert="horz" lIns="91440" tIns="0" rIns="91440" bIns="0" rtlCol="0">
            <a:noAutofit/>
          </a:bodyPr>
          <a:lstStyle>
            <a:lvl1pPr marL="0" indent="0" algn="ctr" defTabSz="914400" rtl="0" eaLnBrk="1" latinLnBrk="0" hangingPunct="1">
              <a:spcBef>
                <a:spcPts val="300"/>
              </a:spcBef>
              <a:buClr>
                <a:srgbClr val="FF0000"/>
              </a:buClr>
              <a:buSzPct val="90000"/>
              <a:buFont typeface="Wingdings" charset="2"/>
              <a:buNone/>
              <a:defRPr sz="1800" kern="1200">
                <a:solidFill>
                  <a:schemeClr val="bg1"/>
                </a:solidFill>
                <a:latin typeface="+mj-lt"/>
                <a:ea typeface="+mn-ea"/>
                <a:cs typeface="+mn-cs"/>
              </a:defRPr>
            </a:lvl1pPr>
            <a:lvl2pPr marL="457200" indent="0" algn="ctr" defTabSz="914400" rtl="0" eaLnBrk="1" latinLnBrk="0" hangingPunct="1">
              <a:spcBef>
                <a:spcPts val="600"/>
              </a:spcBef>
              <a:buClr>
                <a:srgbClr val="FF0000"/>
              </a:buClr>
              <a:buSzPct val="90000"/>
              <a:buFont typeface="Wingdings"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FF0000"/>
              </a:buClr>
              <a:buSzPct val="90000"/>
              <a:buFont typeface="Wingdings"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FF0000"/>
              </a:buClr>
              <a:buSzPct val="90000"/>
              <a:buFont typeface="Wingdings"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FF0000"/>
              </a:buClr>
              <a:buSzPct val="90000"/>
              <a:buFont typeface="Wingdings"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9pPr>
          </a:lstStyle>
          <a:p>
            <a:endParaRPr lang="fr-FR" sz="2800" dirty="0">
              <a:latin typeface="Raleway"/>
            </a:endParaRPr>
          </a:p>
        </p:txBody>
      </p:sp>
      <p:pic>
        <p:nvPicPr>
          <p:cNvPr id="23" name="Image 22" descr="11 - TALENTHEO.png"/>
          <p:cNvPicPr>
            <a:picLocks noChangeAspect="1"/>
          </p:cNvPicPr>
          <p:nvPr/>
        </p:nvPicPr>
        <p:blipFill>
          <a:blip r:embed="rId3"/>
          <a:stretch>
            <a:fillRect/>
          </a:stretch>
        </p:blipFill>
        <p:spPr>
          <a:xfrm>
            <a:off x="1447800" y="1823527"/>
            <a:ext cx="3695704" cy="1227648"/>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1700808"/>
            <a:ext cx="1317737" cy="1197989"/>
          </a:xfrm>
          <a:prstGeom prst="rect">
            <a:avLst/>
          </a:prstGeom>
        </p:spPr>
      </p:pic>
      <p:sp>
        <p:nvSpPr>
          <p:cNvPr id="8" name="Sous-titre 9"/>
          <p:cNvSpPr>
            <a:spLocks noGrp="1"/>
          </p:cNvSpPr>
          <p:nvPr>
            <p:ph type="subTitle" idx="1"/>
          </p:nvPr>
        </p:nvSpPr>
        <p:spPr>
          <a:xfrm>
            <a:off x="1669245" y="4102308"/>
            <a:ext cx="6948518" cy="1084289"/>
          </a:xfrm>
        </p:spPr>
        <p:txBody>
          <a:bodyPr>
            <a:noAutofit/>
          </a:bodyPr>
          <a:lstStyle/>
          <a:p>
            <a:r>
              <a:rPr lang="fr-FR" sz="4400" dirty="0"/>
              <a:t>MESSIE, C’EST POSSIBLE ! </a:t>
            </a:r>
          </a:p>
        </p:txBody>
      </p:sp>
    </p:spTree>
    <p:extLst>
      <p:ext uri="{BB962C8B-B14F-4D97-AF65-F5344CB8AC3E}">
        <p14:creationId xmlns:p14="http://schemas.microsoft.com/office/powerpoint/2010/main" val="271540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ea typeface="ＭＳ Ｐゴシック" pitchFamily="34" charset="-128"/>
              </a:rPr>
              <a:t>Mieux se connaître pour mieux servir </a:t>
            </a:r>
            <a:br>
              <a:rPr lang="fr-FR" sz="2800" dirty="0">
                <a:ea typeface="ＭＳ Ｐゴシック" pitchFamily="34" charset="-128"/>
              </a:rPr>
            </a:br>
            <a:r>
              <a:rPr lang="fr-FR" sz="2800" dirty="0">
                <a:ea typeface="ＭＳ Ｐゴシック" pitchFamily="34" charset="-128"/>
              </a:rPr>
              <a:t>Bien connaître sa FORME</a:t>
            </a:r>
            <a:endParaRPr lang="en-GB" dirty="0"/>
          </a:p>
        </p:txBody>
      </p:sp>
      <p:sp>
        <p:nvSpPr>
          <p:cNvPr id="4" name="Espace réservé du numéro de diapositive 3"/>
          <p:cNvSpPr>
            <a:spLocks noGrp="1"/>
          </p:cNvSpPr>
          <p:nvPr>
            <p:ph type="sldNum" sz="quarter" idx="12"/>
          </p:nvPr>
        </p:nvSpPr>
        <p:spPr/>
        <p:txBody>
          <a:bodyPr/>
          <a:lstStyle/>
          <a:p>
            <a:fld id="{8EEEA83A-1064-4AD2-A385-48520BD51E14}" type="slidenum">
              <a:rPr lang="fr-FR" smtClean="0">
                <a:solidFill>
                  <a:srgbClr val="444444">
                    <a:tint val="75000"/>
                  </a:srgbClr>
                </a:solidFill>
              </a:rPr>
              <a:pPr/>
              <a:t>10</a:t>
            </a:fld>
            <a:endParaRPr lang="fr-FR">
              <a:solidFill>
                <a:srgbClr val="444444">
                  <a:tint val="75000"/>
                </a:srgbClr>
              </a:solidFill>
            </a:endParaRPr>
          </a:p>
        </p:txBody>
      </p:sp>
      <p:pic>
        <p:nvPicPr>
          <p:cNvPr id="1026" name="Picture 2"/>
          <p:cNvPicPr>
            <a:picLocks noChangeAspect="1" noChangeArrowheads="1"/>
          </p:cNvPicPr>
          <p:nvPr/>
        </p:nvPicPr>
        <p:blipFill>
          <a:blip r:embed="rId3"/>
          <a:srcRect/>
          <a:stretch>
            <a:fillRect/>
          </a:stretch>
        </p:blipFill>
        <p:spPr bwMode="auto">
          <a:xfrm>
            <a:off x="1" y="3958696"/>
            <a:ext cx="9143999" cy="1881301"/>
          </a:xfrm>
          <a:prstGeom prst="rect">
            <a:avLst/>
          </a:prstGeom>
          <a:noFill/>
          <a:ln w="9525">
            <a:noFill/>
            <a:miter lim="800000"/>
            <a:headEnd/>
            <a:tailEnd/>
          </a:ln>
          <a:effectLst/>
        </p:spPr>
      </p:pic>
      <p:sp>
        <p:nvSpPr>
          <p:cNvPr id="3" name="ZoneTexte 2"/>
          <p:cNvSpPr txBox="1"/>
          <p:nvPr/>
        </p:nvSpPr>
        <p:spPr>
          <a:xfrm>
            <a:off x="780329" y="1499351"/>
            <a:ext cx="6257730" cy="2062103"/>
          </a:xfrm>
          <a:prstGeom prst="rect">
            <a:avLst/>
          </a:prstGeom>
          <a:noFill/>
        </p:spPr>
        <p:txBody>
          <a:bodyPr wrap="none" rtlCol="0">
            <a:spAutoFit/>
          </a:bodyPr>
          <a:lstStyle/>
          <a:p>
            <a:r>
              <a:rPr lang="fr-FR" dirty="0"/>
              <a:t>L’acronyme </a:t>
            </a:r>
            <a:r>
              <a:rPr lang="fr-FR" b="1" dirty="0"/>
              <a:t>FORME</a:t>
            </a:r>
            <a:r>
              <a:rPr lang="fr-FR" dirty="0"/>
              <a:t>:</a:t>
            </a:r>
          </a:p>
          <a:p>
            <a:r>
              <a:rPr lang="fr-FR" sz="2200" b="1" dirty="0"/>
              <a:t>F</a:t>
            </a:r>
            <a:r>
              <a:rPr lang="fr-FR" sz="2200" dirty="0"/>
              <a:t>orces </a:t>
            </a:r>
            <a:r>
              <a:rPr lang="fr-FR" sz="2200" dirty="0" err="1"/>
              <a:t>sprituelles</a:t>
            </a:r>
            <a:r>
              <a:rPr lang="fr-FR" sz="2200" dirty="0"/>
              <a:t> (les dons spirituels)</a:t>
            </a:r>
          </a:p>
          <a:p>
            <a:r>
              <a:rPr lang="fr-FR" sz="2200" b="1" dirty="0"/>
              <a:t>O</a:t>
            </a:r>
            <a:r>
              <a:rPr lang="fr-FR" sz="2200" dirty="0"/>
              <a:t>rientations de cœur (Passions/Sainte insatisfaction)</a:t>
            </a:r>
          </a:p>
          <a:p>
            <a:r>
              <a:rPr lang="fr-FR" sz="2200" b="1" dirty="0"/>
              <a:t>R</a:t>
            </a:r>
            <a:r>
              <a:rPr lang="fr-FR" sz="2200" dirty="0"/>
              <a:t>essources (Talents et compétences)</a:t>
            </a:r>
            <a:endParaRPr lang="fr-FR" sz="2200" b="1" dirty="0"/>
          </a:p>
          <a:p>
            <a:r>
              <a:rPr lang="fr-FR" sz="2200" b="1" dirty="0"/>
              <a:t>M</a:t>
            </a:r>
            <a:r>
              <a:rPr lang="fr-FR" sz="2200" dirty="0"/>
              <a:t>anière d’être (Personnalité)</a:t>
            </a:r>
          </a:p>
          <a:p>
            <a:r>
              <a:rPr lang="fr-FR" sz="2200" b="1" dirty="0"/>
              <a:t>E</a:t>
            </a:r>
            <a:r>
              <a:rPr lang="fr-FR" sz="2200" dirty="0"/>
              <a:t>xpérience</a:t>
            </a:r>
            <a:endParaRPr lang="fr-FR" sz="2200" b="1" dirty="0"/>
          </a:p>
        </p:txBody>
      </p:sp>
    </p:spTree>
    <p:extLst>
      <p:ext uri="{BB962C8B-B14F-4D97-AF65-F5344CB8AC3E}">
        <p14:creationId xmlns:p14="http://schemas.microsoft.com/office/powerpoint/2010/main" val="399795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a:t>Questions pour le </a:t>
            </a:r>
            <a:r>
              <a:rPr lang="en-GB" dirty="0" err="1"/>
              <a:t>partage</a:t>
            </a:r>
            <a:endParaRPr lang="en-GB" dirty="0"/>
          </a:p>
        </p:txBody>
      </p:sp>
      <p:sp>
        <p:nvSpPr>
          <p:cNvPr id="4" name="Espace réservé du numéro de diapositive 3"/>
          <p:cNvSpPr>
            <a:spLocks noGrp="1"/>
          </p:cNvSpPr>
          <p:nvPr>
            <p:ph type="sldNum" sz="quarter" idx="12"/>
          </p:nvPr>
        </p:nvSpPr>
        <p:spPr/>
        <p:txBody>
          <a:bodyPr/>
          <a:lstStyle/>
          <a:p>
            <a:fld id="{8EEEA83A-1064-4AD2-A385-48520BD51E14}" type="slidenum">
              <a:rPr lang="fr-FR" smtClean="0">
                <a:solidFill>
                  <a:srgbClr val="444444">
                    <a:tint val="75000"/>
                  </a:srgbClr>
                </a:solidFill>
              </a:rPr>
              <a:pPr/>
              <a:t>11</a:t>
            </a:fld>
            <a:endParaRPr lang="fr-FR">
              <a:solidFill>
                <a:srgbClr val="444444">
                  <a:tint val="75000"/>
                </a:srgbClr>
              </a:solidFill>
            </a:endParaRPr>
          </a:p>
        </p:txBody>
      </p:sp>
      <p:sp>
        <p:nvSpPr>
          <p:cNvPr id="14" name="Rectangle 13"/>
          <p:cNvSpPr/>
          <p:nvPr/>
        </p:nvSpPr>
        <p:spPr>
          <a:xfrm>
            <a:off x="0" y="1787951"/>
            <a:ext cx="8286776" cy="2890535"/>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Que sont les dons spirituels? De quoi parle-t-on?</a:t>
            </a:r>
          </a:p>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Quelle est leur finalité?</a:t>
            </a:r>
          </a:p>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Qui peut recevoir des dons?</a:t>
            </a:r>
          </a:p>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Sont-ils nombreux ou en nombre limité?</a:t>
            </a:r>
          </a:p>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Comment les distinguer des talents humains?</a:t>
            </a:r>
          </a:p>
          <a:p>
            <a:pPr marL="285750" indent="-285750" defTabSz="914400" fontAlgn="base">
              <a:spcBef>
                <a:spcPts val="800"/>
              </a:spcBef>
              <a:spcAft>
                <a:spcPts val="300"/>
              </a:spcAft>
              <a:buClr>
                <a:srgbClr val="660066"/>
              </a:buClr>
              <a:buFont typeface="Arial"/>
              <a:buChar char="•"/>
            </a:pPr>
            <a:endParaRPr lang="fr-FR" sz="1600" b="1" i="1" dirty="0">
              <a:solidFill>
                <a:srgbClr val="444444"/>
              </a:solidFill>
              <a:latin typeface="Raleway" pitchFamily="34" charset="0"/>
            </a:endParaRPr>
          </a:p>
        </p:txBody>
      </p:sp>
    </p:spTree>
    <p:extLst>
      <p:ext uri="{BB962C8B-B14F-4D97-AF65-F5344CB8AC3E}">
        <p14:creationId xmlns:p14="http://schemas.microsoft.com/office/powerpoint/2010/main" val="345941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Dons de </a:t>
            </a:r>
            <a:r>
              <a:rPr lang="en-GB" dirty="0" err="1"/>
              <a:t>l’Esprit</a:t>
            </a:r>
            <a:r>
              <a:rPr lang="en-GB" dirty="0"/>
              <a:t>, Fruits de </a:t>
            </a:r>
            <a:r>
              <a:rPr lang="en-GB" dirty="0" err="1"/>
              <a:t>l’Esprit</a:t>
            </a:r>
            <a:br>
              <a:rPr lang="en-GB" dirty="0"/>
            </a:br>
            <a:r>
              <a:rPr lang="en-GB" dirty="0"/>
              <a:t>Dons </a:t>
            </a:r>
            <a:r>
              <a:rPr lang="en-GB" dirty="0" err="1"/>
              <a:t>spirituels</a:t>
            </a:r>
            <a:endParaRPr lang="en-GB" dirty="0"/>
          </a:p>
        </p:txBody>
      </p:sp>
      <p:sp>
        <p:nvSpPr>
          <p:cNvPr id="4" name="Espace réservé du numéro de diapositive 3"/>
          <p:cNvSpPr>
            <a:spLocks noGrp="1"/>
          </p:cNvSpPr>
          <p:nvPr>
            <p:ph type="sldNum" sz="quarter" idx="12"/>
          </p:nvPr>
        </p:nvSpPr>
        <p:spPr/>
        <p:txBody>
          <a:bodyPr/>
          <a:lstStyle/>
          <a:p>
            <a:fld id="{8EEEA83A-1064-4AD2-A385-48520BD51E14}" type="slidenum">
              <a:rPr lang="fr-FR" smtClean="0">
                <a:solidFill>
                  <a:srgbClr val="444444">
                    <a:tint val="75000"/>
                  </a:srgbClr>
                </a:solidFill>
              </a:rPr>
              <a:pPr/>
              <a:t>12</a:t>
            </a:fld>
            <a:endParaRPr lang="fr-FR">
              <a:solidFill>
                <a:srgbClr val="444444">
                  <a:tint val="75000"/>
                </a:srgbClr>
              </a:solidFill>
            </a:endParaRPr>
          </a:p>
        </p:txBody>
      </p:sp>
      <p:sp>
        <p:nvSpPr>
          <p:cNvPr id="5" name="Rectangle 4"/>
          <p:cNvSpPr/>
          <p:nvPr/>
        </p:nvSpPr>
        <p:spPr>
          <a:xfrm>
            <a:off x="457200" y="1747383"/>
            <a:ext cx="8286776" cy="1077218"/>
          </a:xfrm>
          <a:prstGeom prst="rect">
            <a:avLst/>
          </a:prstGeom>
        </p:spPr>
        <p:txBody>
          <a:bodyPr wrap="square">
            <a:spAutoFit/>
          </a:bodyPr>
          <a:lstStyle/>
          <a:p>
            <a:pPr defTabSz="914400" fontAlgn="base">
              <a:spcBef>
                <a:spcPts val="800"/>
              </a:spcBef>
              <a:spcAft>
                <a:spcPts val="300"/>
              </a:spcAft>
            </a:pPr>
            <a:r>
              <a:rPr lang="fr-FR" sz="1600" i="1" dirty="0">
                <a:solidFill>
                  <a:srgbClr val="444444"/>
                </a:solidFill>
                <a:latin typeface="Raleway" pitchFamily="34" charset="0"/>
              </a:rPr>
              <a:t>« </a:t>
            </a:r>
            <a:r>
              <a:rPr lang="fr-FR" sz="1600" b="1" i="1" dirty="0">
                <a:solidFill>
                  <a:srgbClr val="444444"/>
                </a:solidFill>
                <a:latin typeface="Raleway" pitchFamily="34" charset="0"/>
              </a:rPr>
              <a:t>Les sept dons du Saint Esprit</a:t>
            </a:r>
            <a:r>
              <a:rPr lang="fr-FR" sz="1600" i="1" dirty="0">
                <a:solidFill>
                  <a:srgbClr val="444444"/>
                </a:solidFill>
                <a:latin typeface="Raleway" pitchFamily="34" charset="0"/>
              </a:rPr>
              <a:t> sont la sagesse, l’intelligence, le conseil, la force, la science, la piété et la crainte de Dieu. (…) Ils complètent et mènent à la perfection les vertus de ceux qui les reçoivent. Ils rendent les fidèles dociles à obéir avec promptitude aux inspirations divines » (CEC 1831)</a:t>
            </a:r>
            <a:endParaRPr lang="fr-FR" sz="1600" dirty="0">
              <a:solidFill>
                <a:srgbClr val="444444"/>
              </a:solidFill>
              <a:latin typeface="Raleway" pitchFamily="34" charset="0"/>
            </a:endParaRPr>
          </a:p>
        </p:txBody>
      </p:sp>
      <p:sp>
        <p:nvSpPr>
          <p:cNvPr id="6" name="Rectangle 5"/>
          <p:cNvSpPr/>
          <p:nvPr/>
        </p:nvSpPr>
        <p:spPr>
          <a:xfrm>
            <a:off x="457200" y="3123743"/>
            <a:ext cx="8286776" cy="1077218"/>
          </a:xfrm>
          <a:prstGeom prst="rect">
            <a:avLst/>
          </a:prstGeom>
        </p:spPr>
        <p:txBody>
          <a:bodyPr wrap="square">
            <a:spAutoFit/>
          </a:bodyPr>
          <a:lstStyle/>
          <a:p>
            <a:pPr defTabSz="914400" fontAlgn="base">
              <a:spcBef>
                <a:spcPts val="800"/>
              </a:spcBef>
              <a:spcAft>
                <a:spcPts val="300"/>
              </a:spcAft>
            </a:pPr>
            <a:r>
              <a:rPr lang="fr-FR" sz="1600" i="1" dirty="0">
                <a:solidFill>
                  <a:srgbClr val="444444"/>
                </a:solidFill>
                <a:latin typeface="Raleway" pitchFamily="34" charset="0"/>
              </a:rPr>
              <a:t>«</a:t>
            </a:r>
            <a:r>
              <a:rPr lang="fr-FR" sz="1600" b="1" i="1" dirty="0">
                <a:solidFill>
                  <a:srgbClr val="444444"/>
                </a:solidFill>
                <a:latin typeface="Raleway" pitchFamily="34" charset="0"/>
              </a:rPr>
              <a:t> Les fruits de l’Esprit </a:t>
            </a:r>
            <a:r>
              <a:rPr lang="fr-FR" sz="1600" i="1" dirty="0">
                <a:solidFill>
                  <a:srgbClr val="444444"/>
                </a:solidFill>
                <a:latin typeface="Raleway" pitchFamily="34" charset="0"/>
              </a:rPr>
              <a:t>sont des perfections que forme en nous le Saint-Esprit comme des prémices de la gloire éternelle; La tradition de l’Eglise en énumère douze: charité, joie, paix, patience, longanimité, bonté, bénignité, mansuétude, fidélité, modestie, continence, chasteté (Ga 5, 22-23) » (CEC 1832)</a:t>
            </a:r>
            <a:endParaRPr lang="fr-FR" sz="1600" dirty="0">
              <a:solidFill>
                <a:srgbClr val="444444"/>
              </a:solidFill>
              <a:latin typeface="Raleway" pitchFamily="34" charset="0"/>
            </a:endParaRPr>
          </a:p>
        </p:txBody>
      </p:sp>
      <p:sp>
        <p:nvSpPr>
          <p:cNvPr id="7" name="Rectangle 6"/>
          <p:cNvSpPr/>
          <p:nvPr/>
        </p:nvSpPr>
        <p:spPr>
          <a:xfrm>
            <a:off x="457200" y="4531296"/>
            <a:ext cx="8286776" cy="830997"/>
          </a:xfrm>
          <a:prstGeom prst="rect">
            <a:avLst/>
          </a:prstGeom>
        </p:spPr>
        <p:txBody>
          <a:bodyPr wrap="square">
            <a:spAutoFit/>
          </a:bodyPr>
          <a:lstStyle/>
          <a:p>
            <a:pPr defTabSz="914400" fontAlgn="base">
              <a:spcBef>
                <a:spcPts val="800"/>
              </a:spcBef>
              <a:spcAft>
                <a:spcPts val="300"/>
              </a:spcAft>
            </a:pPr>
            <a:r>
              <a:rPr lang="fr-FR" sz="1600" i="1" dirty="0">
                <a:solidFill>
                  <a:srgbClr val="444444"/>
                </a:solidFill>
                <a:latin typeface="Raleway" pitchFamily="34" charset="0"/>
              </a:rPr>
              <a:t>«Extraordinaires ou simples et humbles</a:t>
            </a:r>
            <a:r>
              <a:rPr lang="fr-FR" sz="1600" b="1" i="1" dirty="0">
                <a:solidFill>
                  <a:srgbClr val="444444"/>
                </a:solidFill>
                <a:latin typeface="Raleway" pitchFamily="34" charset="0"/>
              </a:rPr>
              <a:t>, les charismes </a:t>
            </a:r>
            <a:r>
              <a:rPr lang="fr-FR" sz="1600" i="1" dirty="0">
                <a:solidFill>
                  <a:srgbClr val="444444"/>
                </a:solidFill>
                <a:latin typeface="Raleway" pitchFamily="34" charset="0"/>
              </a:rPr>
              <a:t>sont des grâces de l’Esprit Saint qui ont, directement ou indirectement, une utilité ecclésiale, ordonnés qu’ils sont à l’édification de l’Eglise, au bien des hommes et aux besoins du monde. » (CEC 799)</a:t>
            </a:r>
            <a:endParaRPr lang="fr-FR" sz="1600" dirty="0">
              <a:solidFill>
                <a:srgbClr val="444444"/>
              </a:solidFill>
              <a:latin typeface="Raleway" pitchFamily="34" charset="0"/>
            </a:endParaRPr>
          </a:p>
        </p:txBody>
      </p:sp>
    </p:spTree>
    <p:extLst>
      <p:ext uri="{BB962C8B-B14F-4D97-AF65-F5344CB8AC3E}">
        <p14:creationId xmlns:p14="http://schemas.microsoft.com/office/powerpoint/2010/main" val="205684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a:t>Les dons </a:t>
            </a:r>
            <a:r>
              <a:rPr lang="en-GB" dirty="0" err="1"/>
              <a:t>spirituels</a:t>
            </a:r>
            <a:endParaRPr lang="en-GB" dirty="0"/>
          </a:p>
        </p:txBody>
      </p:sp>
      <p:sp>
        <p:nvSpPr>
          <p:cNvPr id="4" name="Espace réservé du numéro de diapositive 3"/>
          <p:cNvSpPr>
            <a:spLocks noGrp="1"/>
          </p:cNvSpPr>
          <p:nvPr>
            <p:ph type="sldNum" sz="quarter" idx="12"/>
          </p:nvPr>
        </p:nvSpPr>
        <p:spPr/>
        <p:txBody>
          <a:bodyPr/>
          <a:lstStyle/>
          <a:p>
            <a:fld id="{8EEEA83A-1064-4AD2-A385-48520BD51E14}" type="slidenum">
              <a:rPr lang="fr-FR" smtClean="0">
                <a:solidFill>
                  <a:srgbClr val="444444">
                    <a:tint val="75000"/>
                  </a:srgbClr>
                </a:solidFill>
              </a:rPr>
              <a:pPr/>
              <a:t>13</a:t>
            </a:fld>
            <a:endParaRPr lang="fr-FR">
              <a:solidFill>
                <a:srgbClr val="444444">
                  <a:tint val="75000"/>
                </a:srgbClr>
              </a:solidFill>
            </a:endParaRPr>
          </a:p>
        </p:txBody>
      </p:sp>
      <p:sp>
        <p:nvSpPr>
          <p:cNvPr id="13" name="Rectangle 12"/>
          <p:cNvSpPr/>
          <p:nvPr/>
        </p:nvSpPr>
        <p:spPr>
          <a:xfrm>
            <a:off x="0" y="4449339"/>
            <a:ext cx="8286776" cy="461665"/>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Le critère de discernement des dons</a:t>
            </a:r>
          </a:p>
        </p:txBody>
      </p:sp>
      <p:sp>
        <p:nvSpPr>
          <p:cNvPr id="14" name="Rectangle 13"/>
          <p:cNvSpPr/>
          <p:nvPr/>
        </p:nvSpPr>
        <p:spPr>
          <a:xfrm>
            <a:off x="0" y="1969174"/>
            <a:ext cx="8286776" cy="461665"/>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Ils sont donné pour le bien de tous</a:t>
            </a:r>
            <a:endParaRPr lang="fr-FR" sz="1600" b="1" i="1" dirty="0">
              <a:solidFill>
                <a:srgbClr val="444444"/>
              </a:solidFill>
              <a:latin typeface="Raleway" pitchFamily="34" charset="0"/>
            </a:endParaRPr>
          </a:p>
        </p:txBody>
      </p:sp>
      <p:sp>
        <p:nvSpPr>
          <p:cNvPr id="15" name="Rectangle 14"/>
          <p:cNvSpPr/>
          <p:nvPr/>
        </p:nvSpPr>
        <p:spPr>
          <a:xfrm>
            <a:off x="0" y="2430839"/>
            <a:ext cx="8286776" cy="461665"/>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Chaque croyant a reçu un don</a:t>
            </a:r>
          </a:p>
        </p:txBody>
      </p:sp>
      <p:sp>
        <p:nvSpPr>
          <p:cNvPr id="16" name="Rectangle 15"/>
          <p:cNvSpPr/>
          <p:nvPr/>
        </p:nvSpPr>
        <p:spPr>
          <a:xfrm>
            <a:off x="0" y="2922997"/>
            <a:ext cx="8286776" cy="461665"/>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La finalité et l’édification de la communauté</a:t>
            </a:r>
          </a:p>
        </p:txBody>
      </p:sp>
      <p:sp>
        <p:nvSpPr>
          <p:cNvPr id="17" name="Rectangle 16"/>
          <p:cNvSpPr/>
          <p:nvPr/>
        </p:nvSpPr>
        <p:spPr>
          <a:xfrm>
            <a:off x="0" y="3480358"/>
            <a:ext cx="8286776" cy="461665"/>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Les dons sont très divers</a:t>
            </a:r>
          </a:p>
        </p:txBody>
      </p:sp>
      <p:sp>
        <p:nvSpPr>
          <p:cNvPr id="18" name="Rectangle 17"/>
          <p:cNvSpPr/>
          <p:nvPr/>
        </p:nvSpPr>
        <p:spPr>
          <a:xfrm>
            <a:off x="0" y="3942023"/>
            <a:ext cx="8286776" cy="461665"/>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Cette diversité est organisée</a:t>
            </a:r>
          </a:p>
        </p:txBody>
      </p:sp>
    </p:spTree>
    <p:extLst>
      <p:ext uri="{BB962C8B-B14F-4D97-AF65-F5344CB8AC3E}">
        <p14:creationId xmlns:p14="http://schemas.microsoft.com/office/powerpoint/2010/main" val="162082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err="1"/>
              <a:t>Connaître</a:t>
            </a:r>
            <a:r>
              <a:rPr lang="en-GB" dirty="0"/>
              <a:t> et </a:t>
            </a:r>
            <a:r>
              <a:rPr lang="en-GB" dirty="0" err="1"/>
              <a:t>exercer</a:t>
            </a:r>
            <a:r>
              <a:rPr lang="en-GB" dirty="0"/>
              <a:t> </a:t>
            </a:r>
            <a:r>
              <a:rPr lang="en-GB" dirty="0" err="1"/>
              <a:t>ses</a:t>
            </a:r>
            <a:r>
              <a:rPr lang="en-GB" dirty="0"/>
              <a:t> dons </a:t>
            </a:r>
            <a:r>
              <a:rPr lang="en-GB" dirty="0" err="1"/>
              <a:t>est</a:t>
            </a:r>
            <a:r>
              <a:rPr lang="en-GB" dirty="0"/>
              <a:t> </a:t>
            </a:r>
            <a:r>
              <a:rPr lang="en-GB" dirty="0" err="1"/>
              <a:t>une</a:t>
            </a:r>
            <a:r>
              <a:rPr lang="en-GB" dirty="0"/>
              <a:t> </a:t>
            </a:r>
            <a:r>
              <a:rPr lang="en-GB" dirty="0" err="1"/>
              <a:t>responsabilité</a:t>
            </a:r>
            <a:r>
              <a:rPr lang="en-GB" dirty="0"/>
              <a:t> pour </a:t>
            </a:r>
            <a:r>
              <a:rPr lang="en-GB" dirty="0" err="1"/>
              <a:t>chaque</a:t>
            </a:r>
            <a:r>
              <a:rPr lang="en-GB" dirty="0"/>
              <a:t> </a:t>
            </a:r>
            <a:r>
              <a:rPr lang="en-GB" dirty="0" err="1"/>
              <a:t>croyant</a:t>
            </a:r>
            <a:endParaRPr lang="en-GB" dirty="0"/>
          </a:p>
        </p:txBody>
      </p:sp>
      <p:sp>
        <p:nvSpPr>
          <p:cNvPr id="4" name="Espace réservé du numéro de diapositive 3"/>
          <p:cNvSpPr>
            <a:spLocks noGrp="1"/>
          </p:cNvSpPr>
          <p:nvPr>
            <p:ph type="sldNum" sz="quarter" idx="12"/>
          </p:nvPr>
        </p:nvSpPr>
        <p:spPr/>
        <p:txBody>
          <a:bodyPr/>
          <a:lstStyle/>
          <a:p>
            <a:fld id="{8EEEA83A-1064-4AD2-A385-48520BD51E14}" type="slidenum">
              <a:rPr lang="fr-FR" smtClean="0">
                <a:solidFill>
                  <a:srgbClr val="444444">
                    <a:tint val="75000"/>
                  </a:srgbClr>
                </a:solidFill>
              </a:rPr>
              <a:pPr/>
              <a:t>14</a:t>
            </a:fld>
            <a:endParaRPr lang="fr-FR">
              <a:solidFill>
                <a:srgbClr val="444444">
                  <a:tint val="75000"/>
                </a:srgbClr>
              </a:solidFill>
            </a:endParaRPr>
          </a:p>
        </p:txBody>
      </p:sp>
      <p:sp>
        <p:nvSpPr>
          <p:cNvPr id="3" name="ZoneTexte 2"/>
          <p:cNvSpPr txBox="1"/>
          <p:nvPr/>
        </p:nvSpPr>
        <p:spPr>
          <a:xfrm>
            <a:off x="457200" y="1789356"/>
            <a:ext cx="8215887" cy="4154983"/>
          </a:xfrm>
          <a:prstGeom prst="rect">
            <a:avLst/>
          </a:prstGeom>
          <a:noFill/>
        </p:spPr>
        <p:txBody>
          <a:bodyPr wrap="square" rtlCol="0">
            <a:spAutoFit/>
          </a:bodyPr>
          <a:lstStyle/>
          <a:p>
            <a:pPr algn="just"/>
            <a:r>
              <a:rPr lang="fr-FR" sz="2400" i="1" dirty="0"/>
              <a:t>« De la réception de ces charismes, même les plus simples, résulte pour chacun des croyants le droit et le devoir d’exercer ces dons dans l’Église et dans le monde, pour le bien des hommes et l’édification de l’Église, dans la liberté du Saint-Esprit qui « souffle où il veut » (</a:t>
            </a:r>
            <a:r>
              <a:rPr lang="fr-FR" sz="2400" i="1" dirty="0" err="1"/>
              <a:t>Jn</a:t>
            </a:r>
            <a:r>
              <a:rPr lang="fr-FR" sz="2400" i="1" dirty="0"/>
              <a:t> 3, 8), de même qu’en communion avec ses frères dans le Christ et très particulièrement avec ses pasteurs. C’est à eux qu’il appartient de porter un jugement sur l’authenticité et le bon usage de ces dons, non pas pour éteindre l’Esprit, mais pour éprouver tout et retenir ce qui est bon (cf. 1 Th 5, 12.19.21). »</a:t>
            </a:r>
          </a:p>
          <a:p>
            <a:pPr algn="just"/>
            <a:r>
              <a:rPr lang="fr-FR" sz="2400" i="1" dirty="0" err="1">
                <a:solidFill>
                  <a:srgbClr val="222222"/>
                </a:solidFill>
              </a:rPr>
              <a:t>Apostolocam</a:t>
            </a:r>
            <a:r>
              <a:rPr lang="fr-FR" sz="2400" i="1" dirty="0">
                <a:solidFill>
                  <a:srgbClr val="222222"/>
                </a:solidFill>
              </a:rPr>
              <a:t> </a:t>
            </a:r>
            <a:r>
              <a:rPr lang="fr-FR" sz="2400" i="1" dirty="0" err="1">
                <a:solidFill>
                  <a:srgbClr val="222222"/>
                </a:solidFill>
              </a:rPr>
              <a:t>Actuositatem</a:t>
            </a:r>
            <a:r>
              <a:rPr lang="fr-FR" sz="2400" i="1" dirty="0">
                <a:solidFill>
                  <a:srgbClr val="222222"/>
                </a:solidFill>
              </a:rPr>
              <a:t> no 3</a:t>
            </a:r>
          </a:p>
        </p:txBody>
      </p:sp>
    </p:spTree>
    <p:extLst>
      <p:ext uri="{BB962C8B-B14F-4D97-AF65-F5344CB8AC3E}">
        <p14:creationId xmlns:p14="http://schemas.microsoft.com/office/powerpoint/2010/main" val="196462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err="1"/>
              <a:t>Une</a:t>
            </a:r>
            <a:r>
              <a:rPr lang="en-GB" dirty="0"/>
              <a:t> </a:t>
            </a:r>
            <a:r>
              <a:rPr lang="en-GB" dirty="0" err="1"/>
              <a:t>liste</a:t>
            </a:r>
            <a:r>
              <a:rPr lang="en-GB" dirty="0"/>
              <a:t> non exhaustive de 20 dons </a:t>
            </a:r>
            <a:r>
              <a:rPr lang="en-GB" dirty="0" err="1"/>
              <a:t>spirituels</a:t>
            </a:r>
            <a:endParaRPr lang="en-GB" dirty="0"/>
          </a:p>
        </p:txBody>
      </p:sp>
      <p:sp>
        <p:nvSpPr>
          <p:cNvPr id="4" name="Espace réservé du numéro de diapositive 3"/>
          <p:cNvSpPr>
            <a:spLocks noGrp="1"/>
          </p:cNvSpPr>
          <p:nvPr>
            <p:ph type="sldNum" sz="quarter" idx="12"/>
          </p:nvPr>
        </p:nvSpPr>
        <p:spPr/>
        <p:txBody>
          <a:bodyPr/>
          <a:lstStyle/>
          <a:p>
            <a:fld id="{8EEEA83A-1064-4AD2-A385-48520BD51E14}" type="slidenum">
              <a:rPr lang="fr-FR" smtClean="0">
                <a:solidFill>
                  <a:srgbClr val="444444">
                    <a:tint val="75000"/>
                  </a:srgbClr>
                </a:solidFill>
              </a:rPr>
              <a:pPr/>
              <a:t>15</a:t>
            </a:fld>
            <a:endParaRPr lang="fr-FR">
              <a:solidFill>
                <a:srgbClr val="444444">
                  <a:tint val="75000"/>
                </a:srgbClr>
              </a:solidFill>
            </a:endParaRPr>
          </a:p>
        </p:txBody>
      </p:sp>
      <p:sp>
        <p:nvSpPr>
          <p:cNvPr id="5" name="Rectangle 4"/>
          <p:cNvSpPr/>
          <p:nvPr/>
        </p:nvSpPr>
        <p:spPr>
          <a:xfrm>
            <a:off x="457200" y="1747383"/>
            <a:ext cx="3508872" cy="3518912"/>
          </a:xfrm>
          <a:prstGeom prst="rect">
            <a:avLst/>
          </a:prstGeom>
        </p:spPr>
        <p:txBody>
          <a:bodyPr wrap="square">
            <a:spAutoFit/>
          </a:bodyPr>
          <a:lstStyle/>
          <a:p>
            <a:r>
              <a:rPr lang="fr-FR" sz="2000" dirty="0"/>
              <a:t>Aide/service			</a:t>
            </a:r>
          </a:p>
          <a:p>
            <a:r>
              <a:rPr lang="fr-FR" sz="2000" dirty="0"/>
              <a:t>Apostolat		</a:t>
            </a:r>
          </a:p>
          <a:p>
            <a:r>
              <a:rPr lang="fr-FR" sz="2000" dirty="0"/>
              <a:t>Berger/pasteur			</a:t>
            </a:r>
          </a:p>
          <a:p>
            <a:r>
              <a:rPr lang="fr-FR" sz="2000" dirty="0"/>
              <a:t>Connaissance	</a:t>
            </a:r>
          </a:p>
          <a:p>
            <a:r>
              <a:rPr lang="fr-FR" sz="2000" dirty="0"/>
              <a:t>Direction		</a:t>
            </a:r>
          </a:p>
          <a:p>
            <a:r>
              <a:rPr lang="fr-FR" sz="2000" dirty="0"/>
              <a:t>Discernement	</a:t>
            </a:r>
          </a:p>
          <a:p>
            <a:r>
              <a:rPr lang="fr-FR" sz="2000" dirty="0"/>
              <a:t>Encouragement/exhortation	</a:t>
            </a:r>
          </a:p>
          <a:p>
            <a:r>
              <a:rPr lang="fr-FR" sz="2000" dirty="0"/>
              <a:t>Enseignement	</a:t>
            </a:r>
          </a:p>
          <a:p>
            <a:r>
              <a:rPr lang="fr-FR" sz="2000" dirty="0"/>
              <a:t>Evangélisation	</a:t>
            </a:r>
          </a:p>
          <a:p>
            <a:r>
              <a:rPr lang="fr-FR" sz="2000" dirty="0"/>
              <a:t>Foi	</a:t>
            </a:r>
            <a:r>
              <a:rPr lang="fr-FR" sz="1600" dirty="0"/>
              <a:t>		</a:t>
            </a:r>
          </a:p>
          <a:p>
            <a:pPr defTabSz="914400" fontAlgn="base">
              <a:spcBef>
                <a:spcPts val="800"/>
              </a:spcBef>
              <a:spcAft>
                <a:spcPts val="300"/>
              </a:spcAft>
            </a:pPr>
            <a:endParaRPr lang="fr-FR" sz="1600" dirty="0">
              <a:solidFill>
                <a:srgbClr val="444444"/>
              </a:solidFill>
              <a:latin typeface="Raleway" pitchFamily="34" charset="0"/>
            </a:endParaRPr>
          </a:p>
        </p:txBody>
      </p:sp>
      <p:sp>
        <p:nvSpPr>
          <p:cNvPr id="8" name="Rectangle 7"/>
          <p:cNvSpPr/>
          <p:nvPr/>
        </p:nvSpPr>
        <p:spPr>
          <a:xfrm>
            <a:off x="4520950" y="1747383"/>
            <a:ext cx="2235699" cy="3518912"/>
          </a:xfrm>
          <a:prstGeom prst="rect">
            <a:avLst/>
          </a:prstGeom>
        </p:spPr>
        <p:txBody>
          <a:bodyPr wrap="square">
            <a:spAutoFit/>
          </a:bodyPr>
          <a:lstStyle/>
          <a:p>
            <a:r>
              <a:rPr lang="fr-FR" sz="2000" dirty="0"/>
              <a:t>Gestion</a:t>
            </a:r>
          </a:p>
          <a:p>
            <a:r>
              <a:rPr lang="fr-FR" sz="2000" dirty="0"/>
              <a:t>Guérison</a:t>
            </a:r>
          </a:p>
          <a:p>
            <a:r>
              <a:rPr lang="fr-FR" sz="2000" dirty="0"/>
              <a:t>Hospitalité</a:t>
            </a:r>
          </a:p>
          <a:p>
            <a:r>
              <a:rPr lang="fr-FR" sz="2000" dirty="0"/>
              <a:t>Interprétation</a:t>
            </a:r>
          </a:p>
          <a:p>
            <a:r>
              <a:rPr lang="fr-FR" sz="2000" dirty="0"/>
              <a:t>Langues</a:t>
            </a:r>
          </a:p>
          <a:p>
            <a:r>
              <a:rPr lang="fr-FR" sz="2000" dirty="0"/>
              <a:t>Libéralité</a:t>
            </a:r>
          </a:p>
          <a:p>
            <a:r>
              <a:rPr lang="fr-FR" sz="2000" dirty="0"/>
              <a:t>Miracles</a:t>
            </a:r>
          </a:p>
          <a:p>
            <a:r>
              <a:rPr lang="fr-FR" sz="2000" dirty="0"/>
              <a:t>Miséricorde</a:t>
            </a:r>
          </a:p>
          <a:p>
            <a:r>
              <a:rPr lang="fr-FR" sz="2000" dirty="0"/>
              <a:t>Prophétie</a:t>
            </a:r>
          </a:p>
          <a:p>
            <a:r>
              <a:rPr lang="fr-FR" sz="2000" dirty="0"/>
              <a:t>Sagesse</a:t>
            </a:r>
            <a:r>
              <a:rPr lang="fr-FR" sz="1600" dirty="0"/>
              <a:t> 		</a:t>
            </a:r>
          </a:p>
          <a:p>
            <a:pPr defTabSz="914400" fontAlgn="base">
              <a:spcBef>
                <a:spcPts val="800"/>
              </a:spcBef>
              <a:spcAft>
                <a:spcPts val="300"/>
              </a:spcAft>
            </a:pPr>
            <a:endParaRPr lang="fr-FR" sz="1600" dirty="0">
              <a:solidFill>
                <a:srgbClr val="444444"/>
              </a:solidFill>
              <a:latin typeface="Raleway" pitchFamily="34" charset="0"/>
            </a:endParaRPr>
          </a:p>
        </p:txBody>
      </p:sp>
      <p:sp>
        <p:nvSpPr>
          <p:cNvPr id="3" name="ZoneTexte 2"/>
          <p:cNvSpPr txBox="1"/>
          <p:nvPr/>
        </p:nvSpPr>
        <p:spPr>
          <a:xfrm>
            <a:off x="1514756" y="5645515"/>
            <a:ext cx="5405559" cy="646331"/>
          </a:xfrm>
          <a:prstGeom prst="rect">
            <a:avLst/>
          </a:prstGeom>
          <a:noFill/>
        </p:spPr>
        <p:txBody>
          <a:bodyPr wrap="none" rtlCol="0">
            <a:spAutoFit/>
          </a:bodyPr>
          <a:lstStyle/>
          <a:p>
            <a:r>
              <a:rPr lang="fr-FR" dirty="0"/>
              <a:t>Sources: </a:t>
            </a:r>
            <a:r>
              <a:rPr lang="fr-FR" dirty="0" err="1"/>
              <a:t>Rm</a:t>
            </a:r>
            <a:r>
              <a:rPr lang="fr-FR" dirty="0"/>
              <a:t> 12, 6-8; 1 Co 12, 8-10; 1 Co 12, 28; </a:t>
            </a:r>
            <a:r>
              <a:rPr lang="fr-FR" dirty="0" err="1"/>
              <a:t>Ep</a:t>
            </a:r>
            <a:r>
              <a:rPr lang="fr-FR" dirty="0"/>
              <a:t> 4, 11</a:t>
            </a:r>
          </a:p>
          <a:p>
            <a:r>
              <a:rPr lang="fr-FR" dirty="0"/>
              <a:t>Et livre des Actes</a:t>
            </a:r>
          </a:p>
        </p:txBody>
      </p:sp>
    </p:spTree>
    <p:extLst>
      <p:ext uri="{BB962C8B-B14F-4D97-AF65-F5344CB8AC3E}">
        <p14:creationId xmlns:p14="http://schemas.microsoft.com/office/powerpoint/2010/main" val="347803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3124200" y="6524625"/>
            <a:ext cx="2894013" cy="2184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solidFill>
                  <a:srgbClr val="0E1756"/>
                </a:solidFill>
                <a:latin typeface="Verdana"/>
                <a:ea typeface="Verdana"/>
                <a:cs typeface="Verdana"/>
                <a:sym typeface="Verdana"/>
              </a:defRPr>
            </a:lvl1pPr>
          </a:lstStyle>
          <a:p>
            <a:pPr>
              <a:defRPr sz="2400"/>
            </a:pPr>
            <a:r>
              <a:rPr sz="800"/>
              <a:t>xpand-master.pot</a:t>
            </a:r>
          </a:p>
        </p:txBody>
      </p:sp>
      <p:sp>
        <p:nvSpPr>
          <p:cNvPr id="188" name="Shape 188"/>
          <p:cNvSpPr/>
          <p:nvPr/>
        </p:nvSpPr>
        <p:spPr>
          <a:xfrm>
            <a:off x="8172450" y="6524625"/>
            <a:ext cx="514350" cy="190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1200">
                <a:solidFill>
                  <a:srgbClr val="0E1756"/>
                </a:solidFill>
                <a:latin typeface="Verdana"/>
                <a:ea typeface="Verdana"/>
                <a:cs typeface="Verdana"/>
                <a:sym typeface="Verdana"/>
              </a:defRPr>
            </a:lvl1pPr>
          </a:lstStyle>
          <a:p>
            <a:pPr>
              <a:defRPr sz="2400"/>
            </a:pPr>
            <a:r>
              <a:rPr sz="1200"/>
              <a:t>2</a:t>
            </a:r>
          </a:p>
        </p:txBody>
      </p:sp>
      <p:sp>
        <p:nvSpPr>
          <p:cNvPr id="189" name="Shape 189"/>
          <p:cNvSpPr>
            <a:spLocks noGrp="1"/>
          </p:cNvSpPr>
          <p:nvPr>
            <p:ph type="title"/>
          </p:nvPr>
        </p:nvSpPr>
        <p:spPr>
          <a:prstGeom prst="rect">
            <a:avLst/>
          </a:prstGeom>
        </p:spPr>
        <p:txBody>
          <a:bodyPr lIns="0" tIns="0" rIns="0" bIns="0"/>
          <a:lstStyle>
            <a:lvl1pPr defTabSz="812800">
              <a:defRPr sz="4000" b="1"/>
            </a:lvl1pPr>
          </a:lstStyle>
          <a:p>
            <a:pPr>
              <a:defRPr b="0"/>
            </a:pPr>
            <a:r>
              <a:rPr b="1"/>
              <a:t>Vision</a:t>
            </a:r>
          </a:p>
        </p:txBody>
      </p:sp>
      <p:sp>
        <p:nvSpPr>
          <p:cNvPr id="190" name="Shape 190"/>
          <p:cNvSpPr>
            <a:spLocks noGrp="1"/>
          </p:cNvSpPr>
          <p:nvPr>
            <p:ph type="sldNum" sz="quarter" idx="2"/>
          </p:nvPr>
        </p:nvSpPr>
        <p:spPr>
          <a:xfrm>
            <a:off x="4477570" y="6388437"/>
            <a:ext cx="188859" cy="2692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pic>
        <p:nvPicPr>
          <p:cNvPr id="191" name="image.png"/>
          <p:cNvPicPr>
            <a:picLocks noChangeAspect="1"/>
          </p:cNvPicPr>
          <p:nvPr/>
        </p:nvPicPr>
        <p:blipFill>
          <a:blip r:embed="rId2">
            <a:extLst/>
          </a:blip>
          <a:srcRect t="18593" r="2375"/>
          <a:stretch>
            <a:fillRect/>
          </a:stretch>
        </p:blipFill>
        <p:spPr>
          <a:xfrm>
            <a:off x="2210367" y="862834"/>
            <a:ext cx="5156985" cy="5915241"/>
          </a:xfrm>
          <a:prstGeom prst="rect">
            <a:avLst/>
          </a:prstGeom>
          <a:ln w="12700">
            <a:miter lim="400000"/>
          </a:ln>
        </p:spPr>
      </p:pic>
      <p:sp>
        <p:nvSpPr>
          <p:cNvPr id="192" name="Shape 192"/>
          <p:cNvSpPr/>
          <p:nvPr/>
        </p:nvSpPr>
        <p:spPr>
          <a:xfrm>
            <a:off x="382587" y="2009775"/>
            <a:ext cx="1682923" cy="218521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3400">
                <a:solidFill>
                  <a:srgbClr val="535353"/>
                </a:solidFill>
              </a:defRPr>
            </a:lvl1pPr>
          </a:lstStyle>
          <a:p>
            <a:pPr>
              <a:defRPr>
                <a:latin typeface="Verdana"/>
                <a:ea typeface="Verdana"/>
                <a:cs typeface="Verdana"/>
                <a:sym typeface="Verdana"/>
              </a:defRPr>
            </a:pPr>
            <a:r>
              <a:rPr dirty="0">
                <a:latin typeface="Calibri"/>
                <a:ea typeface="+mj-ea"/>
                <a:cs typeface="Calibri"/>
                <a:sym typeface="Arial"/>
              </a:rPr>
              <a:t>Tout dépend de la vision</a:t>
            </a:r>
            <a:r>
              <a:rPr dirty="0">
                <a:latin typeface="+mj-lt"/>
                <a:ea typeface="+mj-ea"/>
                <a:cs typeface="+mj-cs"/>
                <a:sym typeface="Arial"/>
              </a:rPr>
              <a:t>…</a:t>
            </a:r>
          </a:p>
        </p:txBody>
      </p:sp>
    </p:spTree>
    <p:extLst>
      <p:ext uri="{BB962C8B-B14F-4D97-AF65-F5344CB8AC3E}">
        <p14:creationId xmlns:p14="http://schemas.microsoft.com/office/powerpoint/2010/main" val="80733674"/>
      </p:ext>
    </p:extLst>
  </p:cSld>
  <p:clrMapOvr>
    <a:masterClrMapping/>
  </p:clrMapOvr>
  <mc:AlternateContent xmlns:mc="http://schemas.openxmlformats.org/markup-compatibility/2006" xmlns:p14="http://schemas.microsoft.com/office/powerpoint/2010/main">
    <mc:Choice Requires="p14">
      <p:transition spd="slow" p14:dur="899">
        <p:fade thruBlk="1"/>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235" name="Shape 235"/>
          <p:cNvSpPr/>
          <p:nvPr/>
        </p:nvSpPr>
        <p:spPr>
          <a:xfrm>
            <a:off x="-465007" y="48679"/>
            <a:ext cx="9131301" cy="630942"/>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lvl1pPr algn="ctr">
              <a:buClr>
                <a:srgbClr val="FFFFFF"/>
              </a:buClr>
              <a:buFont typeface="Helvetica"/>
              <a:defRPr sz="3600" b="1">
                <a:solidFill>
                  <a:srgbClr val="FFFFFF"/>
                </a:solidFill>
                <a:uFill>
                  <a:solidFill>
                    <a:srgbClr val="FFFFFF"/>
                  </a:solidFill>
                </a:uFill>
                <a:latin typeface="+mn-lt"/>
                <a:ea typeface="+mn-ea"/>
                <a:cs typeface="+mn-cs"/>
                <a:sym typeface="Helvetica"/>
              </a:defRPr>
            </a:lvl1pPr>
          </a:lstStyle>
          <a:p>
            <a:pPr>
              <a:defRPr>
                <a:solidFill>
                  <a:srgbClr val="000000"/>
                </a:solidFill>
                <a:uFill>
                  <a:solidFill>
                    <a:srgbClr val="000000"/>
                  </a:solidFill>
                </a:uFill>
                <a:latin typeface="+mj-lt"/>
                <a:ea typeface="+mj-ea"/>
                <a:cs typeface="+mj-cs"/>
                <a:sym typeface="Arial"/>
              </a:defRPr>
            </a:pPr>
            <a:r>
              <a:rPr lang="fr-FR" dirty="0">
                <a:solidFill>
                  <a:srgbClr val="FFFFFF"/>
                </a:solidFill>
                <a:uFill>
                  <a:solidFill>
                    <a:srgbClr val="FFFFFF"/>
                  </a:solidFill>
                </a:uFill>
                <a:latin typeface="+mn-lt"/>
                <a:ea typeface="+mn-ea"/>
                <a:cs typeface="+mn-cs"/>
                <a:sym typeface="Helvetica"/>
              </a:rPr>
              <a:t>Qu’est-ce qu’une vision pastorale?</a:t>
            </a:r>
            <a:endParaRPr dirty="0">
              <a:solidFill>
                <a:srgbClr val="FFFFFF"/>
              </a:solidFill>
              <a:uFill>
                <a:solidFill>
                  <a:srgbClr val="FFFFFF"/>
                </a:solidFill>
              </a:uFill>
              <a:latin typeface="+mn-lt"/>
              <a:ea typeface="+mn-ea"/>
              <a:cs typeface="+mn-cs"/>
              <a:sym typeface="Helvetica"/>
            </a:endParaRPr>
          </a:p>
        </p:txBody>
      </p:sp>
      <p:sp>
        <p:nvSpPr>
          <p:cNvPr id="242" name="Shape 242"/>
          <p:cNvSpPr/>
          <p:nvPr/>
        </p:nvSpPr>
        <p:spPr>
          <a:xfrm>
            <a:off x="511976" y="1448512"/>
            <a:ext cx="8521701" cy="81560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spAutoFit/>
          </a:bodyPr>
          <a:lstStyle>
            <a:lvl1pPr>
              <a:buClr>
                <a:srgbClr val="000000"/>
              </a:buClr>
              <a:defRPr sz="2100" b="1">
                <a:solidFill>
                  <a:srgbClr val="535353"/>
                </a:solidFill>
                <a:uFill>
                  <a:solidFill>
                    <a:srgbClr val="000000"/>
                  </a:solidFill>
                </a:uFill>
              </a:defRPr>
            </a:lvl1pPr>
          </a:lstStyle>
          <a:p>
            <a:r>
              <a:rPr sz="2400" dirty="0">
                <a:latin typeface="Calibri"/>
                <a:cs typeface="Calibri"/>
              </a:rPr>
              <a:t>Vision:  image mentale claire</a:t>
            </a:r>
            <a:r>
              <a:rPr lang="fr-FR" sz="2400" dirty="0">
                <a:latin typeface="Calibri"/>
                <a:cs typeface="Calibri"/>
              </a:rPr>
              <a:t> de la paroisse, donnée par Dieu, </a:t>
            </a:r>
            <a:r>
              <a:rPr sz="2400" dirty="0">
                <a:latin typeface="Calibri"/>
                <a:cs typeface="Calibri"/>
              </a:rPr>
              <a:t> d’un futur désirabl</a:t>
            </a:r>
            <a:r>
              <a:rPr lang="fr-FR" sz="2400" dirty="0">
                <a:latin typeface="Calibri"/>
                <a:cs typeface="Calibri"/>
              </a:rPr>
              <a:t>e et</a:t>
            </a:r>
            <a:r>
              <a:rPr sz="2400" dirty="0">
                <a:latin typeface="Calibri"/>
                <a:cs typeface="Calibri"/>
              </a:rPr>
              <a:t> préférable</a:t>
            </a:r>
          </a:p>
        </p:txBody>
      </p:sp>
      <p:grpSp>
        <p:nvGrpSpPr>
          <p:cNvPr id="251" name="Group 251"/>
          <p:cNvGrpSpPr/>
          <p:nvPr/>
        </p:nvGrpSpPr>
        <p:grpSpPr>
          <a:xfrm>
            <a:off x="2068690" y="2660054"/>
            <a:ext cx="5454823" cy="3353700"/>
            <a:chOff x="0" y="-37048"/>
            <a:chExt cx="5454822" cy="3353699"/>
          </a:xfrm>
        </p:grpSpPr>
        <p:sp>
          <p:nvSpPr>
            <p:cNvPr id="243" name="Shape 243"/>
            <p:cNvSpPr/>
            <p:nvPr/>
          </p:nvSpPr>
          <p:spPr>
            <a:xfrm>
              <a:off x="2031954" y="-37048"/>
              <a:ext cx="2667001" cy="2260601"/>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lvl1pPr algn="ctr" defTabSz="584200">
                <a:buClr>
                  <a:srgbClr val="000000"/>
                </a:buClr>
                <a:defRPr sz="4000">
                  <a:solidFill>
                    <a:srgbClr val="FFFFFF"/>
                  </a:solidFill>
                  <a:effectLst>
                    <a:outerShdw blurRad="38100" dist="12700" dir="5400000" rotWithShape="0">
                      <a:srgbClr val="000000">
                        <a:alpha val="50000"/>
                      </a:srgbClr>
                    </a:outerShdw>
                  </a:effectLst>
                </a:defRPr>
              </a:lvl1pPr>
            </a:lstStyle>
            <a:p>
              <a:r>
                <a:rPr lang="fr-FR" sz="3600" dirty="0"/>
                <a:t>Cœur du pasteur</a:t>
              </a:r>
              <a:endParaRPr sz="3600" dirty="0"/>
            </a:p>
          </p:txBody>
        </p:sp>
        <p:sp>
          <p:nvSpPr>
            <p:cNvPr id="244" name="Shape 244"/>
            <p:cNvSpPr/>
            <p:nvPr/>
          </p:nvSpPr>
          <p:spPr>
            <a:xfrm>
              <a:off x="979970" y="742842"/>
              <a:ext cx="2578101" cy="2565401"/>
            </a:xfrm>
            <a:prstGeom prst="ellipse">
              <a:avLst/>
            </a:prstGeom>
            <a:blipFill rotWithShape="1">
              <a:blip r:embed="rId3">
                <a:alphaModFix amt="56889"/>
              </a:blip>
              <a:srcRect/>
              <a:tile tx="0" ty="0" sx="100000" sy="100000" flip="none" algn="tl"/>
            </a:blipFill>
            <a:ln w="12700" cap="flat">
              <a:noFill/>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wrap="square" lIns="38100" tIns="38100" rIns="38100" bIns="38100" numCol="1" anchor="ctr">
              <a:noAutofit/>
            </a:bodyPr>
            <a:lstStyle/>
            <a:p>
              <a:pPr algn="ctr" defTabSz="584200">
                <a:buClr>
                  <a:srgbClr val="000000"/>
                </a:buClr>
                <a:defRPr sz="4000">
                  <a:solidFill>
                    <a:srgbClr val="FFFFFF"/>
                  </a:solidFill>
                  <a:effectLst>
                    <a:outerShdw blurRad="38100" dist="12700" dir="5400000" rotWithShape="0">
                      <a:srgbClr val="000000">
                        <a:alpha val="50000"/>
                      </a:srgbClr>
                    </a:outerShdw>
                  </a:effectLst>
                </a:defRPr>
              </a:pPr>
              <a:endParaRPr dirty="0"/>
            </a:p>
            <a:p>
              <a:pPr algn="ctr" defTabSz="584200">
                <a:buClr>
                  <a:srgbClr val="000000"/>
                </a:buClr>
                <a:defRPr sz="4000">
                  <a:solidFill>
                    <a:srgbClr val="FFFFFF"/>
                  </a:solidFill>
                  <a:effectLst>
                    <a:outerShdw blurRad="38100" dist="12700" dir="5400000" rotWithShape="0">
                      <a:srgbClr val="000000">
                        <a:alpha val="50000"/>
                      </a:srgbClr>
                    </a:outerShdw>
                  </a:effectLst>
                </a:defRPr>
              </a:pPr>
              <a:r>
                <a:rPr lang="fr-FR" sz="3600" dirty="0"/>
                <a:t>Cri du peuple</a:t>
              </a:r>
              <a:endParaRPr sz="3600" dirty="0"/>
            </a:p>
          </p:txBody>
        </p:sp>
        <p:sp>
          <p:nvSpPr>
            <p:cNvPr id="245" name="Shape 245"/>
            <p:cNvSpPr/>
            <p:nvPr/>
          </p:nvSpPr>
          <p:spPr>
            <a:xfrm>
              <a:off x="0" y="0"/>
              <a:ext cx="2578100" cy="2413000"/>
            </a:xfrm>
            <a:prstGeom prst="ellipse">
              <a:avLst/>
            </a:prstGeom>
            <a:blipFill rotWithShape="1">
              <a:blip r:embed="rId4">
                <a:alphaModFix amt="72650"/>
              </a:blip>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lvl1pPr algn="ctr" defTabSz="584200">
                <a:buClr>
                  <a:srgbClr val="000000"/>
                </a:buClr>
                <a:defRPr sz="4000">
                  <a:solidFill>
                    <a:srgbClr val="FFFFFF"/>
                  </a:solidFill>
                  <a:effectLst>
                    <a:outerShdw blurRad="38100" dist="12700" dir="5400000" rotWithShape="0">
                      <a:srgbClr val="000000">
                        <a:alpha val="50000"/>
                      </a:srgbClr>
                    </a:outerShdw>
                  </a:effectLst>
                </a:defRPr>
              </a:lvl1pPr>
            </a:lstStyle>
            <a:p>
              <a:r>
                <a:rPr lang="fr-FR" sz="3600" dirty="0"/>
                <a:t>Cœur de l’Eglise</a:t>
              </a:r>
              <a:endParaRPr sz="3600" dirty="0"/>
            </a:p>
          </p:txBody>
        </p:sp>
        <p:grpSp>
          <p:nvGrpSpPr>
            <p:cNvPr id="250" name="Group 250"/>
            <p:cNvGrpSpPr/>
            <p:nvPr/>
          </p:nvGrpSpPr>
          <p:grpSpPr>
            <a:xfrm>
              <a:off x="1863869" y="680169"/>
              <a:ext cx="3590953" cy="2636482"/>
              <a:chOff x="-285181" y="-139704"/>
              <a:chExt cx="3590952" cy="2636481"/>
            </a:xfrm>
          </p:grpSpPr>
          <p:sp>
            <p:nvSpPr>
              <p:cNvPr id="246" name="Shape 246"/>
              <p:cNvSpPr/>
              <p:nvPr/>
            </p:nvSpPr>
            <p:spPr>
              <a:xfrm>
                <a:off x="359196" y="853255"/>
                <a:ext cx="1741819" cy="1252022"/>
              </a:xfrm>
              <a:prstGeom prst="line">
                <a:avLst/>
              </a:prstGeom>
              <a:noFill/>
              <a:ln w="76200" cap="flat">
                <a:solidFill>
                  <a:srgbClr val="96D35F"/>
                </a:solidFill>
                <a:prstDash val="solid"/>
                <a:miter lim="400000"/>
                <a:headEnd type="stealth" w="med" len="med"/>
              </a:ln>
              <a:effectLst/>
            </p:spPr>
            <p:txBody>
              <a:bodyPr wrap="square" lIns="0" tIns="0" rIns="0" bIns="0" numCol="1" anchor="t">
                <a:noAutofit/>
              </a:bodyPr>
              <a:lstStyle/>
              <a:p>
                <a:pPr defTabSz="457200">
                  <a:defRPr sz="1200">
                    <a:solidFill>
                      <a:srgbClr val="000000"/>
                    </a:solidFill>
                    <a:latin typeface="+mn-lt"/>
                    <a:ea typeface="+mn-ea"/>
                    <a:cs typeface="+mn-cs"/>
                    <a:sym typeface="Helvetica"/>
                  </a:defRPr>
                </a:pPr>
                <a:endParaRPr/>
              </a:p>
            </p:txBody>
          </p:sp>
          <p:sp>
            <p:nvSpPr>
              <p:cNvPr id="247" name="Shape 247"/>
              <p:cNvSpPr/>
              <p:nvPr/>
            </p:nvSpPr>
            <p:spPr>
              <a:xfrm>
                <a:off x="2441996" y="2161355"/>
                <a:ext cx="863775" cy="3354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t">
                <a:spAutoFit/>
              </a:bodyPr>
              <a:lstStyle>
                <a:lvl1pPr>
                  <a:buClr>
                    <a:srgbClr val="000000"/>
                  </a:buClr>
                  <a:defRPr sz="1800" b="1">
                    <a:solidFill>
                      <a:srgbClr val="77BB41"/>
                    </a:solidFill>
                    <a:uFill>
                      <a:solidFill>
                        <a:srgbClr val="77BB41"/>
                      </a:solidFill>
                    </a:uFill>
                  </a:defRPr>
                </a:lvl1pPr>
              </a:lstStyle>
              <a:p>
                <a:r>
                  <a:t>VISION</a:t>
                </a:r>
              </a:p>
            </p:txBody>
          </p:sp>
          <p:pic>
            <p:nvPicPr>
              <p:cNvPr id="248" name="Image 247"/>
              <p:cNvPicPr>
                <a:picLocks/>
              </p:cNvPicPr>
              <p:nvPr/>
            </p:nvPicPr>
            <p:blipFill>
              <a:blip r:embed="rId5">
                <a:extLst/>
              </a:blip>
              <a:stretch>
                <a:fillRect/>
              </a:stretch>
            </p:blipFill>
            <p:spPr>
              <a:xfrm>
                <a:off x="-285182" y="-139705"/>
                <a:ext cx="869935" cy="1225182"/>
              </a:xfrm>
              <a:prstGeom prst="rect">
                <a:avLst/>
              </a:prstGeom>
              <a:effectLst/>
            </p:spPr>
          </p:pic>
        </p:grpSp>
      </p:grpSp>
    </p:spTree>
    <p:extLst>
      <p:ext uri="{BB962C8B-B14F-4D97-AF65-F5344CB8AC3E}">
        <p14:creationId xmlns:p14="http://schemas.microsoft.com/office/powerpoint/2010/main" val="2787174860"/>
      </p:ext>
    </p:extLst>
  </p:cSld>
  <p:clrMapOvr>
    <a:masterClrMapping/>
  </p:clrMapOvr>
  <mc:AlternateContent xmlns:mc="http://schemas.openxmlformats.org/markup-compatibility/2006" xmlns:p14="http://schemas.microsoft.com/office/powerpoint/2010/main">
    <mc:Choice Requires="p14">
      <p:transition spd="slow" p14:dur="899">
        <p:fade thruBlk="1"/>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
        <p:nvSpPr>
          <p:cNvPr id="217" name="Shape 217"/>
          <p:cNvSpPr/>
          <p:nvPr/>
        </p:nvSpPr>
        <p:spPr>
          <a:xfrm>
            <a:off x="355600" y="45678"/>
            <a:ext cx="7003143" cy="1184940"/>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spAutoFit/>
          </a:bodyPr>
          <a:lstStyle>
            <a:lvl1pPr algn="ctr">
              <a:buClr>
                <a:srgbClr val="FFFFFF"/>
              </a:buClr>
              <a:buFont typeface="Helvetica"/>
              <a:defRPr sz="3600" b="1">
                <a:solidFill>
                  <a:srgbClr val="FFFFFF"/>
                </a:solidFill>
                <a:uFill>
                  <a:solidFill>
                    <a:srgbClr val="FFFFFF"/>
                  </a:solidFill>
                </a:uFill>
                <a:latin typeface="+mn-lt"/>
                <a:ea typeface="+mn-ea"/>
                <a:cs typeface="+mn-cs"/>
                <a:sym typeface="Helvetica"/>
              </a:defRPr>
            </a:lvl1pPr>
          </a:lstStyle>
          <a:p>
            <a:pPr algn="l">
              <a:defRPr>
                <a:solidFill>
                  <a:srgbClr val="000000"/>
                </a:solidFill>
                <a:uFill>
                  <a:solidFill>
                    <a:srgbClr val="000000"/>
                  </a:solidFill>
                </a:uFill>
                <a:latin typeface="+mj-lt"/>
                <a:ea typeface="+mj-ea"/>
                <a:cs typeface="+mj-cs"/>
                <a:sym typeface="Arial"/>
              </a:defRPr>
            </a:pPr>
            <a:r>
              <a:rPr lang="fr-FR" dirty="0">
                <a:solidFill>
                  <a:schemeClr val="bg1"/>
                </a:solidFill>
              </a:rPr>
              <a:t>Vision de l’Eglise, du diocèse, de la paroisse </a:t>
            </a:r>
            <a:endParaRPr dirty="0">
              <a:solidFill>
                <a:schemeClr val="bg1"/>
              </a:solidFill>
              <a:uFill>
                <a:solidFill>
                  <a:srgbClr val="FFFFFF"/>
                </a:solidFill>
              </a:uFill>
              <a:sym typeface="Helvetica"/>
            </a:endParaRPr>
          </a:p>
        </p:txBody>
      </p:sp>
      <p:cxnSp>
        <p:nvCxnSpPr>
          <p:cNvPr id="7" name="Connecteur droit 6"/>
          <p:cNvCxnSpPr/>
          <p:nvPr/>
        </p:nvCxnSpPr>
        <p:spPr>
          <a:xfrm flipV="1">
            <a:off x="404136" y="2183242"/>
            <a:ext cx="4031055" cy="639343"/>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 name="Connecteur droit 10"/>
          <p:cNvCxnSpPr/>
          <p:nvPr/>
        </p:nvCxnSpPr>
        <p:spPr>
          <a:xfrm>
            <a:off x="4435191" y="2183241"/>
            <a:ext cx="4135656" cy="639344"/>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9" name="ZoneTexte 8"/>
          <p:cNvSpPr txBox="1"/>
          <p:nvPr/>
        </p:nvSpPr>
        <p:spPr>
          <a:xfrm>
            <a:off x="2306271" y="1602821"/>
            <a:ext cx="505247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444444"/>
                </a:solidFill>
                <a:effectLst/>
                <a:uFillTx/>
                <a:latin typeface="+mj-lt"/>
                <a:ea typeface="+mj-ea"/>
                <a:cs typeface="+mj-cs"/>
                <a:sym typeface="Arial"/>
              </a:rPr>
              <a:t>L</a:t>
            </a:r>
            <a:r>
              <a:rPr kumimoji="0" lang="fr-FR" sz="2000" b="0" i="0" u="none" strike="noStrike" cap="none" spc="0" normalizeH="0" baseline="0" dirty="0">
                <a:ln>
                  <a:noFill/>
                </a:ln>
                <a:solidFill>
                  <a:srgbClr val="444444"/>
                </a:solidFill>
                <a:effectLst/>
                <a:uFillTx/>
                <a:latin typeface="Calibri"/>
                <a:ea typeface="+mj-ea"/>
                <a:cs typeface="Calibri"/>
                <a:sym typeface="Arial"/>
              </a:rPr>
              <a:t>a vision du Pape</a:t>
            </a:r>
            <a:r>
              <a:rPr kumimoji="0" lang="fr-FR" sz="2000" b="1" i="0" u="none" strike="noStrike" cap="none" spc="0" normalizeH="0" baseline="0" dirty="0">
                <a:ln>
                  <a:noFill/>
                </a:ln>
                <a:solidFill>
                  <a:srgbClr val="444444"/>
                </a:solidFill>
                <a:effectLst/>
                <a:uFillTx/>
                <a:latin typeface="Calibri"/>
                <a:ea typeface="+mj-ea"/>
                <a:cs typeface="Calibri"/>
                <a:sym typeface="Arial"/>
              </a:rPr>
              <a:t>: Une Eglise </a:t>
            </a:r>
            <a:r>
              <a:rPr kumimoji="0" lang="fr-FR" sz="2000" b="1" i="0" u="none" strike="noStrike" cap="none" spc="0" normalizeH="0" dirty="0">
                <a:ln>
                  <a:noFill/>
                </a:ln>
                <a:solidFill>
                  <a:srgbClr val="444444"/>
                </a:solidFill>
                <a:effectLst/>
                <a:uFillTx/>
                <a:latin typeface="Calibri"/>
                <a:ea typeface="+mj-ea"/>
                <a:cs typeface="Calibri"/>
                <a:sym typeface="Arial"/>
              </a:rPr>
              <a:t> en sortie</a:t>
            </a:r>
            <a:endParaRPr kumimoji="0" lang="fr-FR" sz="2000" b="1" i="0" u="none" strike="noStrike" cap="none" spc="0" normalizeH="0" baseline="0" dirty="0">
              <a:ln>
                <a:noFill/>
              </a:ln>
              <a:solidFill>
                <a:srgbClr val="444444"/>
              </a:solidFill>
              <a:effectLst/>
              <a:uFillTx/>
              <a:latin typeface="Calibri"/>
              <a:ea typeface="+mj-ea"/>
              <a:cs typeface="Calibri"/>
              <a:sym typeface="Arial"/>
            </a:endParaRPr>
          </a:p>
        </p:txBody>
      </p:sp>
      <p:sp>
        <p:nvSpPr>
          <p:cNvPr id="14" name="ZoneTexte 13"/>
          <p:cNvSpPr txBox="1"/>
          <p:nvPr/>
        </p:nvSpPr>
        <p:spPr>
          <a:xfrm>
            <a:off x="1224186" y="2822585"/>
            <a:ext cx="6134557"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444444"/>
                </a:solidFill>
                <a:effectLst/>
                <a:uFillTx/>
                <a:latin typeface="+mj-lt"/>
                <a:ea typeface="+mj-ea"/>
                <a:cs typeface="+mj-cs"/>
                <a:sym typeface="Arial"/>
              </a:rPr>
              <a:t>L</a:t>
            </a:r>
            <a:r>
              <a:rPr kumimoji="0" lang="fr-FR" sz="2000" b="0" i="0" u="none" strike="noStrike" cap="none" spc="0" normalizeH="0" baseline="0" dirty="0">
                <a:ln>
                  <a:noFill/>
                </a:ln>
                <a:solidFill>
                  <a:srgbClr val="444444"/>
                </a:solidFill>
                <a:effectLst/>
                <a:uFillTx/>
                <a:latin typeface="Calibri"/>
                <a:ea typeface="+mj-ea"/>
                <a:cs typeface="Calibri"/>
                <a:sym typeface="Arial"/>
              </a:rPr>
              <a:t>a vision du Diocèse</a:t>
            </a:r>
            <a:r>
              <a:rPr kumimoji="0" lang="fr-FR" sz="2000" b="1" i="0" u="none" strike="noStrike" cap="none" spc="0" normalizeH="0" baseline="0" dirty="0">
                <a:ln>
                  <a:noFill/>
                </a:ln>
                <a:solidFill>
                  <a:srgbClr val="444444"/>
                </a:solidFill>
                <a:effectLst/>
                <a:uFillTx/>
                <a:latin typeface="Calibri"/>
                <a:ea typeface="+mj-ea"/>
                <a:cs typeface="Calibri"/>
                <a:sym typeface="Arial"/>
              </a:rPr>
              <a:t>:</a:t>
            </a:r>
            <a:r>
              <a:rPr kumimoji="0" lang="fr-FR" sz="2000" b="1" i="0" u="none" strike="noStrike" cap="none" spc="0" normalizeH="0" dirty="0">
                <a:ln>
                  <a:noFill/>
                </a:ln>
                <a:solidFill>
                  <a:srgbClr val="444444"/>
                </a:solidFill>
                <a:effectLst/>
                <a:uFillTx/>
                <a:latin typeface="Calibri"/>
                <a:ea typeface="+mj-ea"/>
                <a:cs typeface="Calibri"/>
                <a:sym typeface="Arial"/>
              </a:rPr>
              <a:t> « Vis en communautés fraternelles et fais de nouveaux disciples du Christ! »</a:t>
            </a:r>
            <a:endParaRPr kumimoji="0" lang="fr-FR" sz="2000" b="1" i="0" u="none" strike="noStrike" cap="none" spc="0" normalizeH="0" baseline="0" dirty="0">
              <a:ln>
                <a:noFill/>
              </a:ln>
              <a:solidFill>
                <a:srgbClr val="444444"/>
              </a:solidFill>
              <a:effectLst/>
              <a:uFillTx/>
              <a:latin typeface="Calibri"/>
              <a:ea typeface="+mj-ea"/>
              <a:cs typeface="Calibri"/>
              <a:sym typeface="Arial"/>
            </a:endParaRPr>
          </a:p>
        </p:txBody>
      </p:sp>
      <p:cxnSp>
        <p:nvCxnSpPr>
          <p:cNvPr id="15" name="Connecteur droit 14"/>
          <p:cNvCxnSpPr/>
          <p:nvPr/>
        </p:nvCxnSpPr>
        <p:spPr>
          <a:xfrm flipV="1">
            <a:off x="2426683" y="3589476"/>
            <a:ext cx="1755110" cy="490887"/>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7" name="Connecteur droit 16"/>
          <p:cNvCxnSpPr/>
          <p:nvPr/>
        </p:nvCxnSpPr>
        <p:spPr>
          <a:xfrm>
            <a:off x="4181793" y="3589476"/>
            <a:ext cx="1996006" cy="434845"/>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27" name="Image 26"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238" y="4635931"/>
            <a:ext cx="1715137" cy="2021707"/>
          </a:xfrm>
          <a:prstGeom prst="rect">
            <a:avLst/>
          </a:prstGeom>
        </p:spPr>
      </p:pic>
      <p:pic>
        <p:nvPicPr>
          <p:cNvPr id="28" name="Image 27" descr="images-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432" y="4705668"/>
            <a:ext cx="1927507" cy="1234702"/>
          </a:xfrm>
          <a:prstGeom prst="rect">
            <a:avLst/>
          </a:prstGeom>
        </p:spPr>
      </p:pic>
      <p:pic>
        <p:nvPicPr>
          <p:cNvPr id="192" name="Image 191" descr="images-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825" y="4468088"/>
            <a:ext cx="968503" cy="1757224"/>
          </a:xfrm>
          <a:prstGeom prst="rect">
            <a:avLst/>
          </a:prstGeom>
        </p:spPr>
      </p:pic>
      <p:sp>
        <p:nvSpPr>
          <p:cNvPr id="37" name="ZoneTexte 36"/>
          <p:cNvSpPr txBox="1"/>
          <p:nvPr/>
        </p:nvSpPr>
        <p:spPr>
          <a:xfrm>
            <a:off x="1542096" y="4114146"/>
            <a:ext cx="613455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444444"/>
                </a:solidFill>
                <a:effectLst/>
                <a:uFillTx/>
                <a:latin typeface="Calibri"/>
                <a:ea typeface="+mj-ea"/>
                <a:cs typeface="Calibri"/>
                <a:sym typeface="Arial"/>
              </a:rPr>
              <a:t> Des visions paroissiales</a:t>
            </a:r>
            <a:r>
              <a:rPr kumimoji="0" lang="fr-FR" sz="2000" b="0" i="0" u="none" strike="noStrike" cap="none" spc="0" normalizeH="0" dirty="0">
                <a:ln>
                  <a:noFill/>
                </a:ln>
                <a:solidFill>
                  <a:srgbClr val="444444"/>
                </a:solidFill>
                <a:effectLst/>
                <a:uFillTx/>
                <a:latin typeface="Calibri"/>
                <a:ea typeface="+mj-ea"/>
                <a:cs typeface="Calibri"/>
                <a:sym typeface="Arial"/>
              </a:rPr>
              <a:t> diverses et contextualisées</a:t>
            </a:r>
            <a:endParaRPr kumimoji="0" lang="fr-FR" sz="2000" b="1" i="0" u="none" strike="noStrike" cap="none" spc="0" normalizeH="0" baseline="0" dirty="0">
              <a:ln>
                <a:noFill/>
              </a:ln>
              <a:solidFill>
                <a:srgbClr val="444444"/>
              </a:solidFill>
              <a:effectLst/>
              <a:uFillTx/>
              <a:latin typeface="Calibri"/>
              <a:ea typeface="+mj-ea"/>
              <a:cs typeface="Calibri"/>
              <a:sym typeface="Arial"/>
            </a:endParaRPr>
          </a:p>
        </p:txBody>
      </p:sp>
    </p:spTree>
    <p:extLst>
      <p:ext uri="{BB962C8B-B14F-4D97-AF65-F5344CB8AC3E}">
        <p14:creationId xmlns:p14="http://schemas.microsoft.com/office/powerpoint/2010/main" val="26920141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normAutofit/>
          </a:bodyPr>
          <a:lstStyle>
            <a:lvl1pPr defTabSz="905255">
              <a:defRPr sz="3564" b="1"/>
            </a:lvl1pPr>
          </a:lstStyle>
          <a:p>
            <a:r>
              <a:rPr lang="fr-FR" sz="3600" dirty="0"/>
              <a:t>La </a:t>
            </a:r>
            <a:r>
              <a:rPr sz="3600" dirty="0"/>
              <a:t>vision</a:t>
            </a:r>
            <a:r>
              <a:rPr lang="fr-FR" sz="3600" dirty="0"/>
              <a:t> pastorale</a:t>
            </a:r>
            <a:endParaRPr sz="3600" dirty="0"/>
          </a:p>
        </p:txBody>
      </p:sp>
      <p:sp>
        <p:nvSpPr>
          <p:cNvPr id="221" name="Shape 221"/>
          <p:cNvSpPr>
            <a:spLocks noGrp="1"/>
          </p:cNvSpPr>
          <p:nvPr>
            <p:ph type="body" idx="1"/>
          </p:nvPr>
        </p:nvSpPr>
        <p:spPr>
          <a:xfrm>
            <a:off x="457200" y="1591585"/>
            <a:ext cx="8229600" cy="4088868"/>
          </a:xfrm>
          <a:prstGeom prst="rect">
            <a:avLst/>
          </a:prstGeom>
        </p:spPr>
        <p:txBody>
          <a:bodyPr>
            <a:normAutofit fontScale="92500" lnSpcReduction="10000"/>
          </a:bodyPr>
          <a:lstStyle/>
          <a:p>
            <a:pPr marL="800100" lvl="1" indent="-457200">
              <a:spcBef>
                <a:spcPts val="200"/>
              </a:spcBef>
              <a:buClr>
                <a:srgbClr val="FF2600"/>
              </a:buClr>
              <a:buSzPct val="90000"/>
              <a:buFont typeface="Arial"/>
              <a:buChar char="•"/>
              <a:defRPr sz="2600">
                <a:solidFill>
                  <a:srgbClr val="535353"/>
                </a:solidFill>
                <a:uFill>
                  <a:solidFill>
                    <a:srgbClr val="6C6C6C"/>
                  </a:solidFill>
                </a:uFill>
                <a:latin typeface="+mn-lt"/>
                <a:ea typeface="+mn-ea"/>
                <a:cs typeface="+mn-cs"/>
                <a:sym typeface="Helvetica"/>
              </a:defRPr>
            </a:pPr>
            <a:endParaRPr lang="fr-FR" sz="2400" dirty="0">
              <a:solidFill>
                <a:srgbClr val="535353"/>
              </a:solidFill>
              <a:uFill>
                <a:solidFill>
                  <a:srgbClr val="004479"/>
                </a:solidFill>
              </a:uFill>
              <a:latin typeface="Calibri"/>
              <a:cs typeface="Calibri"/>
              <a:sym typeface="Helvetica"/>
            </a:endParaRPr>
          </a:p>
          <a:p>
            <a:pPr marL="800100" lvl="1" indent="-457200">
              <a:spcBef>
                <a:spcPts val="200"/>
              </a:spcBef>
              <a:buClr>
                <a:srgbClr val="FF2600"/>
              </a:buClr>
              <a:buSzPct val="90000"/>
              <a:buFont typeface="Arial"/>
              <a:buChar char="•"/>
              <a:defRPr sz="2600">
                <a:solidFill>
                  <a:srgbClr val="535353"/>
                </a:solidFill>
                <a:uFill>
                  <a:solidFill>
                    <a:srgbClr val="6C6C6C"/>
                  </a:solidFill>
                </a:uFill>
                <a:latin typeface="+mn-lt"/>
                <a:ea typeface="+mn-ea"/>
                <a:cs typeface="+mn-cs"/>
                <a:sym typeface="Helvetica"/>
              </a:defRPr>
            </a:pPr>
            <a:r>
              <a:rPr lang="fr-FR" sz="2400" dirty="0">
                <a:solidFill>
                  <a:srgbClr val="535353"/>
                </a:solidFill>
                <a:uFill>
                  <a:solidFill>
                    <a:srgbClr val="6C6C6C"/>
                  </a:solidFill>
                </a:uFill>
                <a:latin typeface="Calibri"/>
                <a:cs typeface="Calibri"/>
                <a:sym typeface="Helvetica"/>
              </a:rPr>
              <a:t>Aide chacun à trouver sa propre place</a:t>
            </a:r>
          </a:p>
          <a:p>
            <a:pPr marL="800100" lvl="1" indent="-457200">
              <a:spcBef>
                <a:spcPts val="200"/>
              </a:spcBef>
              <a:buClr>
                <a:srgbClr val="FF2600"/>
              </a:buClr>
              <a:buSzPct val="90000"/>
              <a:buFont typeface="Arial"/>
              <a:buChar char="•"/>
              <a:defRPr sz="2600">
                <a:solidFill>
                  <a:srgbClr val="535353"/>
                </a:solidFill>
                <a:uFill>
                  <a:solidFill>
                    <a:srgbClr val="6C6C6C"/>
                  </a:solidFill>
                </a:uFill>
                <a:latin typeface="+mn-lt"/>
                <a:ea typeface="+mn-ea"/>
                <a:cs typeface="+mn-cs"/>
                <a:sym typeface="Helvetica"/>
              </a:defRPr>
            </a:pPr>
            <a:r>
              <a:rPr lang="fr-FR" sz="2400" dirty="0">
                <a:solidFill>
                  <a:srgbClr val="535353"/>
                </a:solidFill>
                <a:uFill>
                  <a:solidFill>
                    <a:srgbClr val="6C6C6C"/>
                  </a:solidFill>
                </a:uFill>
                <a:latin typeface="Calibri"/>
                <a:cs typeface="Calibri"/>
                <a:sym typeface="Helvetica"/>
              </a:rPr>
              <a:t>Donne une direction à long terme</a:t>
            </a:r>
          </a:p>
          <a:p>
            <a:pPr marL="800100" lvl="1" indent="-457200">
              <a:spcBef>
                <a:spcPts val="200"/>
              </a:spcBef>
              <a:buClr>
                <a:srgbClr val="FF2600"/>
              </a:buClr>
              <a:buSzPct val="90000"/>
              <a:buFont typeface="Arial"/>
              <a:buChar char="•"/>
              <a:defRPr sz="2600">
                <a:solidFill>
                  <a:srgbClr val="535353"/>
                </a:solidFill>
                <a:uFill>
                  <a:solidFill>
                    <a:srgbClr val="6C6C6C"/>
                  </a:solidFill>
                </a:uFill>
                <a:latin typeface="+mn-lt"/>
                <a:ea typeface="+mn-ea"/>
                <a:cs typeface="+mn-cs"/>
                <a:sym typeface="Helvetica"/>
              </a:defRPr>
            </a:pPr>
            <a:r>
              <a:rPr lang="fr-FR" sz="2400" dirty="0">
                <a:solidFill>
                  <a:srgbClr val="535353"/>
                </a:solidFill>
                <a:uFill>
                  <a:solidFill>
                    <a:srgbClr val="6C6C6C"/>
                  </a:solidFill>
                </a:uFill>
                <a:latin typeface="Calibri"/>
                <a:cs typeface="Calibri"/>
                <a:sym typeface="Helvetica"/>
              </a:rPr>
              <a:t>Est régulièrement communiquée et partagée</a:t>
            </a:r>
          </a:p>
          <a:p>
            <a:pPr marL="800100" lvl="1" indent="-457200">
              <a:spcBef>
                <a:spcPts val="200"/>
              </a:spcBef>
              <a:buClr>
                <a:srgbClr val="FF2600"/>
              </a:buClr>
              <a:buSzPct val="90000"/>
              <a:buFont typeface="Arial"/>
              <a:buChar char="•"/>
              <a:defRPr sz="2600">
                <a:solidFill>
                  <a:srgbClr val="535353"/>
                </a:solidFill>
                <a:uFill>
                  <a:solidFill>
                    <a:srgbClr val="6C6C6C"/>
                  </a:solidFill>
                </a:uFill>
                <a:latin typeface="+mn-lt"/>
                <a:ea typeface="+mn-ea"/>
                <a:cs typeface="+mn-cs"/>
                <a:sym typeface="Helvetica"/>
              </a:defRPr>
            </a:pPr>
            <a:r>
              <a:rPr lang="fr-FR" sz="2400" dirty="0">
                <a:solidFill>
                  <a:srgbClr val="535353"/>
                </a:solidFill>
                <a:uFill>
                  <a:solidFill>
                    <a:srgbClr val="6C6C6C"/>
                  </a:solidFill>
                </a:uFill>
                <a:latin typeface="Calibri"/>
                <a:cs typeface="Calibri"/>
                <a:sym typeface="Helvetica"/>
              </a:rPr>
              <a:t>Spécifique, détaillée, unique. </a:t>
            </a:r>
          </a:p>
          <a:p>
            <a:pPr marL="800100" lvl="1" indent="-457200">
              <a:spcBef>
                <a:spcPts val="200"/>
              </a:spcBef>
              <a:buClr>
                <a:srgbClr val="FF2600"/>
              </a:buClr>
              <a:buSzPct val="90000"/>
              <a:buFont typeface="Arial"/>
              <a:buChar char="•"/>
              <a:defRPr sz="2600">
                <a:solidFill>
                  <a:srgbClr val="535353"/>
                </a:solidFill>
                <a:uFill>
                  <a:solidFill>
                    <a:srgbClr val="6C6C6C"/>
                  </a:solidFill>
                </a:uFill>
                <a:latin typeface="+mn-lt"/>
                <a:ea typeface="+mn-ea"/>
                <a:cs typeface="+mn-cs"/>
                <a:sym typeface="Helvetica"/>
              </a:defRPr>
            </a:pPr>
            <a:r>
              <a:rPr lang="fr-FR" sz="2400" dirty="0">
                <a:solidFill>
                  <a:srgbClr val="535353"/>
                </a:solidFill>
                <a:uFill>
                  <a:solidFill>
                    <a:srgbClr val="6C6C6C"/>
                  </a:solidFill>
                </a:uFill>
                <a:latin typeface="Calibri"/>
                <a:cs typeface="Calibri"/>
                <a:sym typeface="Helvetica"/>
              </a:rPr>
              <a:t>Permet de dire non à des opportunités, donne la force aux personnes pour l’accomplir, aligne les énergies</a:t>
            </a:r>
          </a:p>
          <a:p>
            <a:pPr marL="800100" lvl="1" indent="-457200">
              <a:spcBef>
                <a:spcPts val="200"/>
              </a:spcBef>
              <a:buClr>
                <a:srgbClr val="FF2600"/>
              </a:buClr>
              <a:buSzPct val="90000"/>
              <a:buFont typeface="Arial"/>
              <a:buChar char="•"/>
              <a:defRPr sz="2600">
                <a:solidFill>
                  <a:srgbClr val="535353"/>
                </a:solidFill>
                <a:uFill>
                  <a:solidFill>
                    <a:srgbClr val="6C6C6C"/>
                  </a:solidFill>
                </a:uFill>
                <a:latin typeface="+mn-lt"/>
                <a:ea typeface="+mn-ea"/>
                <a:cs typeface="+mn-cs"/>
                <a:sym typeface="Helvetica"/>
              </a:defRPr>
            </a:pPr>
            <a:r>
              <a:rPr lang="fr-FR" sz="2400" dirty="0">
                <a:solidFill>
                  <a:srgbClr val="535353"/>
                </a:solidFill>
                <a:uFill>
                  <a:solidFill>
                    <a:srgbClr val="6C6C6C"/>
                  </a:solidFill>
                </a:uFill>
                <a:latin typeface="Calibri"/>
                <a:cs typeface="Calibri"/>
                <a:sym typeface="Helvetica"/>
              </a:rPr>
              <a:t>Apporte du changement</a:t>
            </a:r>
          </a:p>
          <a:p>
            <a:pPr marL="800100" lvl="1" indent="-457200">
              <a:spcBef>
                <a:spcPts val="200"/>
              </a:spcBef>
              <a:buClr>
                <a:srgbClr val="FF2600"/>
              </a:buClr>
              <a:buSzPct val="90000"/>
              <a:buFont typeface="Wingdings" charset="2"/>
              <a:buChar char="§"/>
              <a:defRPr sz="2600">
                <a:solidFill>
                  <a:srgbClr val="535353"/>
                </a:solidFill>
                <a:uFill>
                  <a:solidFill>
                    <a:srgbClr val="6C6C6C"/>
                  </a:solidFill>
                </a:uFill>
                <a:latin typeface="+mn-lt"/>
                <a:ea typeface="+mn-ea"/>
                <a:cs typeface="+mn-cs"/>
                <a:sym typeface="Helvetica"/>
              </a:defRPr>
            </a:pPr>
            <a:endParaRPr lang="fr-FR" sz="2400" dirty="0">
              <a:solidFill>
                <a:srgbClr val="535353"/>
              </a:solidFill>
              <a:uFill>
                <a:solidFill>
                  <a:srgbClr val="6C6C6C"/>
                </a:solidFill>
              </a:uFill>
              <a:sym typeface="Helvetica"/>
            </a:endParaRPr>
          </a:p>
          <a:p>
            <a:pPr marL="800100" lvl="1" indent="-457200">
              <a:spcBef>
                <a:spcPts val="200"/>
              </a:spcBef>
              <a:buClr>
                <a:srgbClr val="FF2600"/>
              </a:buClr>
              <a:buSzPct val="90000"/>
              <a:buFont typeface="Wingdings" charset="2"/>
              <a:buChar char="§"/>
              <a:defRPr sz="2600">
                <a:solidFill>
                  <a:srgbClr val="535353"/>
                </a:solidFill>
                <a:uFill>
                  <a:solidFill>
                    <a:srgbClr val="6C6C6C"/>
                  </a:solidFill>
                </a:uFill>
                <a:latin typeface="+mn-lt"/>
                <a:ea typeface="+mn-ea"/>
                <a:cs typeface="+mn-cs"/>
                <a:sym typeface="Helvetica"/>
              </a:defRPr>
            </a:pPr>
            <a:endParaRPr lang="fr-FR" sz="2400" dirty="0">
              <a:solidFill>
                <a:srgbClr val="535353"/>
              </a:solidFill>
              <a:uFill>
                <a:solidFill>
                  <a:srgbClr val="6C6C6C"/>
                </a:solidFill>
              </a:uFill>
              <a:sym typeface="Helvetica"/>
            </a:endParaRPr>
          </a:p>
          <a:p>
            <a:pPr marL="342900" lvl="1" indent="0">
              <a:spcBef>
                <a:spcPts val="200"/>
              </a:spcBef>
              <a:buClr>
                <a:srgbClr val="FF2600"/>
              </a:buClr>
              <a:buSzPct val="90000"/>
              <a:buNone/>
              <a:defRPr sz="2600">
                <a:solidFill>
                  <a:srgbClr val="535353"/>
                </a:solidFill>
                <a:uFill>
                  <a:solidFill>
                    <a:srgbClr val="6C6C6C"/>
                  </a:solidFill>
                </a:uFill>
                <a:latin typeface="+mn-lt"/>
                <a:ea typeface="+mn-ea"/>
                <a:cs typeface="+mn-cs"/>
                <a:sym typeface="Helvetica"/>
              </a:defRPr>
            </a:pPr>
            <a:r>
              <a:rPr lang="fr-FR" sz="2000" dirty="0">
                <a:solidFill>
                  <a:srgbClr val="535353"/>
                </a:solidFill>
                <a:uFill>
                  <a:solidFill>
                    <a:srgbClr val="004479"/>
                  </a:solidFill>
                </a:uFill>
                <a:sym typeface="Helvetica"/>
              </a:rPr>
              <a:t>«Faute de vision, le peuple périt» </a:t>
            </a:r>
          </a:p>
          <a:p>
            <a:pPr marL="342900" lvl="1" indent="0">
              <a:spcBef>
                <a:spcPts val="200"/>
              </a:spcBef>
              <a:buClr>
                <a:srgbClr val="FF2600"/>
              </a:buClr>
              <a:buSzPct val="90000"/>
              <a:buNone/>
              <a:defRPr sz="2600">
                <a:solidFill>
                  <a:srgbClr val="535353"/>
                </a:solidFill>
                <a:uFill>
                  <a:solidFill>
                    <a:srgbClr val="6C6C6C"/>
                  </a:solidFill>
                </a:uFill>
                <a:latin typeface="+mn-lt"/>
                <a:ea typeface="+mn-ea"/>
                <a:cs typeface="+mn-cs"/>
                <a:sym typeface="Helvetica"/>
              </a:defRPr>
            </a:pPr>
            <a:r>
              <a:rPr lang="fr-FR" sz="2000" dirty="0">
                <a:solidFill>
                  <a:srgbClr val="535353"/>
                </a:solidFill>
                <a:uFill>
                  <a:solidFill>
                    <a:srgbClr val="004479"/>
                  </a:solidFill>
                </a:uFill>
                <a:sym typeface="Helvetica"/>
              </a:rPr>
              <a:t>(ou «est chaotique, incontrôlable» (Proverbes 29, 18)</a:t>
            </a:r>
          </a:p>
          <a:p>
            <a:pPr marL="342900" lvl="1" indent="0">
              <a:spcBef>
                <a:spcPts val="200"/>
              </a:spcBef>
              <a:buClr>
                <a:srgbClr val="FF2600"/>
              </a:buClr>
              <a:buSzPct val="90000"/>
              <a:buNone/>
              <a:defRPr sz="2600">
                <a:solidFill>
                  <a:srgbClr val="535353"/>
                </a:solidFill>
                <a:uFill>
                  <a:solidFill>
                    <a:srgbClr val="6C6C6C"/>
                  </a:solidFill>
                </a:uFill>
                <a:latin typeface="+mn-lt"/>
                <a:ea typeface="+mn-ea"/>
                <a:cs typeface="+mn-cs"/>
                <a:sym typeface="Helvetica"/>
              </a:defRPr>
            </a:pPr>
            <a:endParaRPr lang="fr-FR" sz="2400" dirty="0">
              <a:solidFill>
                <a:srgbClr val="535353"/>
              </a:solidFill>
              <a:uFill>
                <a:solidFill>
                  <a:srgbClr val="6C6C6C"/>
                </a:solidFill>
              </a:uFill>
              <a:sym typeface="Helvetica"/>
            </a:endParaRPr>
          </a:p>
          <a:p>
            <a:pPr marL="457200" indent="-457200">
              <a:buSzPct val="60000"/>
              <a:buFont typeface="Wingdings" charset="2"/>
              <a:buChar char="§"/>
              <a:defRPr sz="2700">
                <a:solidFill>
                  <a:srgbClr val="535353"/>
                </a:solidFill>
                <a:uFill>
                  <a:solidFill>
                    <a:srgbClr val="004D65"/>
                  </a:solidFill>
                </a:uFill>
              </a:defRPr>
            </a:pPr>
            <a:endParaRPr dirty="0"/>
          </a:p>
        </p:txBody>
      </p:sp>
      <p:sp>
        <p:nvSpPr>
          <p:cNvPr id="222" name="Shape 222"/>
          <p:cNvSpPr>
            <a:spLocks noGrp="1"/>
          </p:cNvSpPr>
          <p:nvPr>
            <p:ph type="sldNum" sz="quarter" idx="2"/>
          </p:nvPr>
        </p:nvSpPr>
        <p:spPr>
          <a:xfrm>
            <a:off x="4440809" y="6388437"/>
            <a:ext cx="262380" cy="2692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19</a:t>
            </a:fld>
            <a:endParaRPr/>
          </a:p>
        </p:txBody>
      </p:sp>
    </p:spTree>
    <p:extLst>
      <p:ext uri="{BB962C8B-B14F-4D97-AF65-F5344CB8AC3E}">
        <p14:creationId xmlns:p14="http://schemas.microsoft.com/office/powerpoint/2010/main" val="1113285170"/>
      </p:ext>
    </p:extLst>
  </p:cSld>
  <p:clrMapOvr>
    <a:masterClrMapping/>
  </p:clrMapOvr>
  <mc:AlternateContent xmlns:mc="http://schemas.openxmlformats.org/markup-compatibility/2006" xmlns:p14="http://schemas.microsoft.com/office/powerpoint/2010/main">
    <mc:Choice Requires="p14">
      <p:transition spd="slow" p14:dur="899">
        <p:fade thruBlk="1"/>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a:off x="1181686" y="0"/>
            <a:ext cx="6840000" cy="684000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a:spLocks noChangeAspect="1"/>
          </p:cNvSpPr>
          <p:nvPr/>
        </p:nvSpPr>
        <p:spPr>
          <a:xfrm>
            <a:off x="1361686" y="180000"/>
            <a:ext cx="6480000" cy="6480000"/>
          </a:xfrm>
          <a:prstGeom prst="ellipse">
            <a:avLst/>
          </a:prstGeom>
          <a:noFill/>
          <a:ln w="28575">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2160431" y="817817"/>
            <a:ext cx="4837905" cy="1569660"/>
          </a:xfrm>
          <a:prstGeom prst="rect">
            <a:avLst/>
          </a:prstGeom>
          <a:noFill/>
        </p:spPr>
        <p:txBody>
          <a:bodyPr wrap="square" rtlCol="0">
            <a:spAutoFit/>
          </a:bodyPr>
          <a:lstStyle/>
          <a:p>
            <a:pPr algn="ctr"/>
            <a:r>
              <a:rPr lang="fr-FR" sz="4800" b="1" dirty="0">
                <a:solidFill>
                  <a:schemeClr val="bg1"/>
                </a:solidFill>
                <a:latin typeface="Avenir Book" charset="0"/>
                <a:ea typeface="Avenir Book" charset="0"/>
                <a:cs typeface="Avenir Book" charset="0"/>
              </a:rPr>
              <a:t>Points</a:t>
            </a:r>
          </a:p>
          <a:p>
            <a:pPr algn="ctr"/>
            <a:r>
              <a:rPr lang="fr-FR" sz="4800" b="1" dirty="0">
                <a:solidFill>
                  <a:schemeClr val="bg1"/>
                </a:solidFill>
                <a:latin typeface="Avenir Book" charset="0"/>
                <a:ea typeface="Avenir Book" charset="0"/>
                <a:cs typeface="Avenir Book" charset="0"/>
              </a:rPr>
              <a:t>rouges</a:t>
            </a:r>
          </a:p>
        </p:txBody>
      </p:sp>
      <p:pic>
        <p:nvPicPr>
          <p:cNvPr id="15" name="Image 1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3567709" y="4323380"/>
            <a:ext cx="2067952" cy="2208628"/>
          </a:xfrm>
          <a:prstGeom prst="rect">
            <a:avLst/>
          </a:prstGeom>
        </p:spPr>
      </p:pic>
      <p:sp>
        <p:nvSpPr>
          <p:cNvPr id="16" name="ZoneTexte 15"/>
          <p:cNvSpPr txBox="1"/>
          <p:nvPr/>
        </p:nvSpPr>
        <p:spPr>
          <a:xfrm>
            <a:off x="1920590" y="2646110"/>
            <a:ext cx="5317588" cy="1754326"/>
          </a:xfrm>
          <a:prstGeom prst="rect">
            <a:avLst/>
          </a:prstGeom>
          <a:noFill/>
        </p:spPr>
        <p:txBody>
          <a:bodyPr wrap="square" rtlCol="0">
            <a:spAutoFit/>
          </a:bodyPr>
          <a:lstStyle/>
          <a:p>
            <a:pPr algn="ctr"/>
            <a:r>
              <a:rPr lang="fr-FR" dirty="0">
                <a:solidFill>
                  <a:schemeClr val="bg1"/>
                </a:solidFill>
              </a:rPr>
              <a:t>MANQUE</a:t>
            </a:r>
          </a:p>
          <a:p>
            <a:pPr algn="ctr"/>
            <a:r>
              <a:rPr lang="fr-FR" dirty="0">
                <a:solidFill>
                  <a:schemeClr val="bg1"/>
                </a:solidFill>
              </a:rPr>
              <a:t>CRAINTES</a:t>
            </a:r>
          </a:p>
          <a:p>
            <a:pPr algn="ctr"/>
            <a:r>
              <a:rPr lang="fr-FR" dirty="0">
                <a:solidFill>
                  <a:schemeClr val="bg1"/>
                </a:solidFill>
              </a:rPr>
              <a:t>VISION ANXIOGENE DU FUTUR</a:t>
            </a:r>
          </a:p>
          <a:p>
            <a:pPr algn="ctr"/>
            <a:r>
              <a:rPr lang="fr-FR" dirty="0">
                <a:solidFill>
                  <a:schemeClr val="bg1"/>
                </a:solidFill>
              </a:rPr>
              <a:t>ECHECS</a:t>
            </a:r>
          </a:p>
          <a:p>
            <a:pPr algn="ctr"/>
            <a:r>
              <a:rPr lang="fr-FR" dirty="0">
                <a:solidFill>
                  <a:schemeClr val="bg1"/>
                </a:solidFill>
              </a:rPr>
              <a:t>PESSIMISME</a:t>
            </a:r>
          </a:p>
          <a:p>
            <a:pPr algn="ctr"/>
            <a:r>
              <a:rPr lang="fr-FR" dirty="0">
                <a:solidFill>
                  <a:schemeClr val="bg1"/>
                </a:solidFill>
              </a:rPr>
              <a:t>ETC…</a:t>
            </a:r>
          </a:p>
        </p:txBody>
      </p:sp>
    </p:spTree>
    <p:extLst>
      <p:ext uri="{BB962C8B-B14F-4D97-AF65-F5344CB8AC3E}">
        <p14:creationId xmlns:p14="http://schemas.microsoft.com/office/powerpoint/2010/main" val="56398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
        <p:nvSpPr>
          <p:cNvPr id="227" name="Shape 227"/>
          <p:cNvSpPr/>
          <p:nvPr/>
        </p:nvSpPr>
        <p:spPr>
          <a:xfrm>
            <a:off x="-608575" y="22399"/>
            <a:ext cx="9131301" cy="1184940"/>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p>
            <a:pPr algn="ctr">
              <a:buClr>
                <a:srgbClr val="FFFFFF"/>
              </a:buClr>
              <a:buFont typeface="Helvetica"/>
              <a:defRPr sz="3600" b="1">
                <a:solidFill>
                  <a:srgbClr val="000000"/>
                </a:solidFill>
                <a:uFill>
                  <a:solidFill>
                    <a:srgbClr val="000000"/>
                  </a:solidFill>
                </a:uFill>
              </a:defRPr>
            </a:pPr>
            <a:r>
              <a:rPr lang="fr-FR" dirty="0">
                <a:solidFill>
                  <a:srgbClr val="FFFFFF"/>
                </a:solidFill>
                <a:uFill>
                  <a:solidFill>
                    <a:srgbClr val="FFFFFF"/>
                  </a:solidFill>
                </a:uFill>
                <a:latin typeface="+mn-lt"/>
                <a:ea typeface="+mn-ea"/>
                <a:cs typeface="+mn-cs"/>
                <a:sym typeface="Helvetica"/>
              </a:rPr>
              <a:t>Orientations internes et externes </a:t>
            </a:r>
          </a:p>
          <a:p>
            <a:pPr algn="ctr">
              <a:buClr>
                <a:srgbClr val="FFFFFF"/>
              </a:buClr>
              <a:buFont typeface="Helvetica"/>
              <a:defRPr sz="3600" b="1">
                <a:solidFill>
                  <a:srgbClr val="000000"/>
                </a:solidFill>
                <a:uFill>
                  <a:solidFill>
                    <a:srgbClr val="000000"/>
                  </a:solidFill>
                </a:uFill>
              </a:defRPr>
            </a:pPr>
            <a:r>
              <a:rPr lang="fr-FR" dirty="0">
                <a:solidFill>
                  <a:srgbClr val="FFFFFF"/>
                </a:solidFill>
                <a:uFill>
                  <a:solidFill>
                    <a:srgbClr val="FFFFFF"/>
                  </a:solidFill>
                </a:uFill>
                <a:latin typeface="+mn-lt"/>
                <a:ea typeface="+mn-ea"/>
                <a:cs typeface="+mn-cs"/>
                <a:sym typeface="Helvetica"/>
              </a:rPr>
              <a:t>de la vision pastorale</a:t>
            </a:r>
            <a:endParaRPr dirty="0">
              <a:solidFill>
                <a:srgbClr val="FFFFFF"/>
              </a:solidFill>
              <a:uFill>
                <a:solidFill>
                  <a:srgbClr val="FFFFFF"/>
                </a:solidFill>
              </a:uFill>
              <a:latin typeface="+mn-lt"/>
              <a:ea typeface="+mn-ea"/>
              <a:cs typeface="+mn-cs"/>
              <a:sym typeface="Helvetica"/>
            </a:endParaRPr>
          </a:p>
        </p:txBody>
      </p:sp>
      <p:sp>
        <p:nvSpPr>
          <p:cNvPr id="230" name="Shape 230"/>
          <p:cNvSpPr/>
          <p:nvPr/>
        </p:nvSpPr>
        <p:spPr>
          <a:xfrm>
            <a:off x="356638" y="1770719"/>
            <a:ext cx="8712201" cy="1439971"/>
          </a:xfrm>
          <a:prstGeom prst="rect">
            <a:avLst/>
          </a:prstGeom>
          <a:ln w="12700"/>
          <a:extLst>
            <a:ext uri="{C572A759-6A51-4108-AA02-DFA0A04FC94B}">
              <ma14:wrappingTextBoxFlag xmlns="" xmlns:ma14="http://schemas.microsoft.com/office/mac/drawingml/2011/main" val="1"/>
            </a:ext>
          </a:extLst>
        </p:spPr>
        <p:txBody>
          <a:bodyPr lIns="38100" tIns="38100" rIns="38100" bIns="38100"/>
          <a:lstStyle/>
          <a:p>
            <a:pPr>
              <a:spcBef>
                <a:spcPts val="200"/>
              </a:spcBef>
              <a:buClr>
                <a:srgbClr val="000000"/>
              </a:buClr>
              <a:defRPr sz="2100">
                <a:solidFill>
                  <a:srgbClr val="535353"/>
                </a:solidFill>
                <a:uFill>
                  <a:solidFill>
                    <a:srgbClr val="6C6C6C"/>
                  </a:solidFill>
                </a:uFill>
                <a:latin typeface="+mn-lt"/>
                <a:ea typeface="+mn-ea"/>
                <a:cs typeface="+mn-cs"/>
                <a:sym typeface="Helvetica"/>
              </a:defRPr>
            </a:pPr>
            <a:r>
              <a:rPr lang="fr-FR" sz="2400" b="1" dirty="0">
                <a:uFill>
                  <a:solidFill>
                    <a:srgbClr val="004479"/>
                  </a:solidFill>
                </a:uFill>
                <a:latin typeface="Calibri"/>
                <a:cs typeface="Calibri"/>
              </a:rPr>
              <a:t>En interne:</a:t>
            </a:r>
          </a:p>
          <a:p>
            <a:pPr>
              <a:spcBef>
                <a:spcPts val="200"/>
              </a:spcBef>
              <a:buClr>
                <a:srgbClr val="000000"/>
              </a:buClr>
              <a:defRPr sz="2100">
                <a:solidFill>
                  <a:srgbClr val="535353"/>
                </a:solidFill>
                <a:uFill>
                  <a:solidFill>
                    <a:srgbClr val="6C6C6C"/>
                  </a:solidFill>
                </a:uFill>
                <a:latin typeface="+mn-lt"/>
                <a:ea typeface="+mn-ea"/>
                <a:cs typeface="+mn-cs"/>
                <a:sym typeface="Helvetica"/>
              </a:defRPr>
            </a:pPr>
            <a:r>
              <a:rPr lang="fr-FR" sz="2400" b="1" dirty="0">
                <a:uFill>
                  <a:solidFill>
                    <a:srgbClr val="004479"/>
                  </a:solidFill>
                </a:uFill>
                <a:latin typeface="Calibri"/>
                <a:cs typeface="Calibri"/>
              </a:rPr>
              <a:t> </a:t>
            </a:r>
            <a:r>
              <a:rPr lang="fr-FR" sz="2400" dirty="0">
                <a:uFill>
                  <a:solidFill>
                    <a:srgbClr val="004479"/>
                  </a:solidFill>
                </a:uFill>
                <a:latin typeface="Calibri"/>
                <a:cs typeface="Calibri"/>
              </a:rPr>
              <a:t>Comment imaginer et  favoriser la vie en communauté fraternelles dans le contexte de ma paroisse? </a:t>
            </a:r>
            <a:endParaRPr sz="2400" dirty="0">
              <a:uFill>
                <a:solidFill>
                  <a:srgbClr val="004479"/>
                </a:solidFill>
              </a:uFill>
              <a:latin typeface="Calibri"/>
              <a:cs typeface="Calibri"/>
            </a:endParaRPr>
          </a:p>
          <a:p>
            <a:pPr marL="685799" lvl="1" indent="-342899">
              <a:spcBef>
                <a:spcPts val="200"/>
              </a:spcBef>
              <a:buClr>
                <a:srgbClr val="FF2600"/>
              </a:buClr>
              <a:buSzPct val="90000"/>
              <a:buFont typeface="Wingdings"/>
              <a:buChar char=""/>
              <a:defRPr sz="2100">
                <a:solidFill>
                  <a:srgbClr val="535353"/>
                </a:solidFill>
                <a:uFill>
                  <a:solidFill>
                    <a:srgbClr val="6C6C6C"/>
                  </a:solidFill>
                </a:uFill>
                <a:latin typeface="+mn-lt"/>
                <a:ea typeface="+mn-ea"/>
                <a:cs typeface="+mn-cs"/>
                <a:sym typeface="Helvetica"/>
              </a:defRPr>
            </a:pPr>
            <a:endParaRPr dirty="0">
              <a:uFill>
                <a:solidFill>
                  <a:srgbClr val="004479"/>
                </a:solidFill>
              </a:uFill>
            </a:endParaRPr>
          </a:p>
        </p:txBody>
      </p:sp>
      <p:sp>
        <p:nvSpPr>
          <p:cNvPr id="8" name="Shape 230"/>
          <p:cNvSpPr/>
          <p:nvPr/>
        </p:nvSpPr>
        <p:spPr>
          <a:xfrm>
            <a:off x="356638" y="3363090"/>
            <a:ext cx="8712201" cy="1439971"/>
          </a:xfrm>
          <a:prstGeom prst="rect">
            <a:avLst/>
          </a:prstGeom>
          <a:ln w="12700"/>
          <a:extLst>
            <a:ext uri="{C572A759-6A51-4108-AA02-DFA0A04FC94B}">
              <ma14:wrappingTextBoxFlag xmlns="" xmlns:ma14="http://schemas.microsoft.com/office/mac/drawingml/2011/main" val="1"/>
            </a:ext>
          </a:extLst>
        </p:spPr>
        <p:txBody>
          <a:bodyPr lIns="38100" tIns="38100" rIns="38100" bIns="38100"/>
          <a:lstStyle/>
          <a:p>
            <a:pPr>
              <a:spcBef>
                <a:spcPts val="200"/>
              </a:spcBef>
              <a:buClr>
                <a:srgbClr val="000000"/>
              </a:buClr>
              <a:defRPr sz="2100">
                <a:solidFill>
                  <a:srgbClr val="535353"/>
                </a:solidFill>
                <a:uFill>
                  <a:solidFill>
                    <a:srgbClr val="6C6C6C"/>
                  </a:solidFill>
                </a:uFill>
                <a:latin typeface="+mn-lt"/>
                <a:ea typeface="+mn-ea"/>
                <a:cs typeface="+mn-cs"/>
                <a:sym typeface="Helvetica"/>
              </a:defRPr>
            </a:pPr>
            <a:r>
              <a:rPr lang="fr-FR" sz="2400" b="1" dirty="0">
                <a:uFill>
                  <a:solidFill>
                    <a:srgbClr val="004479"/>
                  </a:solidFill>
                </a:uFill>
                <a:latin typeface="Calibri"/>
                <a:cs typeface="Calibri"/>
              </a:rPr>
              <a:t>En externe:</a:t>
            </a:r>
          </a:p>
          <a:p>
            <a:pPr>
              <a:spcBef>
                <a:spcPts val="200"/>
              </a:spcBef>
              <a:buClr>
                <a:srgbClr val="000000"/>
              </a:buClr>
              <a:defRPr sz="2100">
                <a:solidFill>
                  <a:srgbClr val="535353"/>
                </a:solidFill>
                <a:uFill>
                  <a:solidFill>
                    <a:srgbClr val="6C6C6C"/>
                  </a:solidFill>
                </a:uFill>
                <a:latin typeface="+mn-lt"/>
                <a:ea typeface="+mn-ea"/>
                <a:cs typeface="+mn-cs"/>
                <a:sym typeface="Helvetica"/>
              </a:defRPr>
            </a:pPr>
            <a:r>
              <a:rPr lang="fr-FR" sz="2400" b="1" dirty="0">
                <a:uFill>
                  <a:solidFill>
                    <a:srgbClr val="004479"/>
                  </a:solidFill>
                </a:uFill>
                <a:latin typeface="Calibri"/>
                <a:cs typeface="Calibri"/>
              </a:rPr>
              <a:t> </a:t>
            </a:r>
            <a:r>
              <a:rPr lang="fr-FR" sz="2400" dirty="0">
                <a:uFill>
                  <a:solidFill>
                    <a:srgbClr val="004479"/>
                  </a:solidFill>
                </a:uFill>
                <a:latin typeface="Calibri"/>
                <a:cs typeface="Calibri"/>
              </a:rPr>
              <a:t>vers quelle « périphérie » de ma paroisse pouvons nous tourner notre principale action missionnaire?</a:t>
            </a:r>
            <a:endParaRPr dirty="0">
              <a:uFill>
                <a:solidFill>
                  <a:srgbClr val="004479"/>
                </a:solidFill>
              </a:uFill>
            </a:endParaRPr>
          </a:p>
        </p:txBody>
      </p:sp>
    </p:spTree>
    <p:extLst>
      <p:ext uri="{BB962C8B-B14F-4D97-AF65-F5344CB8AC3E}">
        <p14:creationId xmlns:p14="http://schemas.microsoft.com/office/powerpoint/2010/main" val="42314653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ctrTitle"/>
          </p:nvPr>
        </p:nvSpPr>
        <p:spPr>
          <a:xfrm>
            <a:off x="1981199" y="1371600"/>
            <a:ext cx="6400801" cy="1600199"/>
          </a:xfrm>
          <a:prstGeom prst="rect">
            <a:avLst/>
          </a:prstGeom>
        </p:spPr>
        <p:txBody>
          <a:bodyPr/>
          <a:lstStyle>
            <a:lvl1pPr>
              <a:defRPr sz="2400"/>
            </a:lvl1pPr>
          </a:lstStyle>
          <a:p>
            <a:r>
              <a:rPr dirty="0"/>
              <a:t>La </a:t>
            </a:r>
            <a:r>
              <a:rPr lang="fr-FR" dirty="0"/>
              <a:t>restitution</a:t>
            </a:r>
            <a:endParaRPr dirty="0"/>
          </a:p>
        </p:txBody>
      </p:sp>
    </p:spTree>
    <p:extLst>
      <p:ext uri="{BB962C8B-B14F-4D97-AF65-F5344CB8AC3E}">
        <p14:creationId xmlns:p14="http://schemas.microsoft.com/office/powerpoint/2010/main" val="219375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a:t>La restitution de </a:t>
            </a:r>
            <a:r>
              <a:rPr lang="en-GB" dirty="0" err="1"/>
              <a:t>vos</a:t>
            </a:r>
            <a:r>
              <a:rPr lang="en-GB" dirty="0"/>
              <a:t> </a:t>
            </a:r>
            <a:r>
              <a:rPr lang="en-GB" dirty="0" err="1"/>
              <a:t>histoires</a:t>
            </a:r>
            <a:endParaRPr lang="en-GB" dirty="0"/>
          </a:p>
        </p:txBody>
      </p:sp>
      <p:sp>
        <p:nvSpPr>
          <p:cNvPr id="4" name="Espace réservé du numéro de diapositive 3"/>
          <p:cNvSpPr>
            <a:spLocks noGrp="1"/>
          </p:cNvSpPr>
          <p:nvPr>
            <p:ph type="sldNum" sz="quarter" idx="12"/>
          </p:nvPr>
        </p:nvSpPr>
        <p:spPr/>
        <p:txBody>
          <a:bodyPr/>
          <a:lstStyle/>
          <a:p>
            <a:fld id="{8EEEA83A-1064-4AD2-A385-48520BD51E14}" type="slidenum">
              <a:rPr lang="fr-FR" smtClean="0">
                <a:solidFill>
                  <a:srgbClr val="444444">
                    <a:tint val="75000"/>
                  </a:srgbClr>
                </a:solidFill>
              </a:rPr>
              <a:pPr/>
              <a:t>22</a:t>
            </a:fld>
            <a:endParaRPr lang="fr-FR">
              <a:solidFill>
                <a:srgbClr val="444444">
                  <a:tint val="75000"/>
                </a:srgbClr>
              </a:solidFill>
            </a:endParaRPr>
          </a:p>
        </p:txBody>
      </p:sp>
      <p:sp>
        <p:nvSpPr>
          <p:cNvPr id="14" name="Rectangle 13"/>
          <p:cNvSpPr/>
          <p:nvPr/>
        </p:nvSpPr>
        <p:spPr>
          <a:xfrm>
            <a:off x="0" y="1787951"/>
            <a:ext cx="8286776" cy="2731517"/>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Chacun raconte l’histoire de l’autre en 2 min</a:t>
            </a:r>
          </a:p>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Ensemble, gardez traces des ingrédients clefs de ces histoires </a:t>
            </a:r>
          </a:p>
          <a:p>
            <a:pPr marL="285750" indent="-285750" defTabSz="914400" fontAlgn="base">
              <a:spcBef>
                <a:spcPts val="800"/>
              </a:spcBef>
              <a:spcAft>
                <a:spcPts val="300"/>
              </a:spcAft>
              <a:buClr>
                <a:srgbClr val="660066"/>
              </a:buClr>
              <a:buFont typeface="Arial"/>
              <a:buChar char="•"/>
            </a:pPr>
            <a:r>
              <a:rPr lang="fr-FR" sz="2400" b="1" dirty="0">
                <a:solidFill>
                  <a:srgbClr val="444444"/>
                </a:solidFill>
                <a:latin typeface="Raleway" pitchFamily="34" charset="0"/>
              </a:rPr>
              <a:t>Etablissez une liste de ces « ingrédients missionnaires »</a:t>
            </a:r>
          </a:p>
          <a:p>
            <a:pPr marL="285750" indent="-285750" defTabSz="914400" fontAlgn="base">
              <a:spcBef>
                <a:spcPts val="800"/>
              </a:spcBef>
              <a:spcAft>
                <a:spcPts val="300"/>
              </a:spcAft>
              <a:buClr>
                <a:srgbClr val="660066"/>
              </a:buClr>
              <a:buFont typeface="Arial"/>
              <a:buChar char="•"/>
            </a:pPr>
            <a:r>
              <a:rPr lang="fr-FR" sz="2400" b="1" dirty="0">
                <a:solidFill>
                  <a:srgbClr val="444444"/>
                </a:solidFill>
                <a:latin typeface="Raleway" pitchFamily="34" charset="0"/>
              </a:rPr>
              <a:t>Identifiez aussi des souhaits pour votre paroisse </a:t>
            </a:r>
          </a:p>
        </p:txBody>
      </p:sp>
    </p:spTree>
    <p:extLst>
      <p:ext uri="{BB962C8B-B14F-4D97-AF65-F5344CB8AC3E}">
        <p14:creationId xmlns:p14="http://schemas.microsoft.com/office/powerpoint/2010/main" val="80463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a:t>La multiplication des pains</a:t>
            </a:r>
          </a:p>
        </p:txBody>
      </p:sp>
      <p:sp>
        <p:nvSpPr>
          <p:cNvPr id="4" name="Espace réservé du numéro de diapositive 3"/>
          <p:cNvSpPr>
            <a:spLocks noGrp="1"/>
          </p:cNvSpPr>
          <p:nvPr>
            <p:ph type="sldNum" sz="quarter" idx="12"/>
          </p:nvPr>
        </p:nvSpPr>
        <p:spPr/>
        <p:txBody>
          <a:bodyPr/>
          <a:lstStyle/>
          <a:p>
            <a:fld id="{8EEEA83A-1064-4AD2-A385-48520BD51E14}" type="slidenum">
              <a:rPr lang="fr-FR" smtClean="0">
                <a:solidFill>
                  <a:srgbClr val="444444">
                    <a:tint val="75000"/>
                  </a:srgbClr>
                </a:solidFill>
              </a:rPr>
              <a:pPr/>
              <a:t>23</a:t>
            </a:fld>
            <a:endParaRPr lang="fr-FR">
              <a:solidFill>
                <a:srgbClr val="444444">
                  <a:tint val="75000"/>
                </a:srgbClr>
              </a:solidFill>
            </a:endParaRPr>
          </a:p>
        </p:txBody>
      </p:sp>
      <p:sp>
        <p:nvSpPr>
          <p:cNvPr id="14" name="Rectangle 13"/>
          <p:cNvSpPr/>
          <p:nvPr/>
        </p:nvSpPr>
        <p:spPr>
          <a:xfrm>
            <a:off x="0" y="1787951"/>
            <a:ext cx="8286776" cy="4349909"/>
          </a:xfrm>
          <a:prstGeom prst="rect">
            <a:avLst/>
          </a:prstGeom>
        </p:spPr>
        <p:txBody>
          <a:bodyPr wrap="square">
            <a:spAutoFit/>
          </a:bodyPr>
          <a:lstStyle/>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Qu’est-ce qui existe déjà dans votre paroisse qui « sent » la mission? Quels sont les pains et les poissons?</a:t>
            </a:r>
          </a:p>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Comment pourriez vous les multiplier à partir des ingrédients que vous avez collectés?</a:t>
            </a:r>
          </a:p>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Dans la « recette », comment pouvez vous les combiner avec les souhaits que vous avez exprimés?</a:t>
            </a:r>
          </a:p>
          <a:p>
            <a:pPr marL="285750" indent="-285750" defTabSz="914400" fontAlgn="base">
              <a:spcBef>
                <a:spcPts val="800"/>
              </a:spcBef>
              <a:spcAft>
                <a:spcPts val="300"/>
              </a:spcAft>
              <a:buClr>
                <a:srgbClr val="660066"/>
              </a:buClr>
              <a:buFont typeface="Arial"/>
              <a:buChar char="•"/>
            </a:pPr>
            <a:r>
              <a:rPr lang="fr-FR" sz="2400" b="1" dirty="0">
                <a:solidFill>
                  <a:schemeClr val="tx1">
                    <a:lumMod val="50000"/>
                  </a:schemeClr>
                </a:solidFill>
                <a:latin typeface="Raleway" pitchFamily="34" charset="0"/>
              </a:rPr>
              <a:t>Représentez ce projet, cette initiative sous forme d’une production</a:t>
            </a:r>
          </a:p>
          <a:p>
            <a:pPr marL="285750" indent="-285750" defTabSz="914400" fontAlgn="base">
              <a:spcBef>
                <a:spcPts val="800"/>
              </a:spcBef>
              <a:spcAft>
                <a:spcPts val="300"/>
              </a:spcAft>
              <a:buClr>
                <a:srgbClr val="660066"/>
              </a:buClr>
              <a:buFont typeface="Arial"/>
              <a:buChar char="•"/>
            </a:pPr>
            <a:endParaRPr lang="fr-FR" sz="2400" b="1" dirty="0">
              <a:solidFill>
                <a:srgbClr val="444444"/>
              </a:solidFill>
              <a:latin typeface="Raleway" pitchFamily="34" charset="0"/>
            </a:endParaRPr>
          </a:p>
        </p:txBody>
      </p:sp>
    </p:spTree>
    <p:extLst>
      <p:ext uri="{BB962C8B-B14F-4D97-AF65-F5344CB8AC3E}">
        <p14:creationId xmlns:p14="http://schemas.microsoft.com/office/powerpoint/2010/main" val="293886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181686" y="0"/>
            <a:ext cx="6840000" cy="6840000"/>
          </a:xfrm>
          <a:prstGeom prst="ellipse">
            <a:avLst/>
          </a:prstGeom>
          <a:solidFill>
            <a:srgbClr val="9AD0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llipse 2"/>
          <p:cNvSpPr>
            <a:spLocks noChangeAspect="1"/>
          </p:cNvSpPr>
          <p:nvPr/>
        </p:nvSpPr>
        <p:spPr>
          <a:xfrm>
            <a:off x="1361686" y="180000"/>
            <a:ext cx="6480000" cy="6480000"/>
          </a:xfrm>
          <a:prstGeom prst="ellipse">
            <a:avLst/>
          </a:prstGeom>
          <a:noFill/>
          <a:ln w="28575">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3351162" y="4559288"/>
            <a:ext cx="2234519" cy="1909799"/>
          </a:xfrm>
          <a:prstGeom prst="rect">
            <a:avLst/>
          </a:prstGeom>
        </p:spPr>
      </p:pic>
      <p:sp>
        <p:nvSpPr>
          <p:cNvPr id="7" name="ZoneTexte 6"/>
          <p:cNvSpPr txBox="1"/>
          <p:nvPr/>
        </p:nvSpPr>
        <p:spPr>
          <a:xfrm>
            <a:off x="1920590" y="2642313"/>
            <a:ext cx="5317588" cy="1323439"/>
          </a:xfrm>
          <a:prstGeom prst="rect">
            <a:avLst/>
          </a:prstGeom>
          <a:noFill/>
        </p:spPr>
        <p:txBody>
          <a:bodyPr wrap="square" rtlCol="0">
            <a:spAutoFit/>
          </a:bodyPr>
          <a:lstStyle/>
          <a:p>
            <a:pPr algn="ctr"/>
            <a:r>
              <a:rPr lang="fr-FR" sz="2000" dirty="0">
                <a:solidFill>
                  <a:schemeClr val="bg1"/>
                </a:solidFill>
              </a:rPr>
              <a:t>RESSOURCES</a:t>
            </a:r>
          </a:p>
          <a:p>
            <a:pPr algn="ctr"/>
            <a:r>
              <a:rPr lang="fr-FR" sz="2000" dirty="0">
                <a:solidFill>
                  <a:schemeClr val="bg1"/>
                </a:solidFill>
              </a:rPr>
              <a:t>ASPIRATIONS</a:t>
            </a:r>
          </a:p>
          <a:p>
            <a:pPr algn="ctr"/>
            <a:r>
              <a:rPr lang="fr-FR" sz="2000" dirty="0">
                <a:solidFill>
                  <a:schemeClr val="bg1"/>
                </a:solidFill>
              </a:rPr>
              <a:t>FRUITS</a:t>
            </a:r>
          </a:p>
          <a:p>
            <a:pPr algn="ctr"/>
            <a:r>
              <a:rPr lang="fr-FR" sz="2000" dirty="0">
                <a:solidFill>
                  <a:schemeClr val="bg1"/>
                </a:solidFill>
              </a:rPr>
              <a:t>OPTMISME</a:t>
            </a:r>
          </a:p>
        </p:txBody>
      </p:sp>
      <p:sp>
        <p:nvSpPr>
          <p:cNvPr id="8" name="ZoneTexte 7"/>
          <p:cNvSpPr txBox="1"/>
          <p:nvPr/>
        </p:nvSpPr>
        <p:spPr>
          <a:xfrm>
            <a:off x="2647364" y="924427"/>
            <a:ext cx="3864039" cy="1569660"/>
          </a:xfrm>
          <a:prstGeom prst="rect">
            <a:avLst/>
          </a:prstGeom>
          <a:noFill/>
        </p:spPr>
        <p:txBody>
          <a:bodyPr wrap="square" rtlCol="0">
            <a:spAutoFit/>
          </a:bodyPr>
          <a:lstStyle/>
          <a:p>
            <a:pPr algn="ctr"/>
            <a:r>
              <a:rPr lang="fr-FR" sz="4800" b="1" dirty="0">
                <a:solidFill>
                  <a:schemeClr val="bg1"/>
                </a:solidFill>
                <a:latin typeface="Avenir Book" charset="0"/>
                <a:ea typeface="Avenir Book" charset="0"/>
                <a:cs typeface="Avenir Book" charset="0"/>
              </a:rPr>
              <a:t>Points</a:t>
            </a:r>
          </a:p>
          <a:p>
            <a:pPr algn="ctr"/>
            <a:r>
              <a:rPr lang="fr-FR" sz="4800" b="1" dirty="0">
                <a:solidFill>
                  <a:schemeClr val="bg1"/>
                </a:solidFill>
                <a:latin typeface="Avenir Book" charset="0"/>
                <a:ea typeface="Avenir Book" charset="0"/>
                <a:cs typeface="Avenir Book" charset="0"/>
              </a:rPr>
              <a:t>verts</a:t>
            </a:r>
          </a:p>
        </p:txBody>
      </p:sp>
    </p:spTree>
    <p:extLst>
      <p:ext uri="{BB962C8B-B14F-4D97-AF65-F5344CB8AC3E}">
        <p14:creationId xmlns:p14="http://schemas.microsoft.com/office/powerpoint/2010/main" val="59382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a:off x="1181686" y="0"/>
            <a:ext cx="6840000" cy="684000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a:spLocks noChangeAspect="1"/>
          </p:cNvSpPr>
          <p:nvPr/>
        </p:nvSpPr>
        <p:spPr>
          <a:xfrm>
            <a:off x="1361686" y="180000"/>
            <a:ext cx="6480000" cy="6480000"/>
          </a:xfrm>
          <a:prstGeom prst="ellipse">
            <a:avLst/>
          </a:prstGeom>
          <a:noFill/>
          <a:ln w="28575">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2160431" y="817817"/>
            <a:ext cx="4837905" cy="1569660"/>
          </a:xfrm>
          <a:prstGeom prst="rect">
            <a:avLst/>
          </a:prstGeom>
          <a:noFill/>
        </p:spPr>
        <p:txBody>
          <a:bodyPr wrap="square" rtlCol="0">
            <a:spAutoFit/>
          </a:bodyPr>
          <a:lstStyle/>
          <a:p>
            <a:pPr algn="ctr"/>
            <a:r>
              <a:rPr lang="fr-FR" sz="4800" b="1" dirty="0">
                <a:solidFill>
                  <a:schemeClr val="bg1"/>
                </a:solidFill>
                <a:latin typeface="Avenir Book" charset="0"/>
                <a:ea typeface="Avenir Book" charset="0"/>
                <a:cs typeface="Avenir Book" charset="0"/>
              </a:rPr>
              <a:t>Ce qui nous désespère</a:t>
            </a:r>
          </a:p>
        </p:txBody>
      </p:sp>
      <p:pic>
        <p:nvPicPr>
          <p:cNvPr id="15" name="Image 1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3567709" y="4323380"/>
            <a:ext cx="2067952" cy="2208628"/>
          </a:xfrm>
          <a:prstGeom prst="rect">
            <a:avLst/>
          </a:prstGeom>
        </p:spPr>
      </p:pic>
      <p:sp>
        <p:nvSpPr>
          <p:cNvPr id="16" name="ZoneTexte 15"/>
          <p:cNvSpPr txBox="1"/>
          <p:nvPr/>
        </p:nvSpPr>
        <p:spPr>
          <a:xfrm>
            <a:off x="1980550" y="2317014"/>
            <a:ext cx="5317588" cy="2246769"/>
          </a:xfrm>
          <a:prstGeom prst="rect">
            <a:avLst/>
          </a:prstGeom>
          <a:noFill/>
        </p:spPr>
        <p:txBody>
          <a:bodyPr wrap="square" rtlCol="0">
            <a:spAutoFit/>
          </a:bodyPr>
          <a:lstStyle/>
          <a:p>
            <a:pPr algn="ctr"/>
            <a:r>
              <a:rPr lang="fr-FR" sz="2000" dirty="0">
                <a:solidFill>
                  <a:schemeClr val="bg1"/>
                </a:solidFill>
              </a:rPr>
              <a:t>Le nombre de prêtres en diminution</a:t>
            </a:r>
          </a:p>
          <a:p>
            <a:pPr algn="ctr"/>
            <a:r>
              <a:rPr lang="fr-FR" sz="2000" dirty="0">
                <a:solidFill>
                  <a:schemeClr val="bg1"/>
                </a:solidFill>
              </a:rPr>
              <a:t>Nos moyens financiers</a:t>
            </a:r>
          </a:p>
          <a:p>
            <a:pPr algn="ctr"/>
            <a:r>
              <a:rPr lang="fr-FR" sz="2000" dirty="0">
                <a:solidFill>
                  <a:schemeClr val="bg1"/>
                </a:solidFill>
              </a:rPr>
              <a:t>Nos vocations</a:t>
            </a:r>
          </a:p>
          <a:p>
            <a:pPr algn="ctr"/>
            <a:endParaRPr lang="fr-FR" sz="2000" dirty="0">
              <a:solidFill>
                <a:schemeClr val="bg1"/>
              </a:solidFill>
            </a:endParaRPr>
          </a:p>
          <a:p>
            <a:pPr algn="ctr"/>
            <a:r>
              <a:rPr lang="fr-FR" sz="2000" dirty="0">
                <a:solidFill>
                  <a:schemeClr val="bg1"/>
                </a:solidFill>
              </a:rPr>
              <a:t>Nostalgie du passé : c’était bien mieux avant</a:t>
            </a:r>
          </a:p>
          <a:p>
            <a:pPr algn="ctr"/>
            <a:endParaRPr lang="fr-FR" sz="2000" dirty="0">
              <a:solidFill>
                <a:schemeClr val="bg1"/>
              </a:solidFill>
            </a:endParaRPr>
          </a:p>
          <a:p>
            <a:pPr algn="ctr"/>
            <a:r>
              <a:rPr lang="fr-FR" sz="2000" dirty="0">
                <a:solidFill>
                  <a:schemeClr val="bg1"/>
                </a:solidFill>
              </a:rPr>
              <a:t>Etc..</a:t>
            </a:r>
          </a:p>
        </p:txBody>
      </p:sp>
    </p:spTree>
    <p:extLst>
      <p:ext uri="{BB962C8B-B14F-4D97-AF65-F5344CB8AC3E}">
        <p14:creationId xmlns:p14="http://schemas.microsoft.com/office/powerpoint/2010/main" val="15182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181686" y="0"/>
            <a:ext cx="6840000" cy="6840000"/>
          </a:xfrm>
          <a:prstGeom prst="ellipse">
            <a:avLst/>
          </a:prstGeom>
          <a:solidFill>
            <a:srgbClr val="9AD0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llipse 2"/>
          <p:cNvSpPr>
            <a:spLocks noChangeAspect="1"/>
          </p:cNvSpPr>
          <p:nvPr/>
        </p:nvSpPr>
        <p:spPr>
          <a:xfrm>
            <a:off x="1361686" y="180000"/>
            <a:ext cx="6480000" cy="6480000"/>
          </a:xfrm>
          <a:prstGeom prst="ellipse">
            <a:avLst/>
          </a:prstGeom>
          <a:noFill/>
          <a:ln w="28575">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3351162" y="4559288"/>
            <a:ext cx="2234519" cy="1909799"/>
          </a:xfrm>
          <a:prstGeom prst="rect">
            <a:avLst/>
          </a:prstGeom>
        </p:spPr>
      </p:pic>
      <p:sp>
        <p:nvSpPr>
          <p:cNvPr id="7" name="ZoneTexte 6"/>
          <p:cNvSpPr txBox="1"/>
          <p:nvPr/>
        </p:nvSpPr>
        <p:spPr>
          <a:xfrm>
            <a:off x="1920590" y="3315458"/>
            <a:ext cx="5317588" cy="1323439"/>
          </a:xfrm>
          <a:prstGeom prst="rect">
            <a:avLst/>
          </a:prstGeom>
          <a:noFill/>
        </p:spPr>
        <p:txBody>
          <a:bodyPr wrap="square" rtlCol="0">
            <a:spAutoFit/>
          </a:bodyPr>
          <a:lstStyle/>
          <a:p>
            <a:pPr algn="ctr"/>
            <a:r>
              <a:rPr lang="fr-FR" sz="2000" dirty="0">
                <a:solidFill>
                  <a:schemeClr val="bg1"/>
                </a:solidFill>
              </a:rPr>
              <a:t>Ce qui a porte du fruit</a:t>
            </a:r>
          </a:p>
          <a:p>
            <a:pPr algn="ctr"/>
            <a:r>
              <a:rPr lang="fr-FR" sz="2000" dirty="0">
                <a:solidFill>
                  <a:schemeClr val="bg1"/>
                </a:solidFill>
              </a:rPr>
              <a:t>Les projets en route</a:t>
            </a:r>
          </a:p>
          <a:p>
            <a:pPr algn="ctr"/>
            <a:r>
              <a:rPr lang="fr-FR" sz="2000" dirty="0">
                <a:solidFill>
                  <a:schemeClr val="bg1"/>
                </a:solidFill>
              </a:rPr>
              <a:t>Les aspirations de chacun…</a:t>
            </a:r>
          </a:p>
          <a:p>
            <a:pPr algn="ctr"/>
            <a:endParaRPr lang="fr-FR" sz="2000" dirty="0">
              <a:solidFill>
                <a:schemeClr val="bg1"/>
              </a:solidFill>
            </a:endParaRPr>
          </a:p>
        </p:txBody>
      </p:sp>
      <p:sp>
        <p:nvSpPr>
          <p:cNvPr id="8" name="ZoneTexte 7"/>
          <p:cNvSpPr txBox="1"/>
          <p:nvPr/>
        </p:nvSpPr>
        <p:spPr>
          <a:xfrm>
            <a:off x="2495224" y="527747"/>
            <a:ext cx="4212924" cy="2800767"/>
          </a:xfrm>
          <a:prstGeom prst="rect">
            <a:avLst/>
          </a:prstGeom>
          <a:noFill/>
        </p:spPr>
        <p:txBody>
          <a:bodyPr wrap="square" rtlCol="0">
            <a:spAutoFit/>
          </a:bodyPr>
          <a:lstStyle/>
          <a:p>
            <a:pPr algn="ctr"/>
            <a:r>
              <a:rPr lang="fr-FR" sz="4400" b="1" dirty="0">
                <a:solidFill>
                  <a:schemeClr val="bg1"/>
                </a:solidFill>
                <a:latin typeface="Avenir Book" charset="0"/>
                <a:ea typeface="Avenir Book" charset="0"/>
                <a:cs typeface="Avenir Book" charset="0"/>
              </a:rPr>
              <a:t>Ce qui me donne des raisons d’espérer</a:t>
            </a:r>
          </a:p>
        </p:txBody>
      </p:sp>
    </p:spTree>
    <p:extLst>
      <p:ext uri="{BB962C8B-B14F-4D97-AF65-F5344CB8AC3E}">
        <p14:creationId xmlns:p14="http://schemas.microsoft.com/office/powerpoint/2010/main" val="279362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a:off x="1181686" y="0"/>
            <a:ext cx="6840000" cy="684000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a:spLocks noChangeAspect="1"/>
          </p:cNvSpPr>
          <p:nvPr/>
        </p:nvSpPr>
        <p:spPr>
          <a:xfrm>
            <a:off x="1361686" y="180000"/>
            <a:ext cx="6480000" cy="6480000"/>
          </a:xfrm>
          <a:prstGeom prst="ellipse">
            <a:avLst/>
          </a:prstGeom>
          <a:noFill/>
          <a:ln w="28575">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1791137" y="1315961"/>
            <a:ext cx="5576494" cy="1569660"/>
          </a:xfrm>
          <a:prstGeom prst="rect">
            <a:avLst/>
          </a:prstGeom>
          <a:noFill/>
        </p:spPr>
        <p:txBody>
          <a:bodyPr wrap="square" rtlCol="0">
            <a:spAutoFit/>
          </a:bodyPr>
          <a:lstStyle/>
          <a:p>
            <a:pPr algn="ctr"/>
            <a:r>
              <a:rPr lang="fr-FR" sz="4800" b="1" dirty="0">
                <a:solidFill>
                  <a:schemeClr val="bg1"/>
                </a:solidFill>
                <a:latin typeface="Avenir Book" charset="0"/>
                <a:ea typeface="Avenir Book" charset="0"/>
                <a:cs typeface="Avenir Book" charset="0"/>
              </a:rPr>
              <a:t>Une vision anxiogène du futur</a:t>
            </a:r>
          </a:p>
        </p:txBody>
      </p:sp>
      <p:pic>
        <p:nvPicPr>
          <p:cNvPr id="15" name="Image 1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3567709" y="4451372"/>
            <a:ext cx="2067952" cy="2208628"/>
          </a:xfrm>
          <a:prstGeom prst="rect">
            <a:avLst/>
          </a:prstGeom>
        </p:spPr>
      </p:pic>
      <p:sp>
        <p:nvSpPr>
          <p:cNvPr id="16" name="ZoneTexte 15"/>
          <p:cNvSpPr txBox="1"/>
          <p:nvPr/>
        </p:nvSpPr>
        <p:spPr>
          <a:xfrm>
            <a:off x="1920590" y="2962410"/>
            <a:ext cx="5317588" cy="1323439"/>
          </a:xfrm>
          <a:prstGeom prst="rect">
            <a:avLst/>
          </a:prstGeom>
          <a:noFill/>
        </p:spPr>
        <p:txBody>
          <a:bodyPr wrap="square" rtlCol="0">
            <a:spAutoFit/>
          </a:bodyPr>
          <a:lstStyle/>
          <a:p>
            <a:pPr algn="ctr"/>
            <a:r>
              <a:rPr lang="fr-FR" sz="2000" dirty="0">
                <a:solidFill>
                  <a:schemeClr val="bg1"/>
                </a:solidFill>
              </a:rPr>
              <a:t>Je pressens un avenir difficile, je vois des obstacles, je vois mes propres limites et je vois le manque de ressources à notre disposition. Nous n’y allons pas y arriver</a:t>
            </a:r>
            <a:r>
              <a:rPr lang="mr-IN" sz="2000" dirty="0">
                <a:solidFill>
                  <a:schemeClr val="bg1"/>
                </a:solidFill>
              </a:rPr>
              <a:t>…</a:t>
            </a:r>
            <a:endParaRPr lang="fr-FR" sz="2000" dirty="0">
              <a:solidFill>
                <a:schemeClr val="bg1"/>
              </a:solidFill>
            </a:endParaRPr>
          </a:p>
        </p:txBody>
      </p:sp>
    </p:spTree>
    <p:extLst>
      <p:ext uri="{BB962C8B-B14F-4D97-AF65-F5344CB8AC3E}">
        <p14:creationId xmlns:p14="http://schemas.microsoft.com/office/powerpoint/2010/main" val="154701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181686" y="0"/>
            <a:ext cx="6840000" cy="6840000"/>
          </a:xfrm>
          <a:prstGeom prst="ellipse">
            <a:avLst/>
          </a:prstGeom>
          <a:solidFill>
            <a:srgbClr val="9AD0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llipse 2"/>
          <p:cNvSpPr>
            <a:spLocks noChangeAspect="1"/>
          </p:cNvSpPr>
          <p:nvPr/>
        </p:nvSpPr>
        <p:spPr>
          <a:xfrm>
            <a:off x="1361686" y="180000"/>
            <a:ext cx="6480000" cy="6480000"/>
          </a:xfrm>
          <a:prstGeom prst="ellipse">
            <a:avLst/>
          </a:prstGeom>
          <a:noFill/>
          <a:ln w="28575">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3362179" y="4360985"/>
            <a:ext cx="2234519" cy="1909799"/>
          </a:xfrm>
          <a:prstGeom prst="rect">
            <a:avLst/>
          </a:prstGeom>
        </p:spPr>
      </p:pic>
      <p:sp>
        <p:nvSpPr>
          <p:cNvPr id="7" name="ZoneTexte 6"/>
          <p:cNvSpPr txBox="1"/>
          <p:nvPr/>
        </p:nvSpPr>
        <p:spPr>
          <a:xfrm>
            <a:off x="1920590" y="2960394"/>
            <a:ext cx="5317588" cy="1015663"/>
          </a:xfrm>
          <a:prstGeom prst="rect">
            <a:avLst/>
          </a:prstGeom>
          <a:noFill/>
        </p:spPr>
        <p:txBody>
          <a:bodyPr wrap="square" rtlCol="0">
            <a:spAutoFit/>
          </a:bodyPr>
          <a:lstStyle/>
          <a:p>
            <a:pPr algn="ctr"/>
            <a:r>
              <a:rPr lang="fr-FR" sz="2000" dirty="0">
                <a:solidFill>
                  <a:schemeClr val="bg1"/>
                </a:solidFill>
              </a:rPr>
              <a:t>Une vision inspirante du futur profondément désiré et ancré dans le meilleur du présent et de ce que l’on peut imaginer de   meilleur du futur</a:t>
            </a:r>
          </a:p>
        </p:txBody>
      </p:sp>
      <p:sp>
        <p:nvSpPr>
          <p:cNvPr id="8" name="ZoneTexte 7"/>
          <p:cNvSpPr txBox="1"/>
          <p:nvPr/>
        </p:nvSpPr>
        <p:spPr>
          <a:xfrm>
            <a:off x="1887135" y="1306887"/>
            <a:ext cx="5385323" cy="1569660"/>
          </a:xfrm>
          <a:prstGeom prst="rect">
            <a:avLst/>
          </a:prstGeom>
          <a:noFill/>
        </p:spPr>
        <p:txBody>
          <a:bodyPr wrap="square" rtlCol="0">
            <a:spAutoFit/>
          </a:bodyPr>
          <a:lstStyle/>
          <a:p>
            <a:pPr algn="ctr"/>
            <a:r>
              <a:rPr lang="fr-FR" sz="4800" b="1" dirty="0">
                <a:solidFill>
                  <a:schemeClr val="bg1"/>
                </a:solidFill>
                <a:latin typeface="Avenir Book" charset="0"/>
                <a:ea typeface="Avenir Book" charset="0"/>
                <a:cs typeface="Avenir Book" charset="0"/>
              </a:rPr>
              <a:t>Une vision inspirante du futur</a:t>
            </a:r>
          </a:p>
        </p:txBody>
      </p:sp>
    </p:spTree>
    <p:extLst>
      <p:ext uri="{BB962C8B-B14F-4D97-AF65-F5344CB8AC3E}">
        <p14:creationId xmlns:p14="http://schemas.microsoft.com/office/powerpoint/2010/main" val="264289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0AEB181-534C-5B4F-A57A-5F8DCBD8A4EB}"/>
              </a:ext>
            </a:extLst>
          </p:cNvPr>
          <p:cNvSpPr>
            <a:spLocks noGrp="1"/>
          </p:cNvSpPr>
          <p:nvPr>
            <p:ph type="subTitle" idx="1"/>
          </p:nvPr>
        </p:nvSpPr>
        <p:spPr>
          <a:xfrm>
            <a:off x="1778238" y="3557742"/>
            <a:ext cx="6094827" cy="2062719"/>
          </a:xfrm>
        </p:spPr>
        <p:txBody>
          <a:bodyPr>
            <a:normAutofit/>
          </a:bodyPr>
          <a:lstStyle/>
          <a:p>
            <a:pPr algn="ctr"/>
            <a:r>
              <a:rPr lang="fr-FR" sz="4000" dirty="0"/>
              <a:t>C’est un choix et c’est le choix auquel nous vous invitons aujourd’hui ! </a:t>
            </a:r>
          </a:p>
        </p:txBody>
      </p:sp>
    </p:spTree>
    <p:extLst>
      <p:ext uri="{BB962C8B-B14F-4D97-AF65-F5344CB8AC3E}">
        <p14:creationId xmlns:p14="http://schemas.microsoft.com/office/powerpoint/2010/main" val="80182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771800" y="1988840"/>
            <a:ext cx="4384576" cy="455711"/>
          </a:xfrm>
          <a:prstGeom prst="rect">
            <a:avLst/>
          </a:prstGeom>
        </p:spPr>
        <p:txBody>
          <a:bodyPr vert="horz" lIns="91440" tIns="0" rIns="91440" bIns="0" rtlCol="0">
            <a:noAutofit/>
          </a:bodyPr>
          <a:lstStyle>
            <a:lvl1pPr marL="0" indent="0" algn="ctr" defTabSz="914400" rtl="0" eaLnBrk="1" latinLnBrk="0" hangingPunct="1">
              <a:spcBef>
                <a:spcPts val="300"/>
              </a:spcBef>
              <a:buClr>
                <a:srgbClr val="FF0000"/>
              </a:buClr>
              <a:buSzPct val="90000"/>
              <a:buFont typeface="Wingdings" charset="2"/>
              <a:buNone/>
              <a:defRPr sz="1800" kern="1200">
                <a:solidFill>
                  <a:schemeClr val="bg1"/>
                </a:solidFill>
                <a:latin typeface="+mj-lt"/>
                <a:ea typeface="+mn-ea"/>
                <a:cs typeface="+mn-cs"/>
              </a:defRPr>
            </a:lvl1pPr>
            <a:lvl2pPr marL="457200" indent="0" algn="ctr" defTabSz="914400" rtl="0" eaLnBrk="1" latinLnBrk="0" hangingPunct="1">
              <a:spcBef>
                <a:spcPts val="600"/>
              </a:spcBef>
              <a:buClr>
                <a:srgbClr val="FF0000"/>
              </a:buClr>
              <a:buSzPct val="90000"/>
              <a:buFont typeface="Wingdings"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FF0000"/>
              </a:buClr>
              <a:buSzPct val="90000"/>
              <a:buFont typeface="Wingdings"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FF0000"/>
              </a:buClr>
              <a:buSzPct val="90000"/>
              <a:buFont typeface="Wingdings"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FF0000"/>
              </a:buClr>
              <a:buSzPct val="90000"/>
              <a:buFont typeface="Wingdings"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9pPr>
          </a:lstStyle>
          <a:p>
            <a:endParaRPr lang="fr-FR" sz="2800" dirty="0">
              <a:latin typeface="Raleway"/>
            </a:endParaRPr>
          </a:p>
        </p:txBody>
      </p:sp>
      <p:pic>
        <p:nvPicPr>
          <p:cNvPr id="23" name="Image 22" descr="11 - TALENTHEO.png"/>
          <p:cNvPicPr>
            <a:picLocks noChangeAspect="1"/>
          </p:cNvPicPr>
          <p:nvPr/>
        </p:nvPicPr>
        <p:blipFill>
          <a:blip r:embed="rId3"/>
          <a:stretch>
            <a:fillRect/>
          </a:stretch>
        </p:blipFill>
        <p:spPr>
          <a:xfrm>
            <a:off x="1447800" y="1823527"/>
            <a:ext cx="3695704" cy="1227648"/>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1700808"/>
            <a:ext cx="1317737" cy="1197989"/>
          </a:xfrm>
          <a:prstGeom prst="rect">
            <a:avLst/>
          </a:prstGeom>
        </p:spPr>
      </p:pic>
      <p:sp>
        <p:nvSpPr>
          <p:cNvPr id="8" name="Sous-titre 9"/>
          <p:cNvSpPr>
            <a:spLocks noGrp="1"/>
          </p:cNvSpPr>
          <p:nvPr>
            <p:ph type="subTitle" idx="1"/>
          </p:nvPr>
        </p:nvSpPr>
        <p:spPr>
          <a:xfrm>
            <a:off x="1781175" y="3352800"/>
            <a:ext cx="6948518" cy="1752600"/>
          </a:xfrm>
        </p:spPr>
        <p:txBody>
          <a:bodyPr>
            <a:noAutofit/>
          </a:bodyPr>
          <a:lstStyle/>
          <a:p>
            <a:r>
              <a:rPr lang="fr-FR" sz="2800" dirty="0"/>
              <a:t>Les dons spirituels</a:t>
            </a:r>
            <a:br>
              <a:rPr lang="fr-FR" sz="2800" dirty="0"/>
            </a:br>
            <a:r>
              <a:rPr lang="fr-FR" sz="2800" dirty="0"/>
              <a:t>Olivier Sachs</a:t>
            </a:r>
          </a:p>
        </p:txBody>
      </p:sp>
    </p:spTree>
    <p:extLst>
      <p:ext uri="{BB962C8B-B14F-4D97-AF65-F5344CB8AC3E}">
        <p14:creationId xmlns:p14="http://schemas.microsoft.com/office/powerpoint/2010/main" val="4137129503"/>
      </p:ext>
    </p:extLst>
  </p:cSld>
  <p:clrMapOvr>
    <a:masterClrMapping/>
  </p:clrMapOvr>
</p:sld>
</file>

<file path=ppt/theme/theme1.xml><?xml version="1.0" encoding="utf-8"?>
<a:theme xmlns:a="http://schemas.openxmlformats.org/drawingml/2006/main" name="Thème Office">
  <a:themeElements>
    <a:clrScheme name="Personnalisée 87">
      <a:dk1>
        <a:srgbClr val="444444"/>
      </a:dk1>
      <a:lt1>
        <a:srgbClr val="FFFFFF"/>
      </a:lt1>
      <a:dk2>
        <a:srgbClr val="4C4C4C"/>
      </a:dk2>
      <a:lt2>
        <a:srgbClr val="EEECE1"/>
      </a:lt2>
      <a:accent1>
        <a:srgbClr val="611377"/>
      </a:accent1>
      <a:accent2>
        <a:srgbClr val="E75A0A"/>
      </a:accent2>
      <a:accent3>
        <a:srgbClr val="9BBB59"/>
      </a:accent3>
      <a:accent4>
        <a:srgbClr val="8064A2"/>
      </a:accent4>
      <a:accent5>
        <a:srgbClr val="4BACC6"/>
      </a:accent5>
      <a:accent6>
        <a:srgbClr val="F76403"/>
      </a:accent6>
      <a:hlink>
        <a:srgbClr val="4C4C4C"/>
      </a:hlink>
      <a:folHlink>
        <a:srgbClr val="4C4C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1097</Words>
  <Application>Microsoft Macintosh PowerPoint</Application>
  <PresentationFormat>Affichage à l'écran (4:3)</PresentationFormat>
  <Paragraphs>162</Paragraphs>
  <Slides>23</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ＭＳ Ｐゴシック</vt:lpstr>
      <vt:lpstr>Arial</vt:lpstr>
      <vt:lpstr>Avenir Book</vt:lpstr>
      <vt:lpstr>Calibri</vt:lpstr>
      <vt:lpstr>Helvetica</vt:lpstr>
      <vt:lpstr>Raleway</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Mieux se connaître pour mieux servir  Bien connaître sa FORME</vt:lpstr>
      <vt:lpstr>Questions pour le partage</vt:lpstr>
      <vt:lpstr>Dons de l’Esprit, Fruits de l’Esprit Dons spirituels</vt:lpstr>
      <vt:lpstr>Les dons spirituels</vt:lpstr>
      <vt:lpstr>Connaître et exercer ses dons est une responsabilité pour chaque croyant</vt:lpstr>
      <vt:lpstr>Une liste non exhaustive de 20 dons spirituels</vt:lpstr>
      <vt:lpstr>Vision</vt:lpstr>
      <vt:lpstr>Présentation PowerPoint</vt:lpstr>
      <vt:lpstr>Présentation PowerPoint</vt:lpstr>
      <vt:lpstr>La vision pastorale</vt:lpstr>
      <vt:lpstr>Présentation PowerPoint</vt:lpstr>
      <vt:lpstr>La restitution</vt:lpstr>
      <vt:lpstr>La restitution de vos histoires</vt:lpstr>
      <vt:lpstr>La multiplication des pains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Clotilde Locqueville</dc:creator>
  <cp:lastModifiedBy>Utilisateur Microsoft Office</cp:lastModifiedBy>
  <cp:revision>118</cp:revision>
  <dcterms:modified xsi:type="dcterms:W3CDTF">2018-02-03T13:37:10Z</dcterms:modified>
</cp:coreProperties>
</file>