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30" r:id="rId31"/>
    <p:sldId id="331" r:id="rId32"/>
    <p:sldId id="332" r:id="rId33"/>
    <p:sldId id="338" r:id="rId34"/>
    <p:sldId id="339" r:id="rId35"/>
    <p:sldId id="334" r:id="rId36"/>
    <p:sldId id="335" r:id="rId37"/>
    <p:sldId id="333" r:id="rId38"/>
    <p:sldId id="336" r:id="rId39"/>
    <p:sldId id="340" r:id="rId40"/>
    <p:sldId id="343" r:id="rId41"/>
    <p:sldId id="341" r:id="rId42"/>
    <p:sldId id="345" r:id="rId43"/>
    <p:sldId id="344" r:id="rId44"/>
    <p:sldId id="346" r:id="rId45"/>
    <p:sldId id="342" r:id="rId46"/>
    <p:sldId id="347" r:id="rId47"/>
    <p:sldId id="348" r:id="rId48"/>
    <p:sldId id="288" r:id="rId49"/>
    <p:sldId id="289" r:id="rId50"/>
    <p:sldId id="349" r:id="rId51"/>
    <p:sldId id="350" r:id="rId52"/>
    <p:sldId id="352" r:id="rId53"/>
    <p:sldId id="351" r:id="rId54"/>
    <p:sldId id="292" r:id="rId55"/>
    <p:sldId id="296" r:id="rId56"/>
    <p:sldId id="297" r:id="rId57"/>
    <p:sldId id="353" r:id="rId58"/>
    <p:sldId id="354" r:id="rId59"/>
    <p:sldId id="355" r:id="rId60"/>
    <p:sldId id="357" r:id="rId61"/>
    <p:sldId id="356" r:id="rId62"/>
    <p:sldId id="358" r:id="rId63"/>
    <p:sldId id="359" r:id="rId64"/>
    <p:sldId id="360" r:id="rId65"/>
    <p:sldId id="293" r:id="rId66"/>
    <p:sldId id="299" r:id="rId67"/>
    <p:sldId id="294" r:id="rId68"/>
    <p:sldId id="361" r:id="rId69"/>
    <p:sldId id="295" r:id="rId70"/>
    <p:sldId id="304" r:id="rId71"/>
    <p:sldId id="303" r:id="rId72"/>
    <p:sldId id="301" r:id="rId73"/>
    <p:sldId id="362" r:id="rId74"/>
    <p:sldId id="363" r:id="rId75"/>
    <p:sldId id="305" r:id="rId76"/>
    <p:sldId id="306" r:id="rId77"/>
    <p:sldId id="308" r:id="rId78"/>
    <p:sldId id="309" r:id="rId79"/>
    <p:sldId id="307" r:id="rId80"/>
    <p:sldId id="310" r:id="rId81"/>
    <p:sldId id="314" r:id="rId82"/>
    <p:sldId id="319" r:id="rId83"/>
    <p:sldId id="320" r:id="rId84"/>
    <p:sldId id="321" r:id="rId85"/>
    <p:sldId id="315" r:id="rId86"/>
    <p:sldId id="324" r:id="rId87"/>
    <p:sldId id="325" r:id="rId88"/>
    <p:sldId id="326" r:id="rId89"/>
    <p:sldId id="329" r:id="rId90"/>
    <p:sldId id="328" r:id="rId9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0064"/>
    <a:srgbClr val="FF0066"/>
    <a:srgbClr val="009242"/>
    <a:srgbClr val="00642D"/>
    <a:srgbClr val="FF3300"/>
    <a:srgbClr val="6600FF"/>
    <a:srgbClr val="007A37"/>
    <a:srgbClr val="009A46"/>
    <a:srgbClr val="F76929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3" autoAdjust="0"/>
    <p:restoredTop sz="94660"/>
  </p:normalViewPr>
  <p:slideViewPr>
    <p:cSldViewPr>
      <p:cViewPr varScale="1">
        <p:scale>
          <a:sx n="52" d="100"/>
          <a:sy n="52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55EE-C4C2-46FD-A30B-CBED330EEB6E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FA3E6-7A1B-4690-BF1D-DD58E96B62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037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A3E6-7A1B-4690-BF1D-DD58E96B6207}" type="slidenum">
              <a:rPr lang="fr-FR" smtClean="0"/>
              <a:pPr/>
              <a:t>86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F899-86C5-407B-965B-ADF002173C1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C8E9-6C41-4B11-AE4F-B7501FE85D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55776" y="26064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MV Boli" pitchFamily="2" charset="0"/>
                <a:cs typeface="MV Boli" pitchFamily="2" charset="0"/>
              </a:rPr>
              <a:t>La paroisse</a:t>
            </a:r>
          </a:p>
          <a:p>
            <a:pPr algn="ctr"/>
            <a:r>
              <a:rPr lang="fr-FR" sz="2000" dirty="0" smtClean="0">
                <a:latin typeface="MV Boli" pitchFamily="2" charset="0"/>
                <a:cs typeface="MV Boli" pitchFamily="2" charset="0"/>
              </a:rPr>
              <a:t> saint Martin-sous-Pression</a:t>
            </a:r>
          </a:p>
          <a:p>
            <a:pPr algn="ctr"/>
            <a:r>
              <a:rPr lang="fr-FR" sz="2000" dirty="0" smtClean="0">
                <a:latin typeface="MV Boli" pitchFamily="2" charset="0"/>
                <a:cs typeface="MV Boli" pitchFamily="2" charset="0"/>
              </a:rPr>
              <a:t> vous souhaite la bienvenue !</a:t>
            </a:r>
            <a:endParaRPr lang="fr-FR" sz="20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Eglise Montag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628800"/>
            <a:ext cx="18478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Eglise Peroy les Gombri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17430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Eglise Plessis Bellev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365104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Eglise Lag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068960"/>
            <a:ext cx="2752725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Eglise nanteu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260648"/>
            <a:ext cx="174307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Eglise Ermenonville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234888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 descr="Versigny.jpg"/>
          <p:cNvPicPr>
            <a:picLocks noChangeAspect="1"/>
          </p:cNvPicPr>
          <p:nvPr/>
        </p:nvPicPr>
        <p:blipFill>
          <a:blip r:embed="rId8" cstate="print"/>
          <a:srcRect r="2579" b="19322"/>
          <a:stretch>
            <a:fillRect/>
          </a:stretch>
        </p:blipFill>
        <p:spPr>
          <a:xfrm>
            <a:off x="1187624" y="4867697"/>
            <a:ext cx="1800200" cy="199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Ver sur Launet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725144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Qui est-il pour moi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38610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Forte" pitchFamily="66" charset="0"/>
              </a:rPr>
              <a:t>Un ami ?</a:t>
            </a:r>
            <a:endParaRPr lang="fr-FR" sz="32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016" y="34290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6600"/>
                </a:solidFill>
                <a:latin typeface="Arial Black" pitchFamily="34" charset="0"/>
              </a:rPr>
              <a:t>Une énigme ?</a:t>
            </a:r>
            <a:endParaRPr lang="fr-FR" sz="28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7824" y="50131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Footlight MT Light" pitchFamily="18" charset="0"/>
              </a:rPr>
              <a:t>Un Père ?</a:t>
            </a:r>
            <a:endParaRPr lang="fr-FR" sz="3600" dirty="0">
              <a:solidFill>
                <a:srgbClr val="00B0F0"/>
              </a:solidFill>
              <a:latin typeface="Footlight MT Light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8144" y="486916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1FF74"/>
                </a:solidFill>
                <a:latin typeface="Baskerville Old Face" pitchFamily="18" charset="0"/>
              </a:rPr>
              <a:t>Un être lointain ?</a:t>
            </a:r>
            <a:endParaRPr lang="fr-FR" sz="3200" dirty="0">
              <a:solidFill>
                <a:srgbClr val="01FF74"/>
              </a:solidFill>
              <a:latin typeface="Baskerville Old Face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5486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9966FF"/>
                </a:solidFill>
                <a:latin typeface="Goudy Stout" pitchFamily="18" charset="0"/>
              </a:rPr>
              <a:t>Un ami proche ?</a:t>
            </a:r>
            <a:endParaRPr lang="fr-FR" dirty="0">
              <a:solidFill>
                <a:srgbClr val="9966FF"/>
              </a:solidFill>
              <a:latin typeface="Goudy Stout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Qui est-il pour moi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38610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Forte" pitchFamily="66" charset="0"/>
              </a:rPr>
              <a:t>Un ami ?</a:t>
            </a:r>
            <a:endParaRPr lang="fr-FR" sz="32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016" y="34290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6600"/>
                </a:solidFill>
                <a:latin typeface="Arial Black" pitchFamily="34" charset="0"/>
              </a:rPr>
              <a:t>Une énigme ?</a:t>
            </a:r>
            <a:endParaRPr lang="fr-FR" sz="28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7824" y="50131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66FF"/>
                </a:solidFill>
                <a:latin typeface="Footlight MT Light" pitchFamily="18" charset="0"/>
              </a:rPr>
              <a:t>Un Père ?</a:t>
            </a:r>
            <a:endParaRPr lang="fr-FR" sz="3600" dirty="0">
              <a:solidFill>
                <a:srgbClr val="FF66FF"/>
              </a:solidFill>
              <a:latin typeface="Footlight MT Light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8144" y="486916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1FF74"/>
                </a:solidFill>
                <a:latin typeface="Baskerville Old Face" pitchFamily="18" charset="0"/>
              </a:rPr>
              <a:t>Un être lointain ?</a:t>
            </a:r>
            <a:endParaRPr lang="fr-FR" sz="3200" dirty="0">
              <a:solidFill>
                <a:srgbClr val="01FF74"/>
              </a:solidFill>
              <a:latin typeface="Baskerville Old Face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5486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9966FF"/>
                </a:solidFill>
                <a:latin typeface="Goudy Stout" pitchFamily="18" charset="0"/>
              </a:rPr>
              <a:t>Un ami proche ?</a:t>
            </a:r>
            <a:endParaRPr lang="fr-FR" dirty="0">
              <a:solidFill>
                <a:srgbClr val="9966FF"/>
              </a:solidFill>
              <a:latin typeface="Goudy Stout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587727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CCFF"/>
                </a:solidFill>
                <a:latin typeface="Harlow Solid Italic" pitchFamily="82" charset="0"/>
              </a:rPr>
              <a:t>Un concept abstrait ?</a:t>
            </a:r>
            <a:endParaRPr lang="fr-FR" sz="3200" dirty="0">
              <a:solidFill>
                <a:srgbClr val="00CCFF"/>
              </a:solidFill>
              <a:latin typeface="Harlow Solid Italic" pitchFamily="8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Qui est-il pour moi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38610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Forte" pitchFamily="66" charset="0"/>
              </a:rPr>
              <a:t>Un ami ?</a:t>
            </a:r>
            <a:endParaRPr lang="fr-FR" sz="32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016" y="34290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6600"/>
                </a:solidFill>
                <a:latin typeface="Arial Black" pitchFamily="34" charset="0"/>
              </a:rPr>
              <a:t>Une énigme ?</a:t>
            </a:r>
            <a:endParaRPr lang="fr-FR" sz="28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7824" y="50131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66FF"/>
                </a:solidFill>
                <a:latin typeface="Footlight MT Light" pitchFamily="18" charset="0"/>
              </a:rPr>
              <a:t>Un Père ?</a:t>
            </a:r>
            <a:endParaRPr lang="fr-FR" sz="3600" dirty="0">
              <a:solidFill>
                <a:srgbClr val="FF66FF"/>
              </a:solidFill>
              <a:latin typeface="Footlight MT Light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8144" y="486916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1FF74"/>
                </a:solidFill>
                <a:latin typeface="Baskerville Old Face" pitchFamily="18" charset="0"/>
              </a:rPr>
              <a:t>Un être lointain ?</a:t>
            </a:r>
            <a:endParaRPr lang="fr-FR" sz="3200" dirty="0">
              <a:solidFill>
                <a:srgbClr val="01FF74"/>
              </a:solidFill>
              <a:latin typeface="Baskerville Old Face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5486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9966FF"/>
                </a:solidFill>
                <a:latin typeface="Goudy Stout" pitchFamily="18" charset="0"/>
              </a:rPr>
              <a:t>Un ami proche ?</a:t>
            </a:r>
            <a:endParaRPr lang="fr-FR" dirty="0">
              <a:solidFill>
                <a:srgbClr val="9966FF"/>
              </a:solidFill>
              <a:latin typeface="Goudy Stout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587727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CCFF"/>
                </a:solidFill>
                <a:latin typeface="Harlow Solid Italic" pitchFamily="82" charset="0"/>
              </a:rPr>
              <a:t>Un concept abstrait ?</a:t>
            </a:r>
            <a:endParaRPr lang="fr-FR" sz="3200" dirty="0">
              <a:solidFill>
                <a:srgbClr val="00CCFF"/>
              </a:solidFill>
              <a:latin typeface="Harlow Solid Italic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76056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4AE70B"/>
                </a:solidFill>
                <a:latin typeface="MV Boli" pitchFamily="2" charset="0"/>
                <a:cs typeface="MV Boli" pitchFamily="2" charset="0"/>
              </a:rPr>
              <a:t>Une énergie ?</a:t>
            </a:r>
            <a:endParaRPr lang="fr-FR" sz="2800" dirty="0">
              <a:solidFill>
                <a:srgbClr val="4AE70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endre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52737"/>
            <a:ext cx="7104807" cy="580526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99592" y="33265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Seul l’amour donne sens et bonheur à la vie</a:t>
            </a:r>
          </a:p>
          <a:p>
            <a:pPr algn="ctr"/>
            <a:endParaRPr lang="fr-FR" sz="4800" dirty="0" smtClean="0">
              <a:solidFill>
                <a:srgbClr val="C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72200" y="1988840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Pape François </a:t>
            </a:r>
            <a:endParaRPr lang="fr-FR" sz="2400" dirty="0">
              <a:solidFill>
                <a:srgbClr val="C0000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52320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Foi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52320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Foi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6093296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Crainte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6288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52320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Foi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6093296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Crainte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23728" y="2924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Inconnu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6288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99992" y="35730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52320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Foi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6093296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Crainte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23728" y="2924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Inconnu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27089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Création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6288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99992" y="35730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52320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Foi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6093296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Crainte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23728" y="2924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Inconnu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27089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Création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Tendresse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6288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99992" y="35730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52320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Foi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6093296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Crainte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23728" y="2924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Inconnu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27089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Création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Tendresse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24208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Justice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6288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99992" y="35730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5816" y="44371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52320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Foi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6093296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Crainte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23728" y="2924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Inconnu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27089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Création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Tendresse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24208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Justice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91880" y="6362164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Superstition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6288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99992" y="35730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5816" y="44371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52320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Foi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6093296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Crainte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23728" y="2924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Inconnu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27089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Création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Tendresse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24208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Justice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63888" y="6165304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Superstition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99992" y="48691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Vérité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6288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Quel mot lui associer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6450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Grandeur ?</a:t>
            </a:r>
            <a:r>
              <a:rPr lang="fr-FR" sz="2800" dirty="0" smtClean="0">
                <a:latin typeface="MV Boli" pitchFamily="2" charset="0"/>
                <a:cs typeface="MV Boli" pitchFamily="2" charset="0"/>
              </a:rPr>
              <a:t> 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99992" y="35730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Puissance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5816" y="44371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Amour ?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55892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Miséricorde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Patience ?</a:t>
            </a:r>
            <a:endParaRPr lang="fr-FR" sz="2800" dirty="0">
              <a:solidFill>
                <a:schemeClr val="tx1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MV Boli" pitchFamily="2" charset="0"/>
                <a:cs typeface="MV Boli" pitchFamily="2" charset="0"/>
              </a:rPr>
              <a:t>Bonté ?</a:t>
            </a:r>
            <a:endParaRPr lang="fr-FR" sz="32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8691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Sévérité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76256" y="378904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Foi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6093296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Crainte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23728" y="2924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</a:schemeClr>
                </a:solidFill>
                <a:latin typeface="MV Boli" pitchFamily="2" charset="0"/>
                <a:cs typeface="MV Boli" pitchFamily="2" charset="0"/>
              </a:rPr>
              <a:t>Inconnu ?</a:t>
            </a:r>
            <a:endParaRPr lang="fr-FR" sz="2800" dirty="0">
              <a:solidFill>
                <a:schemeClr val="tx1">
                  <a:lumMod val="9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27089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Création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Tendresse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24208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Justice ?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63888" y="6165304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Superstition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99992" y="48691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Vérité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96336" y="27089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V Boli" pitchFamily="2" charset="0"/>
                <a:cs typeface="MV Boli" pitchFamily="2" charset="0"/>
              </a:rPr>
              <a:t>Père ?</a:t>
            </a:r>
            <a:endParaRPr lang="fr-FR" sz="28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11560" y="332656"/>
            <a:ext cx="4176464" cy="2736304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rgbClr val="C00000"/>
                </a:solidFill>
              </a:rPr>
              <a:t>Il n’y a pas de plus grand amour que de donner sa vie pour ceux que l’on aime .</a:t>
            </a:r>
          </a:p>
          <a:p>
            <a:pPr algn="ctr"/>
            <a:endParaRPr lang="fr-FR" i="1" dirty="0" smtClean="0">
              <a:solidFill>
                <a:srgbClr val="C00000"/>
              </a:solidFill>
            </a:endParaRPr>
          </a:p>
          <a:p>
            <a:pPr algn="ctr"/>
            <a:r>
              <a:rPr lang="fr-FR" i="1" dirty="0" smtClean="0">
                <a:solidFill>
                  <a:srgbClr val="C00000"/>
                </a:solidFill>
              </a:rPr>
              <a:t>Jésus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292080" y="1196752"/>
            <a:ext cx="3168352" cy="28803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Aimer, </a:t>
            </a: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c’est tout donner et se donner soi-même.</a:t>
            </a:r>
          </a:p>
          <a:p>
            <a:pPr algn="ctr"/>
            <a:endParaRPr lang="fr-FR" dirty="0" smtClean="0">
              <a:solidFill>
                <a:srgbClr val="C00000"/>
              </a:solidFill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Sainte Thérèse de Lisieux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339752" y="3284984"/>
            <a:ext cx="3528392" cy="3240360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L’être humain est fait pour le don de sa personne. </a:t>
            </a:r>
          </a:p>
          <a:p>
            <a:pPr algn="ctr"/>
            <a:endParaRPr lang="fr-FR" dirty="0" smtClean="0">
              <a:solidFill>
                <a:srgbClr val="C00000"/>
              </a:solidFill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L’homme ne peut pleinement se trouver que par le don désintéressé de lui-même.</a:t>
            </a:r>
            <a:endParaRPr lang="fr-FR" i="1" dirty="0" smtClean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eu est éter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76672"/>
            <a:ext cx="4677428" cy="32484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87624" y="4509120"/>
            <a:ext cx="705678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Dieu est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Eternel</a:t>
            </a:r>
          </a:p>
          <a:p>
            <a:endParaRPr lang="fr-FR" sz="1100" dirty="0" smtClean="0">
              <a:latin typeface="Segoe Print" pitchFamily="2" charset="0"/>
            </a:endParaRPr>
          </a:p>
          <a:p>
            <a:r>
              <a:rPr lang="fr-FR" sz="2400" dirty="0" smtClean="0">
                <a:latin typeface="Segoe Print" pitchFamily="2" charset="0"/>
              </a:rPr>
              <a:t>Il a toujours existé, Il existera toujours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4509120"/>
            <a:ext cx="705678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Dieu est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Tout-Puissant</a:t>
            </a:r>
          </a:p>
          <a:p>
            <a:endParaRPr lang="fr-FR" sz="1100" dirty="0" smtClean="0">
              <a:latin typeface="Segoe Print" pitchFamily="2" charset="0"/>
            </a:endParaRPr>
          </a:p>
          <a:p>
            <a:endParaRPr lang="fr-FR" dirty="0"/>
          </a:p>
        </p:txBody>
      </p:sp>
      <p:pic>
        <p:nvPicPr>
          <p:cNvPr id="4" name="Image 3" descr="Dieu est Tout-Puiss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8726">
            <a:off x="5364088" y="836712"/>
            <a:ext cx="2753109" cy="28293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4293096"/>
            <a:ext cx="734481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Dieu est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Créateur</a:t>
            </a:r>
          </a:p>
          <a:p>
            <a:pPr algn="ctr"/>
            <a:endParaRPr lang="fr-FR" sz="1100" dirty="0" smtClean="0">
              <a:latin typeface="Segoe Print" pitchFamily="2" charset="0"/>
            </a:endParaRPr>
          </a:p>
          <a:p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Il a tout créé</a:t>
            </a:r>
            <a:r>
              <a:rPr lang="fr-FR" sz="2200" dirty="0" smtClean="0">
                <a:latin typeface="Segoe Print" pitchFamily="2" charset="0"/>
              </a:rPr>
              <a:t>: l’univers, la terre, les plantes, les animaux…</a:t>
            </a:r>
          </a:p>
        </p:txBody>
      </p:sp>
      <p:pic>
        <p:nvPicPr>
          <p:cNvPr id="4" name="Image 3" descr="Dieu Créat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5363324" cy="370574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4293096"/>
            <a:ext cx="734481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Dieu est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Créateur</a:t>
            </a:r>
          </a:p>
          <a:p>
            <a:pPr algn="ctr"/>
            <a:endParaRPr lang="fr-FR" sz="1100" dirty="0" smtClean="0">
              <a:latin typeface="Segoe Print" pitchFamily="2" charset="0"/>
            </a:endParaRPr>
          </a:p>
          <a:p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Il a tout créé</a:t>
            </a:r>
            <a:r>
              <a:rPr lang="fr-FR" sz="2200" dirty="0" smtClean="0">
                <a:latin typeface="Segoe Print" pitchFamily="2" charset="0"/>
              </a:rPr>
              <a:t>: l’univers, la terre, les plantes, les animaux…</a:t>
            </a:r>
          </a:p>
          <a:p>
            <a:pPr algn="ctr"/>
            <a:endParaRPr lang="fr-FR" sz="800" dirty="0" smtClean="0">
              <a:latin typeface="Segoe Print" pitchFamily="2" charset="0"/>
            </a:endParaRPr>
          </a:p>
          <a:p>
            <a:pPr algn="ctr"/>
            <a:r>
              <a:rPr lang="fr-FR" sz="2200" dirty="0" smtClean="0">
                <a:latin typeface="Segoe Print" pitchFamily="2" charset="0"/>
              </a:rPr>
              <a:t>Pourquoi? 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Par amour</a:t>
            </a:r>
          </a:p>
        </p:txBody>
      </p:sp>
      <p:pic>
        <p:nvPicPr>
          <p:cNvPr id="4" name="Image 3" descr="Dieu Créat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5363324" cy="370574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4293096"/>
            <a:ext cx="734481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Dieu est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Créateur</a:t>
            </a:r>
          </a:p>
          <a:p>
            <a:pPr algn="ctr"/>
            <a:endParaRPr lang="fr-FR" sz="1100" dirty="0" smtClean="0">
              <a:latin typeface="Segoe Print" pitchFamily="2" charset="0"/>
            </a:endParaRPr>
          </a:p>
          <a:p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Il a tout créé</a:t>
            </a:r>
            <a:r>
              <a:rPr lang="fr-FR" sz="2200" dirty="0" smtClean="0">
                <a:latin typeface="Segoe Print" pitchFamily="2" charset="0"/>
              </a:rPr>
              <a:t>: l’univers, la terre, les plantes, les animaux…</a:t>
            </a:r>
          </a:p>
          <a:p>
            <a:pPr algn="ctr"/>
            <a:endParaRPr lang="fr-FR" sz="800" dirty="0" smtClean="0">
              <a:latin typeface="Segoe Print" pitchFamily="2" charset="0"/>
            </a:endParaRPr>
          </a:p>
          <a:p>
            <a:pPr algn="ctr"/>
            <a:r>
              <a:rPr lang="fr-FR" sz="2200" dirty="0" smtClean="0">
                <a:latin typeface="Segoe Print" pitchFamily="2" charset="0"/>
              </a:rPr>
              <a:t>Pourquoi? 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Par amour</a:t>
            </a:r>
          </a:p>
          <a:p>
            <a:pPr algn="ctr"/>
            <a:endParaRPr lang="fr-FR" sz="800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r>
              <a:rPr lang="fr-FR" sz="2200" dirty="0" smtClean="0">
                <a:latin typeface="Segoe Print" pitchFamily="2" charset="0"/>
              </a:rPr>
              <a:t>Pour qui? 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Pour nous</a:t>
            </a:r>
            <a:r>
              <a:rPr lang="fr-FR" sz="2200" dirty="0" smtClean="0">
                <a:latin typeface="Segoe Print" pitchFamily="2" charset="0"/>
              </a:rPr>
              <a:t>, les hommes</a:t>
            </a:r>
            <a:endParaRPr lang="fr-FR" sz="2200" dirty="0"/>
          </a:p>
        </p:txBody>
      </p:sp>
      <p:pic>
        <p:nvPicPr>
          <p:cNvPr id="4" name="Image 3" descr="Dieu Créat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5363324" cy="37057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'homm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04664"/>
            <a:ext cx="3905795" cy="39724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3608" y="4797152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latin typeface="Segoe Print" pitchFamily="2" charset="0"/>
              </a:rPr>
              <a:t>L’homme est le </a:t>
            </a:r>
            <a:r>
              <a:rPr lang="fr-FR" sz="2800" dirty="0" smtClean="0">
                <a:solidFill>
                  <a:srgbClr val="C00000"/>
                </a:solidFill>
                <a:latin typeface="Segoe Print" pitchFamily="2" charset="0"/>
              </a:rPr>
              <a:t>trésor </a:t>
            </a:r>
            <a:r>
              <a:rPr lang="fr-FR" sz="2800" dirty="0" smtClean="0">
                <a:latin typeface="Segoe Print" pitchFamily="2" charset="0"/>
              </a:rPr>
              <a:t>et le</a:t>
            </a:r>
            <a:r>
              <a:rPr lang="fr-FR" sz="2800" dirty="0" smtClean="0">
                <a:solidFill>
                  <a:srgbClr val="C00000"/>
                </a:solidFill>
                <a:latin typeface="Segoe Print" pitchFamily="2" charset="0"/>
              </a:rPr>
              <a:t> centre </a:t>
            </a:r>
            <a:r>
              <a:rPr lang="fr-FR" sz="2800" dirty="0" smtClean="0">
                <a:latin typeface="Segoe Print" pitchFamily="2" charset="0"/>
              </a:rPr>
              <a:t>de la Création</a:t>
            </a:r>
          </a:p>
          <a:p>
            <a:endParaRPr lang="fr-FR" sz="28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 Création nourrit l'hom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571" y="476672"/>
            <a:ext cx="5220429" cy="40296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4941168"/>
            <a:ext cx="72728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La Création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nourrit</a:t>
            </a:r>
            <a:r>
              <a:rPr lang="fr-FR" sz="3200" dirty="0" smtClean="0">
                <a:latin typeface="Segoe Print" pitchFamily="2" charset="0"/>
              </a:rPr>
              <a:t> l’homme, 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elle lui donne tout ce dont il a besoin pour vivre</a:t>
            </a:r>
            <a:endParaRPr lang="fr-FR" sz="2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'homme trésor de la Cré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76672"/>
            <a:ext cx="4201112" cy="40010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584" y="4725144"/>
            <a:ext cx="74888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Dieu lui a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confié</a:t>
            </a:r>
            <a:r>
              <a:rPr lang="fr-FR" sz="3200" dirty="0" smtClean="0">
                <a:latin typeface="Segoe Print" pitchFamily="2" charset="0"/>
              </a:rPr>
              <a:t> la Création 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l’homme l’aime et la protège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eu nous par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5858693" cy="23053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3284984"/>
            <a:ext cx="7488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3200" dirty="0" smtClean="0">
                <a:latin typeface="Segoe Print" pitchFamily="2" charset="0"/>
              </a:rPr>
              <a:t> n’est pas lointain,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est proche </a:t>
            </a:r>
            <a:r>
              <a:rPr lang="fr-FR" sz="2200" dirty="0" smtClean="0">
                <a:latin typeface="Segoe Print" pitchFamily="2" charset="0"/>
              </a:rPr>
              <a:t>de nous,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nous parle.</a:t>
            </a:r>
            <a:endParaRPr lang="fr-FR" sz="22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32849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3200" dirty="0" smtClean="0">
                <a:latin typeface="Segoe Print" pitchFamily="2" charset="0"/>
              </a:rPr>
              <a:t> nous dit qu’il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nous aime </a:t>
            </a:r>
            <a:r>
              <a:rPr lang="fr-FR" sz="3200" dirty="0" smtClean="0">
                <a:latin typeface="Segoe Print" pitchFamily="2" charset="0"/>
              </a:rPr>
              <a:t>! 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6" name="Image 5" descr="Dieu nous aime.PNG"/>
          <p:cNvPicPr>
            <a:picLocks noChangeAspect="1"/>
          </p:cNvPicPr>
          <p:nvPr/>
        </p:nvPicPr>
        <p:blipFill>
          <a:blip r:embed="rId2" cstate="print"/>
          <a:srcRect r="4333" b="18421"/>
          <a:stretch>
            <a:fillRect/>
          </a:stretch>
        </p:blipFill>
        <p:spPr>
          <a:xfrm>
            <a:off x="395536" y="620688"/>
            <a:ext cx="58326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328498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3200" dirty="0" smtClean="0">
                <a:latin typeface="Segoe Print" pitchFamily="2" charset="0"/>
              </a:rPr>
              <a:t> nous dit qu’il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nous aime…</a:t>
            </a:r>
          </a:p>
          <a:p>
            <a:pPr algn="ctr"/>
            <a:endParaRPr lang="fr-FR" sz="1200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r>
              <a:rPr lang="fr-FR" sz="3200" dirty="0" smtClean="0">
                <a:latin typeface="Segoe Print" pitchFamily="2" charset="0"/>
              </a:rPr>
              <a:t>et qu’il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veut vivre avec nous </a:t>
            </a:r>
            <a:r>
              <a:rPr lang="fr-FR" sz="3200" dirty="0" smtClean="0">
                <a:latin typeface="Segoe Print" pitchFamily="2" charset="0"/>
              </a:rPr>
              <a:t>pour toujours !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endParaRPr lang="fr-FR" sz="3200" dirty="0" smtClean="0">
              <a:latin typeface="Segoe Print" pitchFamily="2" charset="0"/>
            </a:endParaRPr>
          </a:p>
          <a:p>
            <a:r>
              <a:rPr lang="fr-FR" sz="3200" dirty="0" smtClean="0">
                <a:latin typeface="Segoe Print" pitchFamily="2" charset="0"/>
              </a:rPr>
              <a:t> 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6" name="Image 5" descr="Dieu nous aime.PNG"/>
          <p:cNvPicPr>
            <a:picLocks noChangeAspect="1"/>
          </p:cNvPicPr>
          <p:nvPr/>
        </p:nvPicPr>
        <p:blipFill>
          <a:blip r:embed="rId2" cstate="print"/>
          <a:srcRect r="4333" b="18421"/>
          <a:stretch>
            <a:fillRect/>
          </a:stretch>
        </p:blipFill>
        <p:spPr>
          <a:xfrm>
            <a:off x="395536" y="620688"/>
            <a:ext cx="58326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32849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Segoe Print" pitchFamily="2" charset="0"/>
              </a:rPr>
              <a:t>Dieu nous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propose </a:t>
            </a:r>
            <a:r>
              <a:rPr lang="fr-FR" sz="3200" dirty="0" smtClean="0">
                <a:latin typeface="Segoe Print" pitchFamily="2" charset="0"/>
              </a:rPr>
              <a:t>son amour </a:t>
            </a:r>
          </a:p>
        </p:txBody>
      </p:sp>
      <p:pic>
        <p:nvPicPr>
          <p:cNvPr id="5" name="Image 4" descr="Dieu veut faire alliance avec no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6201641" cy="228631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328498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Segoe Print" pitchFamily="2" charset="0"/>
              </a:rPr>
              <a:t>Il nous demande de l’aimer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de tout notre cœur…</a:t>
            </a:r>
            <a:endParaRPr lang="fr-FR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5" name="Image 4" descr="Dieu veut faire alliance avec no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6201641" cy="228631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3284984"/>
            <a:ext cx="74888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Segoe Print" pitchFamily="2" charset="0"/>
              </a:rPr>
              <a:t>et d’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aimer les autres </a:t>
            </a:r>
            <a:r>
              <a:rPr lang="fr-FR" sz="3200" dirty="0" smtClean="0">
                <a:latin typeface="Segoe Print" pitchFamily="2" charset="0"/>
              </a:rPr>
              <a:t>comme nous-mêmes !</a:t>
            </a:r>
          </a:p>
          <a:p>
            <a:pPr algn="ctr"/>
            <a:r>
              <a:rPr lang="fr-FR" sz="2200" dirty="0" smtClean="0">
                <a:latin typeface="Segoe Print" pitchFamily="2" charset="0"/>
              </a:rPr>
              <a:t> 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5" name="Image 4" descr="Dieu veut faire alliance avec no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6201641" cy="228631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284984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Aimer Dieu </a:t>
            </a:r>
            <a:r>
              <a:rPr lang="fr-FR" sz="3200" dirty="0" smtClean="0">
                <a:latin typeface="Segoe Print" pitchFamily="2" charset="0"/>
              </a:rPr>
              <a:t>de tout notre cœur </a:t>
            </a:r>
          </a:p>
          <a:p>
            <a:pPr algn="ctr"/>
            <a:r>
              <a:rPr lang="fr-FR" sz="3200" dirty="0" smtClean="0">
                <a:latin typeface="Segoe Print" pitchFamily="2" charset="0"/>
              </a:rPr>
              <a:t>et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aimer les autres </a:t>
            </a:r>
            <a:r>
              <a:rPr lang="fr-FR" sz="3200" dirty="0" smtClean="0">
                <a:latin typeface="Segoe Print" pitchFamily="2" charset="0"/>
              </a:rPr>
              <a:t>comme nous-mêmes,</a:t>
            </a:r>
          </a:p>
          <a:p>
            <a:pPr algn="ctr"/>
            <a:endParaRPr lang="fr-FR" sz="9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800" dirty="0" smtClean="0">
                <a:latin typeface="Segoe Print" pitchFamily="2" charset="0"/>
              </a:rPr>
              <a:t>c’est le grand commandement de l’amour ! </a:t>
            </a:r>
            <a:endParaRPr lang="fr-FR" sz="2800" dirty="0">
              <a:latin typeface="Segoe Print" pitchFamily="2" charset="0"/>
            </a:endParaRPr>
          </a:p>
        </p:txBody>
      </p:sp>
      <p:pic>
        <p:nvPicPr>
          <p:cNvPr id="5" name="Image 4" descr="Dieu veut faire alliance avec no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6201641" cy="228631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ous sommes à l'image de D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0648"/>
            <a:ext cx="5480268" cy="4536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908720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Segoe Print" pitchFamily="2" charset="0"/>
              </a:rPr>
              <a:t>Nous sommes </a:t>
            </a: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faits</a:t>
            </a:r>
            <a:r>
              <a:rPr lang="fr-FR" sz="2800" dirty="0" smtClean="0">
                <a:latin typeface="Segoe Print" pitchFamily="2" charset="0"/>
              </a:rPr>
              <a:t> pour aimer et être aimés…</a:t>
            </a:r>
            <a:endParaRPr lang="fr-FR" sz="28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ous sommes à l'image de D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0648"/>
            <a:ext cx="5480268" cy="4536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908720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Segoe Print" pitchFamily="2" charset="0"/>
              </a:rPr>
              <a:t>Nous sommes faits pour aimer et être aimés…</a:t>
            </a:r>
            <a:endParaRPr lang="fr-FR" sz="28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515719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Car nous sommes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à l’image de Dieu</a:t>
            </a:r>
            <a:endParaRPr lang="fr-FR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ous sommes à l'image de D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0648"/>
            <a:ext cx="5480268" cy="4536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908720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Segoe Print" pitchFamily="2" charset="0"/>
              </a:rPr>
              <a:t>Nous sommes faits pour aimer et être aimés…</a:t>
            </a:r>
            <a:endParaRPr lang="fr-FR" sz="28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515719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Car nous sommes à l’image de Dieu 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qui est amour !</a:t>
            </a:r>
            <a:endParaRPr lang="fr-FR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iel-étoilé.image-arrière-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59632" y="980728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chemeClr val="bg1"/>
                </a:solidFill>
                <a:latin typeface="Elephant" pitchFamily="18" charset="0"/>
              </a:rPr>
              <a:t>Dieu  est amour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63688" y="5805264"/>
            <a:ext cx="6048672" cy="400110"/>
          </a:xfrm>
          <a:prstGeom prst="rect">
            <a:avLst/>
          </a:prstGeom>
          <a:solidFill>
            <a:srgbClr val="00001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Segoe UI Semibold" pitchFamily="34" charset="0"/>
                <a:cs typeface="Segoe UI Semibold" pitchFamily="34" charset="0"/>
              </a:rPr>
              <a:t>Première lettre de saint Jean, chapitre 4, verset 8</a:t>
            </a:r>
            <a:endParaRPr lang="fr-FR" sz="2000" dirty="0">
              <a:latin typeface="Segoe UI Semibold" pitchFamily="34" charset="0"/>
              <a:cs typeface="Segoe UI Semibold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iel-étoilé.image-arrière-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1560" y="980728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chemeClr val="bg1"/>
                </a:solidFill>
                <a:latin typeface="Elephant" pitchFamily="18" charset="0"/>
              </a:rPr>
              <a:t>Dieu  est communion d’amour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Qui est-il pour moi ?</a:t>
            </a:r>
            <a:endParaRPr lang="fr-FR" sz="3600" dirty="0">
              <a:latin typeface="Elephant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inité 1.PNG"/>
          <p:cNvPicPr>
            <a:picLocks noChangeAspect="1"/>
          </p:cNvPicPr>
          <p:nvPr/>
        </p:nvPicPr>
        <p:blipFill>
          <a:blip r:embed="rId2" cstate="print"/>
          <a:srcRect l="42502" r="34612" b="68289"/>
          <a:stretch>
            <a:fillRect/>
          </a:stretch>
        </p:blipFill>
        <p:spPr>
          <a:xfrm>
            <a:off x="5796136" y="692696"/>
            <a:ext cx="3024336" cy="31683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3608" y="3861048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Il n’y a qu’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un seul Dieu</a:t>
            </a:r>
            <a:r>
              <a:rPr lang="fr-FR" sz="3200" dirty="0" smtClean="0">
                <a:latin typeface="Segoe Print" pitchFamily="2" charset="0"/>
              </a:rPr>
              <a:t>, </a:t>
            </a:r>
          </a:p>
          <a:p>
            <a:endParaRPr lang="fr-FR" sz="3200" dirty="0" smtClean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inité 1.PNG"/>
          <p:cNvPicPr>
            <a:picLocks noChangeAspect="1"/>
          </p:cNvPicPr>
          <p:nvPr/>
        </p:nvPicPr>
        <p:blipFill>
          <a:blip r:embed="rId2" cstate="print"/>
          <a:srcRect l="42502" r="34612" b="68289"/>
          <a:stretch>
            <a:fillRect/>
          </a:stretch>
        </p:blipFill>
        <p:spPr>
          <a:xfrm>
            <a:off x="5796136" y="692696"/>
            <a:ext cx="3024336" cy="31683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3608" y="386104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Il n’y a qu’un seul Dieu, </a:t>
            </a:r>
          </a:p>
          <a:p>
            <a:endParaRPr lang="fr-FR" sz="1600" dirty="0" smtClean="0">
              <a:latin typeface="Segoe Print" pitchFamily="2" charset="0"/>
            </a:endParaRPr>
          </a:p>
          <a:p>
            <a:r>
              <a:rPr lang="fr-FR" sz="3200" dirty="0" smtClean="0">
                <a:latin typeface="Segoe Print" pitchFamily="2" charset="0"/>
              </a:rPr>
              <a:t>Il est l’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Unique </a:t>
            </a:r>
            <a:endParaRPr lang="fr-FR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inité 1.PNG"/>
          <p:cNvPicPr>
            <a:picLocks noChangeAspect="1"/>
          </p:cNvPicPr>
          <p:nvPr/>
        </p:nvPicPr>
        <p:blipFill>
          <a:blip r:embed="rId2" cstate="print"/>
          <a:srcRect l="42502" r="34612" b="68289"/>
          <a:stretch>
            <a:fillRect/>
          </a:stretch>
        </p:blipFill>
        <p:spPr>
          <a:xfrm>
            <a:off x="5796136" y="692696"/>
            <a:ext cx="3024336" cy="31683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3608" y="386104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Il n’y a qu’un seul Dieu, </a:t>
            </a:r>
          </a:p>
          <a:p>
            <a:endParaRPr lang="fr-FR" sz="1600" dirty="0" smtClean="0">
              <a:latin typeface="Segoe Print" pitchFamily="2" charset="0"/>
            </a:endParaRPr>
          </a:p>
          <a:p>
            <a:r>
              <a:rPr lang="fr-FR" sz="3200" dirty="0" smtClean="0">
                <a:latin typeface="Segoe Print" pitchFamily="2" charset="0"/>
              </a:rPr>
              <a:t>Il est l’Unique </a:t>
            </a:r>
          </a:p>
          <a:p>
            <a:endParaRPr lang="fr-FR" sz="3200" dirty="0" smtClean="0">
              <a:latin typeface="Segoe Print" pitchFamily="2" charset="0"/>
            </a:endParaRPr>
          </a:p>
          <a:p>
            <a:r>
              <a:rPr lang="fr-FR" sz="3200" dirty="0" smtClean="0">
                <a:latin typeface="Segoe Print" pitchFamily="2" charset="0"/>
              </a:rPr>
              <a:t>Mais Il n’est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pas solitaire…</a:t>
            </a:r>
            <a:endParaRPr lang="fr-FR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3789040"/>
            <a:ext cx="6804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Il est relation d’amour entre </a:t>
            </a:r>
          </a:p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rgbClr val="C00000"/>
                </a:solidFill>
                <a:latin typeface="Segoe Print" pitchFamily="2" charset="0"/>
              </a:rPr>
              <a:t>trois personnes 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égales et distinctes</a:t>
            </a:r>
            <a:endParaRPr lang="fr-FR" sz="3200" dirty="0">
              <a:latin typeface="Segoe Print" pitchFamily="2" charset="0"/>
            </a:endParaRPr>
          </a:p>
        </p:txBody>
      </p:sp>
      <p:pic>
        <p:nvPicPr>
          <p:cNvPr id="4" name="Image 3" descr="Trinité 3.PNG"/>
          <p:cNvPicPr>
            <a:picLocks noChangeAspect="1"/>
          </p:cNvPicPr>
          <p:nvPr/>
        </p:nvPicPr>
        <p:blipFill>
          <a:blip r:embed="rId2" cstate="print"/>
          <a:srcRect t="22694" r="4579"/>
          <a:stretch>
            <a:fillRect/>
          </a:stretch>
        </p:blipFill>
        <p:spPr>
          <a:xfrm>
            <a:off x="2389919" y="332656"/>
            <a:ext cx="4063505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iel-étoilé.image-arrière-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1560" y="62068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Elephant" pitchFamily="18" charset="0"/>
              </a:rPr>
              <a:t>Dieu  est communion d’amour.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1600" y="2420888"/>
            <a:ext cx="79563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Elephant" pitchFamily="18" charset="0"/>
                <a:cs typeface="MV Boli" pitchFamily="2" charset="0"/>
              </a:rPr>
              <a:t>Père</a:t>
            </a:r>
          </a:p>
          <a:p>
            <a:endParaRPr lang="fr-FR" sz="1200" dirty="0" smtClean="0">
              <a:solidFill>
                <a:schemeClr val="bg1"/>
              </a:solidFill>
              <a:latin typeface="Elephant" pitchFamily="18" charset="0"/>
              <a:cs typeface="MV Boli" pitchFamily="2" charset="0"/>
            </a:endParaRPr>
          </a:p>
          <a:p>
            <a:r>
              <a:rPr lang="fr-FR" sz="5400" dirty="0" smtClean="0">
                <a:solidFill>
                  <a:schemeClr val="bg1"/>
                </a:solidFill>
                <a:latin typeface="Elephant" pitchFamily="18" charset="0"/>
                <a:cs typeface="MV Boli" pitchFamily="2" charset="0"/>
              </a:rPr>
              <a:t>         </a:t>
            </a:r>
          </a:p>
          <a:p>
            <a:endParaRPr lang="fr-FR" sz="1200" dirty="0" smtClean="0">
              <a:solidFill>
                <a:schemeClr val="bg1"/>
              </a:solidFill>
              <a:latin typeface="Elephant" pitchFamily="18" charset="0"/>
              <a:cs typeface="MV Boli" pitchFamily="2" charset="0"/>
            </a:endParaRPr>
          </a:p>
          <a:p>
            <a:r>
              <a:rPr lang="fr-FR" sz="5400" dirty="0" smtClean="0">
                <a:solidFill>
                  <a:schemeClr val="bg1"/>
                </a:solidFill>
                <a:latin typeface="Elephant" pitchFamily="18" charset="0"/>
                <a:cs typeface="MV Boli" pitchFamily="2" charset="0"/>
              </a:rPr>
              <a:t>                </a:t>
            </a:r>
            <a:endParaRPr lang="fr-FR" sz="5400" dirty="0">
              <a:solidFill>
                <a:schemeClr val="bg1"/>
              </a:solidFill>
              <a:latin typeface="Elephant" pitchFamily="18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iel-étoilé.image-arrière-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1560" y="62068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Elephant" pitchFamily="18" charset="0"/>
              </a:rPr>
              <a:t>Dieu  est communion d’amour.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1600" y="2420888"/>
            <a:ext cx="79563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Elephant" pitchFamily="18" charset="0"/>
                <a:cs typeface="MV Boli" pitchFamily="2" charset="0"/>
              </a:rPr>
              <a:t>Père</a:t>
            </a:r>
          </a:p>
          <a:p>
            <a:endParaRPr lang="fr-FR" sz="1200" dirty="0" smtClean="0">
              <a:solidFill>
                <a:schemeClr val="bg1"/>
              </a:solidFill>
              <a:latin typeface="Elephant" pitchFamily="18" charset="0"/>
              <a:cs typeface="MV Boli" pitchFamily="2" charset="0"/>
            </a:endParaRPr>
          </a:p>
          <a:p>
            <a:r>
              <a:rPr lang="fr-FR" sz="5400" dirty="0" smtClean="0">
                <a:solidFill>
                  <a:schemeClr val="bg1"/>
                </a:solidFill>
                <a:latin typeface="Elephant" pitchFamily="18" charset="0"/>
                <a:cs typeface="MV Boli" pitchFamily="2" charset="0"/>
              </a:rPr>
              <a:t>         Fils </a:t>
            </a:r>
          </a:p>
          <a:p>
            <a:endParaRPr lang="fr-FR" sz="1200" dirty="0" smtClean="0">
              <a:solidFill>
                <a:schemeClr val="bg1"/>
              </a:solidFill>
              <a:latin typeface="Elephant" pitchFamily="18" charset="0"/>
              <a:cs typeface="MV Boli" pitchFamily="2" charset="0"/>
            </a:endParaRPr>
          </a:p>
          <a:p>
            <a:r>
              <a:rPr lang="fr-FR" sz="5400" dirty="0" smtClean="0">
                <a:solidFill>
                  <a:schemeClr val="bg1"/>
                </a:solidFill>
                <a:latin typeface="Elephant" pitchFamily="18" charset="0"/>
                <a:cs typeface="MV Boli" pitchFamily="2" charset="0"/>
              </a:rPr>
              <a:t>                </a:t>
            </a:r>
            <a:endParaRPr lang="fr-FR" sz="5400" dirty="0">
              <a:solidFill>
                <a:schemeClr val="bg1"/>
              </a:solidFill>
              <a:latin typeface="Elephant" pitchFamily="18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iel-étoilé.image-arrière-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1560" y="62068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Elephant" pitchFamily="18" charset="0"/>
              </a:rPr>
              <a:t>Dieu  est communion d’amour.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1600" y="2420888"/>
            <a:ext cx="79563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Elephant" pitchFamily="18" charset="0"/>
                <a:cs typeface="MV Boli" pitchFamily="2" charset="0"/>
              </a:rPr>
              <a:t>Père</a:t>
            </a:r>
          </a:p>
          <a:p>
            <a:endParaRPr lang="fr-FR" sz="1200" dirty="0" smtClean="0">
              <a:solidFill>
                <a:schemeClr val="bg1"/>
              </a:solidFill>
              <a:latin typeface="Elephant" pitchFamily="18" charset="0"/>
              <a:cs typeface="MV Boli" pitchFamily="2" charset="0"/>
            </a:endParaRPr>
          </a:p>
          <a:p>
            <a:r>
              <a:rPr lang="fr-FR" sz="5400" dirty="0" smtClean="0">
                <a:solidFill>
                  <a:schemeClr val="bg1"/>
                </a:solidFill>
                <a:latin typeface="Elephant" pitchFamily="18" charset="0"/>
                <a:cs typeface="MV Boli" pitchFamily="2" charset="0"/>
              </a:rPr>
              <a:t>         Fils </a:t>
            </a:r>
          </a:p>
          <a:p>
            <a:endParaRPr lang="fr-FR" sz="1200" dirty="0" smtClean="0">
              <a:solidFill>
                <a:schemeClr val="bg1"/>
              </a:solidFill>
              <a:latin typeface="Elephant" pitchFamily="18" charset="0"/>
              <a:cs typeface="MV Boli" pitchFamily="2" charset="0"/>
            </a:endParaRPr>
          </a:p>
          <a:p>
            <a:r>
              <a:rPr lang="fr-FR" sz="5400" dirty="0" smtClean="0">
                <a:solidFill>
                  <a:schemeClr val="bg1"/>
                </a:solidFill>
                <a:latin typeface="Elephant" pitchFamily="18" charset="0"/>
                <a:cs typeface="MV Boli" pitchFamily="2" charset="0"/>
              </a:rPr>
              <a:t>                Saint Esprit</a:t>
            </a:r>
            <a:endParaRPr lang="fr-FR" sz="5400" dirty="0">
              <a:solidFill>
                <a:schemeClr val="bg1"/>
              </a:solidFill>
              <a:latin typeface="Elephant" pitchFamily="18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350100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C’est la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Sainte Trinité</a:t>
            </a:r>
          </a:p>
        </p:txBody>
      </p:sp>
      <p:pic>
        <p:nvPicPr>
          <p:cNvPr id="3" name="Image 2" descr="Trinité 3.PNG"/>
          <p:cNvPicPr>
            <a:picLocks noChangeAspect="1"/>
          </p:cNvPicPr>
          <p:nvPr/>
        </p:nvPicPr>
        <p:blipFill>
          <a:blip r:embed="rId2" cstate="print"/>
          <a:srcRect t="22069" r="-1034" b="4612"/>
          <a:stretch>
            <a:fillRect/>
          </a:stretch>
        </p:blipFill>
        <p:spPr>
          <a:xfrm>
            <a:off x="2627784" y="260648"/>
            <a:ext cx="3888432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3501008"/>
            <a:ext cx="72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C’est la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Sainte Trinité</a:t>
            </a:r>
          </a:p>
          <a:p>
            <a:endParaRPr lang="fr-FR" sz="2400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Le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P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ère</a:t>
            </a:r>
            <a:r>
              <a:rPr lang="fr-FR" sz="2400" dirty="0" smtClean="0">
                <a:latin typeface="Segoe Print" pitchFamily="2" charset="0"/>
              </a:rPr>
              <a:t> aime le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Fils</a:t>
            </a:r>
          </a:p>
        </p:txBody>
      </p:sp>
      <p:pic>
        <p:nvPicPr>
          <p:cNvPr id="3" name="Image 2" descr="Trinité 3.PNG"/>
          <p:cNvPicPr>
            <a:picLocks noChangeAspect="1"/>
          </p:cNvPicPr>
          <p:nvPr/>
        </p:nvPicPr>
        <p:blipFill>
          <a:blip r:embed="rId2" cstate="print"/>
          <a:srcRect t="22069" r="-1034" b="4612"/>
          <a:stretch>
            <a:fillRect/>
          </a:stretch>
        </p:blipFill>
        <p:spPr>
          <a:xfrm>
            <a:off x="2627784" y="260648"/>
            <a:ext cx="3888432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501008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C’est la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Sainte Trinité</a:t>
            </a:r>
          </a:p>
          <a:p>
            <a:endParaRPr lang="fr-FR" sz="2400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Le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P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ère</a:t>
            </a:r>
            <a:r>
              <a:rPr lang="fr-FR" sz="2400" dirty="0" smtClean="0">
                <a:latin typeface="Segoe Print" pitchFamily="2" charset="0"/>
              </a:rPr>
              <a:t> aime le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Fils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Le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 Fils</a:t>
            </a:r>
            <a:r>
              <a:rPr lang="fr-FR" sz="2400" dirty="0" smtClean="0">
                <a:latin typeface="Segoe Print" pitchFamily="2" charset="0"/>
              </a:rPr>
              <a:t> reçoit l’amour du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Père</a:t>
            </a:r>
            <a:r>
              <a:rPr lang="fr-FR" sz="2400" dirty="0" smtClean="0">
                <a:latin typeface="Segoe Print" pitchFamily="2" charset="0"/>
              </a:rPr>
              <a:t> et l’aime en retour</a:t>
            </a:r>
          </a:p>
        </p:txBody>
      </p:sp>
      <p:pic>
        <p:nvPicPr>
          <p:cNvPr id="3" name="Image 2" descr="Trinité 3.PNG"/>
          <p:cNvPicPr>
            <a:picLocks noChangeAspect="1"/>
          </p:cNvPicPr>
          <p:nvPr/>
        </p:nvPicPr>
        <p:blipFill>
          <a:blip r:embed="rId2" cstate="print"/>
          <a:srcRect t="22069" r="-1034" b="4612"/>
          <a:stretch>
            <a:fillRect/>
          </a:stretch>
        </p:blipFill>
        <p:spPr>
          <a:xfrm>
            <a:off x="2627784" y="260648"/>
            <a:ext cx="3888432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Qui est-il pour moi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38610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Forte" pitchFamily="66" charset="0"/>
              </a:rPr>
              <a:t>Un ami ?</a:t>
            </a:r>
            <a:endParaRPr lang="fr-FR" sz="3200" dirty="0">
              <a:solidFill>
                <a:srgbClr val="FFC000"/>
              </a:solidFill>
              <a:latin typeface="Forte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3501008"/>
            <a:ext cx="7200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C’est la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Sainte Trinité</a:t>
            </a:r>
          </a:p>
          <a:p>
            <a:endParaRPr lang="fr-FR" sz="2400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Le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P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ère</a:t>
            </a:r>
            <a:r>
              <a:rPr lang="fr-FR" sz="2400" dirty="0" smtClean="0">
                <a:latin typeface="Segoe Print" pitchFamily="2" charset="0"/>
              </a:rPr>
              <a:t> aime le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Fils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Le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fr-FR" sz="2400" dirty="0" smtClean="0">
                <a:latin typeface="Segoe Print" pitchFamily="2" charset="0"/>
              </a:rPr>
              <a:t>Fils se reçoit du Père et l’aime en retour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De leur amour jaillit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l’Esprit Saint </a:t>
            </a:r>
          </a:p>
        </p:txBody>
      </p:sp>
      <p:pic>
        <p:nvPicPr>
          <p:cNvPr id="3" name="Image 2" descr="Trinité 3.PNG"/>
          <p:cNvPicPr>
            <a:picLocks noChangeAspect="1"/>
          </p:cNvPicPr>
          <p:nvPr/>
        </p:nvPicPr>
        <p:blipFill>
          <a:blip r:embed="rId2" cstate="print"/>
          <a:srcRect t="22069" r="-1034" b="4612"/>
          <a:stretch>
            <a:fillRect/>
          </a:stretch>
        </p:blipFill>
        <p:spPr>
          <a:xfrm>
            <a:off x="2627784" y="260648"/>
            <a:ext cx="3888432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3501008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C’est la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Sainte Trinité</a:t>
            </a:r>
          </a:p>
          <a:p>
            <a:endParaRPr lang="fr-FR" sz="2000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Le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P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ère </a:t>
            </a:r>
            <a:r>
              <a:rPr lang="fr-FR" sz="2400" dirty="0" smtClean="0">
                <a:latin typeface="Segoe Print" pitchFamily="2" charset="0"/>
              </a:rPr>
              <a:t>aime le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Fils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Le Fils reçoit l’amour du Père et l’aime en retour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De leur amour jaillit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l’Esprit Saint</a:t>
            </a:r>
            <a:r>
              <a:rPr lang="fr-FR" sz="2400" dirty="0" smtClean="0">
                <a:latin typeface="Segoe Print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Qui est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l’amour en personne</a:t>
            </a:r>
            <a:endParaRPr lang="fr-FR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Image 2" descr="Trinité 3.PNG"/>
          <p:cNvPicPr>
            <a:picLocks noChangeAspect="1"/>
          </p:cNvPicPr>
          <p:nvPr/>
        </p:nvPicPr>
        <p:blipFill>
          <a:blip r:embed="rId2" cstate="print"/>
          <a:srcRect t="22069" r="-1034" b="4612"/>
          <a:stretch>
            <a:fillRect/>
          </a:stretch>
        </p:blipFill>
        <p:spPr>
          <a:xfrm>
            <a:off x="2627784" y="260648"/>
            <a:ext cx="3888432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34076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Segoe Print" pitchFamily="2" charset="0"/>
              </a:rPr>
              <a:t>Père, Fils, Esprit Saint</a:t>
            </a:r>
          </a:p>
          <a:p>
            <a:pPr algn="ctr"/>
            <a:r>
              <a:rPr lang="fr-FR" sz="3200" dirty="0" smtClean="0">
                <a:latin typeface="Segoe Print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340768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Segoe Print" pitchFamily="2" charset="0"/>
              </a:rPr>
              <a:t>Père, Fils, Esprit Saint</a:t>
            </a:r>
          </a:p>
          <a:p>
            <a:pPr algn="ctr"/>
            <a:r>
              <a:rPr lang="fr-FR" sz="3200" dirty="0" smtClean="0">
                <a:latin typeface="Segoe Print" pitchFamily="2" charset="0"/>
              </a:rPr>
              <a:t> </a:t>
            </a:r>
          </a:p>
          <a:p>
            <a:pPr algn="ctr"/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1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 seul Dieu en 3 personnes</a:t>
            </a:r>
          </a:p>
          <a:p>
            <a:pPr algn="ctr"/>
            <a:endParaRPr lang="fr-FR" sz="3200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340768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Segoe Print" pitchFamily="2" charset="0"/>
              </a:rPr>
              <a:t>Père, Fils, Esprit Saint</a:t>
            </a:r>
          </a:p>
          <a:p>
            <a:pPr algn="ctr"/>
            <a:r>
              <a:rPr lang="fr-FR" sz="3200" dirty="0" smtClean="0">
                <a:latin typeface="Segoe Print" pitchFamily="2" charset="0"/>
              </a:rPr>
              <a:t> </a:t>
            </a:r>
          </a:p>
          <a:p>
            <a:pPr algn="ctr"/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1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 seul Dieu </a:t>
            </a:r>
            <a:r>
              <a:rPr lang="fr-FR" sz="3200" dirty="0" smtClean="0">
                <a:latin typeface="Segoe Print" pitchFamily="2" charset="0"/>
              </a:rPr>
              <a:t>en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 3 personnes</a:t>
            </a:r>
          </a:p>
          <a:p>
            <a:pPr algn="ctr"/>
            <a:endParaRPr lang="fr-FR" sz="3200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q</a:t>
            </a:r>
            <a:r>
              <a:rPr lang="fr-FR" sz="2400" dirty="0" smtClean="0">
                <a:latin typeface="Segoe Print" pitchFamily="2" charset="0"/>
              </a:rPr>
              <a:t>ui s’aiment et se donnent l’une à l’autre dans une perpétuelle 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communion d’amour</a:t>
            </a:r>
            <a:endParaRPr lang="fr-FR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sées 9"/>
          <p:cNvSpPr/>
          <p:nvPr/>
        </p:nvSpPr>
        <p:spPr>
          <a:xfrm>
            <a:off x="467544" y="332656"/>
            <a:ext cx="8208912" cy="4968552"/>
          </a:xfrm>
          <a:prstGeom prst="cloudCallout">
            <a:avLst>
              <a:gd name="adj1" fmla="val -46590"/>
              <a:gd name="adj2" fmla="val 71545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300" dirty="0" smtClean="0">
                <a:latin typeface="MV Boli" pitchFamily="2" charset="0"/>
                <a:cs typeface="MV Boli" pitchFamily="2" charset="0"/>
              </a:rPr>
              <a:t>Tu as du prix à mes yeux</a:t>
            </a:r>
          </a:p>
          <a:p>
            <a:pPr algn="ctr"/>
            <a:endParaRPr lang="fr-FR" sz="1000" dirty="0" smtClean="0"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3300" dirty="0" smtClean="0">
                <a:latin typeface="MV Boli" pitchFamily="2" charset="0"/>
                <a:cs typeface="MV Boli" pitchFamily="2" charset="0"/>
              </a:rPr>
              <a:t>et</a:t>
            </a:r>
          </a:p>
          <a:p>
            <a:pPr algn="ctr"/>
            <a:endParaRPr lang="fr-FR" sz="1000" dirty="0" smtClean="0"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3300" dirty="0" smtClean="0">
                <a:latin typeface="MV Boli" pitchFamily="2" charset="0"/>
                <a:cs typeface="MV Boli" pitchFamily="2" charset="0"/>
              </a:rPr>
              <a:t>Je t’aime </a:t>
            </a:r>
            <a:endParaRPr lang="fr-FR" sz="33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Pensées 10"/>
          <p:cNvSpPr/>
          <p:nvPr/>
        </p:nvSpPr>
        <p:spPr>
          <a:xfrm>
            <a:off x="5724128" y="4365104"/>
            <a:ext cx="2664296" cy="1584176"/>
          </a:xfrm>
          <a:prstGeom prst="cloudCallout">
            <a:avLst>
              <a:gd name="adj1" fmla="val -233975"/>
              <a:gd name="adj2" fmla="val 81470"/>
            </a:avLst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Isaïe 43, 4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sées 9"/>
          <p:cNvSpPr/>
          <p:nvPr/>
        </p:nvSpPr>
        <p:spPr>
          <a:xfrm>
            <a:off x="467544" y="332656"/>
            <a:ext cx="8208912" cy="4968552"/>
          </a:xfrm>
          <a:prstGeom prst="cloudCallout">
            <a:avLst>
              <a:gd name="adj1" fmla="val -46590"/>
              <a:gd name="adj2" fmla="val 71545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300" dirty="0" smtClean="0">
                <a:latin typeface="MV Boli" pitchFamily="2" charset="0"/>
                <a:cs typeface="MV Boli" pitchFamily="2" charset="0"/>
              </a:rPr>
              <a:t>Tu as du prix à mes yeux</a:t>
            </a:r>
          </a:p>
          <a:p>
            <a:pPr algn="ctr"/>
            <a:endParaRPr lang="fr-FR" sz="1000" dirty="0" smtClean="0"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3300" dirty="0" smtClean="0">
                <a:latin typeface="MV Boli" pitchFamily="2" charset="0"/>
                <a:cs typeface="MV Boli" pitchFamily="2" charset="0"/>
              </a:rPr>
              <a:t>et</a:t>
            </a:r>
          </a:p>
          <a:p>
            <a:pPr algn="ctr"/>
            <a:endParaRPr lang="fr-FR" sz="1000" dirty="0" smtClean="0"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3300" dirty="0" smtClean="0">
                <a:latin typeface="MV Boli" pitchFamily="2" charset="0"/>
                <a:cs typeface="MV Boli" pitchFamily="2" charset="0"/>
              </a:rPr>
              <a:t>Je t’aime </a:t>
            </a:r>
            <a:endParaRPr lang="fr-FR" sz="33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Pensées 10"/>
          <p:cNvSpPr/>
          <p:nvPr/>
        </p:nvSpPr>
        <p:spPr>
          <a:xfrm>
            <a:off x="5724128" y="4365104"/>
            <a:ext cx="2664296" cy="1584176"/>
          </a:xfrm>
          <a:prstGeom prst="cloudCallout">
            <a:avLst>
              <a:gd name="adj1" fmla="val -233975"/>
              <a:gd name="adj2" fmla="val 81470"/>
            </a:avLst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Isaïe 43, 4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 3" descr="44-51-thick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36912"/>
            <a:ext cx="3707904" cy="3707904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.jpg"/>
          <p:cNvPicPr>
            <a:picLocks noChangeAspect="1"/>
          </p:cNvPicPr>
          <p:nvPr/>
        </p:nvPicPr>
        <p:blipFill>
          <a:blip r:embed="rId2" cstate="print"/>
          <a:srcRect l="5071" t="4851" r="5344" b="5901"/>
          <a:stretch>
            <a:fillRect/>
          </a:stretch>
        </p:blipFill>
        <p:spPr>
          <a:xfrm>
            <a:off x="827584" y="332656"/>
            <a:ext cx="7632848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eu Créateur.PNG"/>
          <p:cNvPicPr>
            <a:picLocks noChangeAspect="1"/>
          </p:cNvPicPr>
          <p:nvPr/>
        </p:nvPicPr>
        <p:blipFill>
          <a:blip r:embed="rId2" cstate="print"/>
          <a:srcRect l="35107" t="4762"/>
          <a:stretch>
            <a:fillRect/>
          </a:stretch>
        </p:blipFill>
        <p:spPr>
          <a:xfrm>
            <a:off x="1691680" y="177251"/>
            <a:ext cx="6588224" cy="6680749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5198" y="5771538"/>
            <a:ext cx="9144000" cy="12426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600" dirty="0" smtClean="0">
                <a:solidFill>
                  <a:srgbClr val="191919"/>
                </a:solidFill>
                <a:latin typeface="Segoe Print" pitchFamily="2" charset="0"/>
                <a:cs typeface="MV Boli" pitchFamily="2" charset="0"/>
              </a:rPr>
              <a:t>Grandes</a:t>
            </a:r>
            <a:r>
              <a:rPr lang="fr-FR" sz="2600" dirty="0" smtClean="0">
                <a:solidFill>
                  <a:srgbClr val="191919"/>
                </a:solidFill>
                <a:latin typeface="Segoe Print" pitchFamily="2" charset="0"/>
                <a:cs typeface="MV Boli" pitchFamily="2" charset="0"/>
              </a:rPr>
              <a:t>, merveilleuses, tes œuvres, </a:t>
            </a:r>
          </a:p>
          <a:p>
            <a:pPr>
              <a:lnSpc>
                <a:spcPct val="150000"/>
              </a:lnSpc>
            </a:pPr>
            <a:r>
              <a:rPr lang="fr-FR" sz="2600" dirty="0" smtClean="0">
                <a:solidFill>
                  <a:srgbClr val="191919"/>
                </a:solidFill>
                <a:latin typeface="Segoe Print" pitchFamily="2" charset="0"/>
                <a:cs typeface="MV Boli" pitchFamily="2" charset="0"/>
              </a:rPr>
              <a:t>Dieu de l’univers </a:t>
            </a:r>
            <a:r>
              <a:rPr lang="fr-FR" sz="2600" dirty="0" smtClean="0">
                <a:solidFill>
                  <a:srgbClr val="242424"/>
                </a:solidFill>
                <a:latin typeface="Segoe Print" pitchFamily="2" charset="0"/>
                <a:cs typeface="MV Boli" pitchFamily="2" charset="0"/>
              </a:rPr>
              <a:t>!                                </a:t>
            </a:r>
            <a:r>
              <a:rPr lang="fr-FR" sz="1400" dirty="0" smtClean="0">
                <a:solidFill>
                  <a:srgbClr val="242424"/>
                </a:solidFill>
                <a:latin typeface="Segoe Print" pitchFamily="2" charset="0"/>
                <a:cs typeface="MV Boli" pitchFamily="2" charset="0"/>
              </a:rPr>
              <a:t>Apocalypse 15, 3</a:t>
            </a:r>
            <a:endParaRPr lang="fr-FR" sz="1400" dirty="0">
              <a:solidFill>
                <a:srgbClr val="242424"/>
              </a:solidFill>
              <a:latin typeface="Segoe Print" pitchFamily="2" charset="0"/>
              <a:cs typeface="MV Boli" pitchFamily="2" charset="0"/>
            </a:endParaRPr>
          </a:p>
        </p:txBody>
      </p:sp>
      <p:pic>
        <p:nvPicPr>
          <p:cNvPr id="7" name="Image 6" descr="P102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Qui est-il pour moi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38610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Forte" pitchFamily="66" charset="0"/>
              </a:rPr>
              <a:t>Un ami ?</a:t>
            </a:r>
            <a:endParaRPr lang="fr-FR" sz="32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016" y="34290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6600"/>
                </a:solidFill>
                <a:latin typeface="Arial Black" pitchFamily="34" charset="0"/>
              </a:rPr>
              <a:t>Une énigme ?</a:t>
            </a:r>
            <a:endParaRPr lang="fr-FR" sz="2800" dirty="0">
              <a:solidFill>
                <a:srgbClr val="FF6600"/>
              </a:solidFill>
              <a:latin typeface="Arial Black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Lucida Handwriting" pitchFamily="66" charset="0"/>
              </a:rPr>
              <a:t>Et  Dieu  vit  que  cela  était  bon</a:t>
            </a:r>
            <a:endParaRPr lang="fr-FR" sz="28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P1010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0011" cy="6858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851920" y="188640"/>
            <a:ext cx="52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663300"/>
                </a:solidFill>
                <a:latin typeface="Lucida Handwriting" pitchFamily="66" charset="0"/>
              </a:rPr>
              <a:t>Et  Dieu vit que cela était bon </a:t>
            </a:r>
            <a:endParaRPr lang="fr-F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le_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87624" y="4149080"/>
            <a:ext cx="66967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 Et Dieu vit que cela était TRES bon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ous sommes à l'image de D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0648"/>
            <a:ext cx="5480268" cy="4536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908720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Segoe Print" pitchFamily="2" charset="0"/>
              </a:rPr>
              <a:t>Nous sommes faits pour aimer et être aimés…</a:t>
            </a:r>
            <a:endParaRPr lang="fr-FR" sz="28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515719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Car nous sommes à l’image de Dieu  </a:t>
            </a:r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qui est amour !</a:t>
            </a:r>
            <a:endParaRPr lang="fr-FR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968711"/>
            <a:ext cx="9144000" cy="769441"/>
          </a:xfrm>
          <a:prstGeom prst="rect">
            <a:avLst/>
          </a:prstGeom>
          <a:solidFill>
            <a:srgbClr val="C4BCC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V Boli" pitchFamily="2" charset="0"/>
                <a:ea typeface="Calibri" pitchFamily="34" charset="0"/>
                <a:cs typeface="MV Boli" pitchFamily="2" charset="0"/>
              </a:rPr>
              <a:t>Etre à l’image de Dieu, c’est être fait pour aimer et se donner,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V Boli" pitchFamily="2" charset="0"/>
                <a:ea typeface="Calibri" pitchFamily="34" charset="0"/>
                <a:cs typeface="MV Boli" pitchFamily="2" charset="0"/>
              </a:rPr>
              <a:t>être fait pour vivre en communion avec d’autres.</a:t>
            </a:r>
            <a:endParaRPr kumimoji="0" lang="fr-FR" sz="2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347864" y="1484784"/>
            <a:ext cx="3096344" cy="316835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Trouver sa joie dans la joie de l’autre : voilà le secret du bonheur.</a:t>
            </a:r>
          </a:p>
          <a:p>
            <a:pPr algn="ctr"/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dirty="0" smtClean="0"/>
              <a:t>Bernanos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347864" y="1484784"/>
            <a:ext cx="3096344" cy="316835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Trouver sa joie dans la joie de l’autre : voilà le secret du bonheur.</a:t>
            </a:r>
          </a:p>
          <a:p>
            <a:pPr algn="ctr"/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dirty="0" smtClean="0"/>
              <a:t>Bernanos</a:t>
            </a:r>
          </a:p>
        </p:txBody>
      </p:sp>
      <p:sp>
        <p:nvSpPr>
          <p:cNvPr id="8" name="Ellipse 7"/>
          <p:cNvSpPr/>
          <p:nvPr/>
        </p:nvSpPr>
        <p:spPr>
          <a:xfrm>
            <a:off x="5868144" y="0"/>
            <a:ext cx="3275856" cy="331236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Le plaisir c'est toujours l'égo, ma petite jouissance...</a:t>
            </a:r>
          </a:p>
          <a:p>
            <a:pPr algn="ctr"/>
            <a:r>
              <a:rPr lang="fr-FR" i="1" dirty="0" smtClean="0"/>
              <a:t>Le bonheur, c'est l'autre et moi</a:t>
            </a:r>
            <a:r>
              <a:rPr lang="fr-FR" dirty="0" smtClean="0"/>
              <a:t>.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Sœur Emmanuelle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347864" y="1484784"/>
            <a:ext cx="3096344" cy="316835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Trouver sa joie dans la joie de l’autre : voilà le secret du bonheur.</a:t>
            </a:r>
          </a:p>
          <a:p>
            <a:pPr algn="ctr"/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dirty="0" smtClean="0"/>
              <a:t>Bernanos</a:t>
            </a:r>
          </a:p>
        </p:txBody>
      </p:sp>
      <p:sp>
        <p:nvSpPr>
          <p:cNvPr id="7" name="Ellipse 6"/>
          <p:cNvSpPr/>
          <p:nvPr/>
        </p:nvSpPr>
        <p:spPr>
          <a:xfrm>
            <a:off x="5364088" y="3473624"/>
            <a:ext cx="3312368" cy="3384376"/>
          </a:xfrm>
          <a:prstGeom prst="ellipse">
            <a:avLst/>
          </a:prstGeom>
          <a:solidFill>
            <a:srgbClr val="0000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Le secret de la paix et du bonheur, c’est de s’oublier, de se  désoccuper de soi-même.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Elisabeth de la Trinité</a:t>
            </a:r>
          </a:p>
        </p:txBody>
      </p:sp>
      <p:sp>
        <p:nvSpPr>
          <p:cNvPr id="8" name="Ellipse 7"/>
          <p:cNvSpPr/>
          <p:nvPr/>
        </p:nvSpPr>
        <p:spPr>
          <a:xfrm>
            <a:off x="5868144" y="0"/>
            <a:ext cx="3275856" cy="331236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Le plaisir c'est toujours l'égo, ma petite jouissance...</a:t>
            </a:r>
          </a:p>
          <a:p>
            <a:pPr algn="ctr"/>
            <a:r>
              <a:rPr lang="fr-FR" i="1" dirty="0" smtClean="0"/>
              <a:t>Le bonheur, c'est l'autre et moi</a:t>
            </a:r>
            <a:r>
              <a:rPr lang="fr-FR" dirty="0" smtClean="0"/>
              <a:t>.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Sœur Emmanuelle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347864" y="1484784"/>
            <a:ext cx="3096344" cy="316835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Trouver sa joie dans la joie de l’autre : voilà le secret du bonheur.</a:t>
            </a:r>
          </a:p>
          <a:p>
            <a:pPr algn="ctr"/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dirty="0" smtClean="0"/>
              <a:t>Bernanos</a:t>
            </a:r>
          </a:p>
        </p:txBody>
      </p:sp>
      <p:sp>
        <p:nvSpPr>
          <p:cNvPr id="7" name="Ellipse 6"/>
          <p:cNvSpPr/>
          <p:nvPr/>
        </p:nvSpPr>
        <p:spPr>
          <a:xfrm>
            <a:off x="5364088" y="3473624"/>
            <a:ext cx="3312368" cy="3384376"/>
          </a:xfrm>
          <a:prstGeom prst="ellipse">
            <a:avLst/>
          </a:prstGeom>
          <a:solidFill>
            <a:srgbClr val="0000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Le secret de la paix et du bonheur, c’est de s’oublier, de se  désoccuper de soi-même.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Elisabeth de la Trinité</a:t>
            </a:r>
          </a:p>
        </p:txBody>
      </p:sp>
      <p:sp>
        <p:nvSpPr>
          <p:cNvPr id="8" name="Ellipse 7"/>
          <p:cNvSpPr/>
          <p:nvPr/>
        </p:nvSpPr>
        <p:spPr>
          <a:xfrm>
            <a:off x="5868144" y="0"/>
            <a:ext cx="3275856" cy="331236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Le plaisir c'est toujours l'égo, ma petite jouissance...</a:t>
            </a:r>
          </a:p>
          <a:p>
            <a:pPr algn="ctr"/>
            <a:r>
              <a:rPr lang="fr-FR" i="1" dirty="0" smtClean="0"/>
              <a:t>Le bonheur, c'est l'autre et moi</a:t>
            </a:r>
            <a:r>
              <a:rPr lang="fr-FR" dirty="0" smtClean="0"/>
              <a:t>.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Sœur Emmanuelle</a:t>
            </a:r>
          </a:p>
        </p:txBody>
      </p:sp>
      <p:sp>
        <p:nvSpPr>
          <p:cNvPr id="9" name="Ellipse 8"/>
          <p:cNvSpPr/>
          <p:nvPr/>
        </p:nvSpPr>
        <p:spPr>
          <a:xfrm>
            <a:off x="827584" y="3068960"/>
            <a:ext cx="3744416" cy="36004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Notre bonheur se trouve dans le frère qui nous est donné et qui nous est confié par Dieu et, à travers lui, ce bonheur est Dieu lui-même.</a:t>
            </a:r>
          </a:p>
          <a:p>
            <a:pPr algn="ctr"/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>Saint Jean-Paul II</a:t>
            </a:r>
            <a:endParaRPr lang="fr-F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Qui est-il pour moi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38610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Forte" pitchFamily="66" charset="0"/>
              </a:rPr>
              <a:t>Un ami ?</a:t>
            </a:r>
            <a:endParaRPr lang="fr-FR" sz="32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016" y="34290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6600"/>
                </a:solidFill>
                <a:latin typeface="Arial Black" pitchFamily="34" charset="0"/>
              </a:rPr>
              <a:t>Une énigme ?</a:t>
            </a:r>
            <a:endParaRPr lang="fr-FR" sz="28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7824" y="50131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Footlight MT Light" pitchFamily="18" charset="0"/>
              </a:rPr>
              <a:t>Un Père ?</a:t>
            </a:r>
            <a:endParaRPr lang="fr-FR" sz="3600" dirty="0">
              <a:solidFill>
                <a:srgbClr val="00B0F0"/>
              </a:solidFill>
              <a:latin typeface="Footlight MT Light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347864" y="1484784"/>
            <a:ext cx="3096344" cy="316835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/>
              <a:t>Trouver sa joie dans la joie de l’autre : </a:t>
            </a:r>
          </a:p>
          <a:p>
            <a:pPr algn="ctr"/>
            <a:r>
              <a:rPr lang="fr-FR" sz="2000" i="1" dirty="0" smtClean="0"/>
              <a:t>voilà le secret du bonheur.</a:t>
            </a:r>
          </a:p>
          <a:p>
            <a:pPr algn="ctr"/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dirty="0" smtClean="0"/>
              <a:t>Bernanos</a:t>
            </a:r>
          </a:p>
        </p:txBody>
      </p:sp>
      <p:sp>
        <p:nvSpPr>
          <p:cNvPr id="7" name="Ellipse 6"/>
          <p:cNvSpPr/>
          <p:nvPr/>
        </p:nvSpPr>
        <p:spPr>
          <a:xfrm>
            <a:off x="5364088" y="3473624"/>
            <a:ext cx="3312368" cy="3384376"/>
          </a:xfrm>
          <a:prstGeom prst="ellipse">
            <a:avLst/>
          </a:prstGeom>
          <a:solidFill>
            <a:srgbClr val="0000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/>
              <a:t>Le secret de la paix et du bonheur, c’est de s’oublier, de se  désoccuper de soi-même</a:t>
            </a:r>
            <a:r>
              <a:rPr lang="fr-FR" i="1" dirty="0" smtClean="0"/>
              <a:t>.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Elisabeth de la Trinité</a:t>
            </a:r>
          </a:p>
        </p:txBody>
      </p:sp>
      <p:sp>
        <p:nvSpPr>
          <p:cNvPr id="8" name="Ellipse 7"/>
          <p:cNvSpPr/>
          <p:nvPr/>
        </p:nvSpPr>
        <p:spPr>
          <a:xfrm>
            <a:off x="5868144" y="0"/>
            <a:ext cx="3275856" cy="331236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/>
              <a:t>Le plaisir c'est toujours l'égo, ma petite jouissance...</a:t>
            </a:r>
          </a:p>
          <a:p>
            <a:pPr algn="ctr"/>
            <a:r>
              <a:rPr lang="fr-FR" sz="2000" i="1" dirty="0" smtClean="0"/>
              <a:t>Le bonheur, c'est l'autre et moi</a:t>
            </a:r>
            <a:r>
              <a:rPr lang="fr-FR" sz="2000" dirty="0" smtClean="0"/>
              <a:t>. 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Sœur Emmanuelle</a:t>
            </a:r>
          </a:p>
        </p:txBody>
      </p:sp>
      <p:sp>
        <p:nvSpPr>
          <p:cNvPr id="9" name="Ellipse 8"/>
          <p:cNvSpPr/>
          <p:nvPr/>
        </p:nvSpPr>
        <p:spPr>
          <a:xfrm>
            <a:off x="827584" y="3068960"/>
            <a:ext cx="3744416" cy="36004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/>
              <a:t>Notre bonheur se trouve dans le frère qui nous est donné et qui nous est confié par Dieu et, à travers lui, ce bonheur est Dieu lui-même.</a:t>
            </a:r>
          </a:p>
          <a:p>
            <a:pPr algn="ctr"/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>Saint Jean-Paul II</a:t>
            </a:r>
            <a:endParaRPr lang="fr-FR" dirty="0" smtClean="0"/>
          </a:p>
        </p:txBody>
      </p:sp>
      <p:sp>
        <p:nvSpPr>
          <p:cNvPr id="11" name="Ellipse 10"/>
          <p:cNvSpPr/>
          <p:nvPr/>
        </p:nvSpPr>
        <p:spPr>
          <a:xfrm>
            <a:off x="539552" y="188640"/>
            <a:ext cx="3168352" cy="3168352"/>
          </a:xfrm>
          <a:prstGeom prst="ellipse">
            <a:avLst/>
          </a:prstGeom>
          <a:solidFill>
            <a:srgbClr val="0000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/>
              <a:t>La clef du bonheur est très simple :</a:t>
            </a:r>
          </a:p>
          <a:p>
            <a:pPr algn="ctr"/>
            <a:r>
              <a:rPr lang="fr-FR" sz="2000" i="1" dirty="0" smtClean="0"/>
              <a:t>le vrai bonheur se trouve en Dieu.</a:t>
            </a:r>
          </a:p>
          <a:p>
            <a:pPr algn="ctr"/>
            <a:r>
              <a:rPr lang="fr-FR" sz="2000" i="1" dirty="0" smtClean="0"/>
              <a:t/>
            </a:r>
            <a:br>
              <a:rPr lang="fr-FR" sz="2000" i="1" dirty="0" smtClean="0"/>
            </a:br>
            <a:r>
              <a:rPr lang="fr-FR" i="1" dirty="0" smtClean="0"/>
              <a:t>Benoit XVI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ex avery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5760640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ex avery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5760640" cy="2016224"/>
          </a:xfrm>
          <a:prstGeom prst="rect">
            <a:avLst/>
          </a:prstGeom>
        </p:spPr>
      </p:pic>
      <p:pic>
        <p:nvPicPr>
          <p:cNvPr id="4" name="Image 3" descr="tex avery l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654152" cy="31973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3429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ex avery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5760640" cy="2016224"/>
          </a:xfrm>
          <a:prstGeom prst="rect">
            <a:avLst/>
          </a:prstGeom>
        </p:spPr>
      </p:pic>
      <p:pic>
        <p:nvPicPr>
          <p:cNvPr id="4" name="Image 3" descr="tex avery l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654152" cy="3197383"/>
          </a:xfrm>
          <a:prstGeom prst="rect">
            <a:avLst/>
          </a:prstGeom>
        </p:spPr>
      </p:pic>
      <p:pic>
        <p:nvPicPr>
          <p:cNvPr id="5" name="Image 4" descr="droopy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225375"/>
            <a:ext cx="1656184" cy="36326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3429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Bulle ronde 2"/>
          <p:cNvSpPr/>
          <p:nvPr/>
        </p:nvSpPr>
        <p:spPr>
          <a:xfrm>
            <a:off x="6444208" y="188640"/>
            <a:ext cx="2520280" cy="1368152"/>
          </a:xfrm>
          <a:prstGeom prst="wedgeEllipseCallout">
            <a:avLst>
              <a:gd name="adj1" fmla="val -80400"/>
              <a:gd name="adj2" fmla="val 85854"/>
            </a:avLst>
          </a:prstGeom>
          <a:solidFill>
            <a:srgbClr val="F7692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WAHOU !!</a:t>
            </a:r>
            <a:endParaRPr lang="fr-FR" dirty="0">
              <a:ln w="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ex avery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5760640" cy="2016224"/>
          </a:xfrm>
          <a:prstGeom prst="rect">
            <a:avLst/>
          </a:prstGeom>
        </p:spPr>
      </p:pic>
      <p:pic>
        <p:nvPicPr>
          <p:cNvPr id="4" name="Image 3" descr="tex avery l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654152" cy="3197383"/>
          </a:xfrm>
          <a:prstGeom prst="rect">
            <a:avLst/>
          </a:prstGeom>
        </p:spPr>
      </p:pic>
      <p:pic>
        <p:nvPicPr>
          <p:cNvPr id="5" name="Image 4" descr="droopy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225375"/>
            <a:ext cx="1656184" cy="36326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9512" y="618488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err="1" smtClean="0"/>
              <a:t>Gn</a:t>
            </a:r>
            <a:r>
              <a:rPr lang="fr-FR" dirty="0" smtClean="0"/>
              <a:t> 2, 23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204985" y="2759261"/>
            <a:ext cx="2915816" cy="2397932"/>
          </a:xfrm>
          <a:prstGeom prst="wedgeEllipseCallout">
            <a:avLst>
              <a:gd name="adj1" fmla="val 124142"/>
              <a:gd name="adj2" fmla="val -73033"/>
            </a:avLst>
          </a:prstGeom>
          <a:solidFill>
            <a:srgbClr val="F7692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Cette fois-ci, </a:t>
            </a:r>
          </a:p>
          <a:p>
            <a:pPr algn="ctr"/>
            <a:r>
              <a:rPr lang="fr-FR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Voici l’os de mes os, </a:t>
            </a:r>
          </a:p>
          <a:p>
            <a:pPr algn="ctr"/>
            <a:r>
              <a:rPr lang="fr-FR" dirty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fr-FR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 la chair </a:t>
            </a:r>
          </a:p>
          <a:p>
            <a:pPr algn="ctr"/>
            <a:r>
              <a:rPr lang="fr-FR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ma chair </a:t>
            </a:r>
            <a:r>
              <a:rPr lang="fr-FR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fr-FR" dirty="0">
              <a:ln w="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'amour s'affa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6339" y="332656"/>
            <a:ext cx="5837661" cy="65253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5301208"/>
            <a:ext cx="3384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C0099"/>
                </a:solidFill>
                <a:latin typeface="MV Boli" pitchFamily="2" charset="0"/>
                <a:cs typeface="MV Boli" pitchFamily="2" charset="0"/>
              </a:rPr>
              <a:t>L’habitude,</a:t>
            </a:r>
          </a:p>
          <a:p>
            <a:r>
              <a:rPr lang="fr-FR" dirty="0" smtClean="0">
                <a:solidFill>
                  <a:srgbClr val="CC3399"/>
                </a:solidFill>
                <a:latin typeface="MV Boli" pitchFamily="2" charset="0"/>
                <a:cs typeface="MV Boli" pitchFamily="2" charset="0"/>
              </a:rPr>
              <a:t>L’ennemi public n°1</a:t>
            </a:r>
            <a:endParaRPr lang="fr-FR" dirty="0">
              <a:solidFill>
                <a:srgbClr val="CC3399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548680"/>
            <a:ext cx="34918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Est-ce que, comme Adam, vous vous dites « </a:t>
            </a:r>
            <a:r>
              <a:rPr lang="fr-F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Wahou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» quand vous voyez votre </a:t>
            </a:r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fiancée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 ! </a:t>
            </a:r>
            <a:endParaRPr lang="fr-FR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90488"/>
            <a:r>
              <a:rPr lang="fr-FR" i="1" dirty="0" smtClean="0">
                <a:solidFill>
                  <a:srgbClr val="CC3399"/>
                </a:solidFill>
              </a:rPr>
              <a:t>  </a:t>
            </a:r>
            <a:r>
              <a:rPr lang="fr-FR" i="1" dirty="0" smtClean="0">
                <a:solidFill>
                  <a:srgbClr val="CC0099"/>
                </a:solidFill>
              </a:rPr>
              <a:t>Est-ce que vous admirez votre « bien-aimé » ?</a:t>
            </a:r>
          </a:p>
          <a:p>
            <a:endParaRPr lang="fr-FR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Qu’est-ce qui vous émerveille le plus en elle ?</a:t>
            </a:r>
          </a:p>
          <a:p>
            <a:pPr marL="269875"/>
            <a:r>
              <a:rPr lang="fr-FR" i="1" dirty="0" smtClean="0">
                <a:solidFill>
                  <a:srgbClr val="CC0099"/>
                </a:solidFill>
              </a:rPr>
              <a:t>Qu’est-ce que vous admirez le plus chez lui ? </a:t>
            </a:r>
          </a:p>
          <a:p>
            <a:pPr marL="269875"/>
            <a:endParaRPr lang="fr-FR" i="1" dirty="0" smtClean="0">
              <a:solidFill>
                <a:srgbClr val="CC0099"/>
              </a:solidFill>
            </a:endParaRPr>
          </a:p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Est-ce que nous savons remercier?</a:t>
            </a:r>
          </a:p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Complimenter? 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009A46"/>
                </a:solidFill>
                <a:latin typeface="Chiller" pitchFamily="82" charset="0"/>
              </a:rPr>
              <a:t>Mars</a:t>
            </a:r>
            <a:r>
              <a:rPr lang="fr-FR" dirty="0" smtClean="0"/>
              <a:t> ou </a:t>
            </a:r>
            <a:r>
              <a:rPr lang="fr-FR" sz="4800" dirty="0" smtClean="0">
                <a:solidFill>
                  <a:srgbClr val="FF0066"/>
                </a:solidFill>
                <a:latin typeface="Jokerman" pitchFamily="82" charset="0"/>
              </a:rPr>
              <a:t>Vénus ?</a:t>
            </a:r>
            <a:endParaRPr lang="fr-FR" sz="4800" dirty="0">
              <a:solidFill>
                <a:srgbClr val="FF0066"/>
              </a:solidFill>
              <a:latin typeface="Jokerman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32040" y="1844824"/>
            <a:ext cx="4211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  <a:cs typeface="Arial" pitchFamily="34" charset="0"/>
              </a:rPr>
              <a:t>A la messe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  <a:cs typeface="MV Boli" pitchFamily="2" charset="0"/>
            </a:endParaRPr>
          </a:p>
          <a:p>
            <a:endParaRPr lang="fr-FR" sz="800" dirty="0" smtClean="0">
              <a:latin typeface="Arial Narrow" pitchFamily="34" charset="0"/>
              <a:cs typeface="MV Boli" pitchFamily="2" charset="0"/>
            </a:endParaRPr>
          </a:p>
          <a:p>
            <a:r>
              <a:rPr lang="fr-FR" dirty="0" smtClean="0">
                <a:latin typeface="Georgia" pitchFamily="18" charset="0"/>
              </a:rPr>
              <a:t>- </a:t>
            </a:r>
            <a:r>
              <a:rPr lang="fr-FR" dirty="0" smtClean="0">
                <a:solidFill>
                  <a:srgbClr val="FF0066"/>
                </a:solidFill>
                <a:latin typeface="Georgia" pitchFamily="18" charset="0"/>
              </a:rPr>
              <a:t>Le curé était en vert printemps, trop classe!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- </a:t>
            </a:r>
            <a:r>
              <a:rPr lang="fr-FR" dirty="0" smtClean="0">
                <a:solidFill>
                  <a:srgbClr val="009242"/>
                </a:solidFill>
                <a:latin typeface="Georgia" pitchFamily="18" charset="0"/>
              </a:rPr>
              <a:t>Il y avait 53 personnes dans la nef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16216" y="332656"/>
            <a:ext cx="26277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Chez le bijoutier</a:t>
            </a:r>
          </a:p>
          <a:p>
            <a:endParaRPr lang="fr-FR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9A46"/>
                </a:solidFill>
                <a:latin typeface="Georgia" pitchFamily="18" charset="0"/>
              </a:rPr>
              <a:t> </a:t>
            </a:r>
            <a:r>
              <a:rPr lang="fr-FR" dirty="0" smtClean="0">
                <a:solidFill>
                  <a:srgbClr val="FF0066"/>
                </a:solidFill>
                <a:latin typeface="Georgia" pitchFamily="18" charset="0"/>
              </a:rPr>
              <a:t>Les perles irisées, j’</a:t>
            </a:r>
            <a:r>
              <a:rPr lang="fr-FR" dirty="0" err="1" smtClean="0">
                <a:solidFill>
                  <a:srgbClr val="FF0066"/>
                </a:solidFill>
                <a:latin typeface="Georgia" pitchFamily="18" charset="0"/>
              </a:rPr>
              <a:t>adooore</a:t>
            </a:r>
            <a:r>
              <a:rPr lang="fr-FR" dirty="0" smtClean="0">
                <a:solidFill>
                  <a:srgbClr val="FF0066"/>
                </a:solidFill>
                <a:latin typeface="Georgia" pitchFamily="18" charset="0"/>
              </a:rPr>
              <a:t> !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9A46"/>
                </a:solidFill>
                <a:latin typeface="Georgia" pitchFamily="18" charset="0"/>
              </a:rPr>
              <a:t>Euh, c’est un collier… euh…joli? </a:t>
            </a:r>
          </a:p>
          <a:p>
            <a:endParaRPr lang="fr-FR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47864" y="3212976"/>
            <a:ext cx="5796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En voiture</a:t>
            </a:r>
          </a:p>
          <a:p>
            <a:endParaRPr lang="fr-FR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FF0066"/>
                </a:solidFill>
                <a:latin typeface="Georgia" pitchFamily="18" charset="0"/>
              </a:rPr>
              <a:t>C’est à peu près par là. Arrête-toi, je vais  demander…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9242"/>
                </a:solidFill>
                <a:latin typeface="Georgia" pitchFamily="18" charset="0"/>
              </a:rPr>
              <a:t>Prends la troisième à droite, à 45°</a:t>
            </a:r>
          </a:p>
          <a:p>
            <a:pPr>
              <a:buFontTx/>
              <a:buChar char="-"/>
            </a:pPr>
            <a:endParaRPr lang="fr-FR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907704" y="4293096"/>
            <a:ext cx="72362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Au stade</a:t>
            </a:r>
          </a:p>
          <a:p>
            <a:endParaRPr lang="fr-FR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  <a:p>
            <a:r>
              <a:rPr lang="fr-F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-</a:t>
            </a:r>
            <a:r>
              <a:rPr lang="fr-FR" dirty="0" smtClean="0">
                <a:solidFill>
                  <a:srgbClr val="FF0066"/>
                </a:solidFill>
                <a:latin typeface="Curlz MT" pitchFamily="82" charset="0"/>
              </a:rPr>
              <a:t>- </a:t>
            </a:r>
            <a:r>
              <a:rPr lang="fr-FR" dirty="0" smtClean="0">
                <a:solidFill>
                  <a:srgbClr val="FF0066"/>
                </a:solidFill>
                <a:latin typeface="Georgia" pitchFamily="18" charset="0"/>
              </a:rPr>
              <a:t>C’est qui les bleus, déjà ? Le gardien est beau gosse, dis-donc…</a:t>
            </a:r>
          </a:p>
          <a:p>
            <a:r>
              <a:rPr lang="fr-FR" dirty="0" smtClean="0">
                <a:solidFill>
                  <a:srgbClr val="009242"/>
                </a:solidFill>
                <a:latin typeface="Georgia" pitchFamily="18" charset="0"/>
              </a:rPr>
              <a:t>- Ouais.. Eh mec, à droite, patate, t’es aveugle ou t’es cul-de-jatte </a:t>
            </a:r>
            <a:r>
              <a:rPr lang="fr-FR" dirty="0" smtClean="0">
                <a:solidFill>
                  <a:srgbClr val="009242"/>
                </a:solidFill>
                <a:latin typeface="Kristen ITC" pitchFamily="66" charset="0"/>
              </a:rPr>
              <a:t>?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5301208"/>
            <a:ext cx="8892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phant" pitchFamily="18" charset="0"/>
              </a:rPr>
              <a:t>Au téléphone</a:t>
            </a:r>
          </a:p>
          <a:p>
            <a:endParaRPr lang="fr-FR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Elephant" pitchFamily="18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9242"/>
                </a:solidFill>
                <a:latin typeface="Georgia" pitchFamily="18" charset="0"/>
                <a:ea typeface="Segoe UI Emoji" pitchFamily="34" charset="0"/>
              </a:rPr>
              <a:t>Salut m’an, ça va… oui…non…ah bon? Toi aussi…oui…bon… salut, m’an.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FF0066"/>
                </a:solidFill>
                <a:latin typeface="Georgia" pitchFamily="18" charset="0"/>
                <a:ea typeface="Segoe UI Emoji" pitchFamily="34" charset="0"/>
              </a:rPr>
              <a:t> Maman? Comment vas-tu? J’ai un truc top à te raconter. Tu sais, ma copine blabla…? Elle  a trouvé…blabla…blabla…blabla..blabla, je t’aime, ma petite maman! </a:t>
            </a:r>
            <a:endParaRPr lang="fr-FR" dirty="0">
              <a:solidFill>
                <a:srgbClr val="FF0066"/>
              </a:solidFill>
              <a:latin typeface="Georgia" pitchFamily="18" charset="0"/>
              <a:ea typeface="Segoe UI Emoji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00B050"/>
                </a:solidFill>
                <a:latin typeface="Chiller" pitchFamily="82" charset="0"/>
              </a:rPr>
              <a:t>Mars</a:t>
            </a:r>
            <a:r>
              <a:rPr lang="fr-FR" dirty="0" smtClean="0"/>
              <a:t> ou </a:t>
            </a:r>
            <a:r>
              <a:rPr lang="fr-FR" sz="4800" dirty="0" smtClean="0">
                <a:solidFill>
                  <a:srgbClr val="FF0066"/>
                </a:solidFill>
                <a:latin typeface="Jokerman" pitchFamily="82" charset="0"/>
              </a:rPr>
              <a:t>Vénus ?</a:t>
            </a:r>
            <a:endParaRPr lang="fr-FR" sz="4800" dirty="0">
              <a:solidFill>
                <a:srgbClr val="FF0066"/>
              </a:solidFill>
              <a:latin typeface="Jokerman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1772816"/>
            <a:ext cx="3096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corps différent ! </a:t>
            </a: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47864" y="2852936"/>
            <a:ext cx="42661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muscles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A82A7E"/>
                </a:solidFill>
              </a:rPr>
              <a:t>  </a:t>
            </a:r>
            <a:r>
              <a:rPr lang="fr-FR" dirty="0" smtClean="0">
                <a:solidFill>
                  <a:srgbClr val="FF0066"/>
                </a:solidFill>
              </a:rPr>
              <a:t>23% de la masse corporelle, ils sont lisses 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00642D"/>
                </a:solidFill>
              </a:rPr>
              <a:t>  40% de la masse corporelle, ils sont striés 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75656" y="4005065"/>
            <a:ext cx="7128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tissu adipeux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A82A7E"/>
                </a:solidFill>
              </a:rPr>
              <a:t> </a:t>
            </a:r>
            <a:r>
              <a:rPr lang="fr-FR" dirty="0" smtClean="0">
                <a:solidFill>
                  <a:srgbClr val="FF0066"/>
                </a:solidFill>
              </a:rPr>
              <a:t>25% de la masse corporelle, l’excédent se réparti un peu partout, notamment autour du bassin</a:t>
            </a:r>
            <a:r>
              <a:rPr lang="fr-FR" dirty="0" smtClean="0">
                <a:solidFill>
                  <a:srgbClr val="A82A7E"/>
                </a:solidFill>
              </a:rPr>
              <a:t>…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00642D"/>
                </a:solidFill>
              </a:rPr>
              <a:t> 15% de la masse corporelle, l’excédent se concentre sur le ventre.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44208" y="548680"/>
            <a:ext cx="24847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peau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A82A7E"/>
                </a:solidFill>
              </a:rPr>
              <a:t> </a:t>
            </a:r>
            <a:r>
              <a:rPr lang="fr-FR" dirty="0" smtClean="0">
                <a:solidFill>
                  <a:srgbClr val="FF0066"/>
                </a:solidFill>
              </a:rPr>
              <a:t>plus fine et plus fragile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00642D"/>
                </a:solidFill>
              </a:rPr>
              <a:t> plus épaisse et plus rustique 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5157192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cerveau</a:t>
            </a:r>
          </a:p>
          <a:p>
            <a:r>
              <a:rPr lang="fr-FR" i="1" dirty="0" smtClean="0"/>
              <a:t>Il possède les mêmes structures réparties différemment…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A82A7E"/>
                </a:solidFill>
              </a:rPr>
              <a:t> </a:t>
            </a:r>
            <a:r>
              <a:rPr lang="fr-FR" dirty="0" smtClean="0">
                <a:solidFill>
                  <a:srgbClr val="FF0066"/>
                </a:solidFill>
              </a:rPr>
              <a:t>plus dense, les deux hémisphères sont de même taille, il fonctionne de manière globale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00642D"/>
                </a:solidFill>
              </a:rPr>
              <a:t> Plus gros, l’hémisphère gauche est plus développé, il fonctionne de manière compartimentée et spécialisée</a:t>
            </a:r>
            <a:endParaRPr lang="fr-FR" dirty="0">
              <a:solidFill>
                <a:srgbClr val="00642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60032" y="1844824"/>
            <a:ext cx="30963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hormones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A82A7E"/>
                </a:solidFill>
              </a:rPr>
              <a:t> </a:t>
            </a:r>
            <a:r>
              <a:rPr lang="fr-FR" dirty="0" smtClean="0">
                <a:solidFill>
                  <a:srgbClr val="FF0066"/>
                </a:solidFill>
              </a:rPr>
              <a:t>Progestérone et œstrogènes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00642D"/>
                </a:solidFill>
              </a:rPr>
              <a:t> Testostérone</a:t>
            </a:r>
          </a:p>
          <a:p>
            <a:pPr>
              <a:buFont typeface="Courier New" pitchFamily="49" charset="0"/>
              <a:buChar char="o"/>
            </a:pPr>
            <a:endParaRPr lang="fr-FR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009A46"/>
                </a:solidFill>
                <a:latin typeface="Chiller" pitchFamily="82" charset="0"/>
              </a:rPr>
              <a:t>Mars</a:t>
            </a:r>
            <a:r>
              <a:rPr lang="fr-FR" dirty="0" smtClean="0"/>
              <a:t> ou </a:t>
            </a:r>
            <a:r>
              <a:rPr lang="fr-FR" sz="4800" dirty="0" smtClean="0">
                <a:solidFill>
                  <a:srgbClr val="FF0066"/>
                </a:solidFill>
                <a:latin typeface="Jokerman" pitchFamily="82" charset="0"/>
              </a:rPr>
              <a:t>Vénus ?</a:t>
            </a:r>
            <a:endParaRPr lang="fr-FR" sz="4800" dirty="0">
              <a:solidFill>
                <a:srgbClr val="FF0066"/>
              </a:solidFill>
              <a:latin typeface="Jokerman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184482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Une affectivité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différente !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72200" y="404664"/>
            <a:ext cx="27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66"/>
                </a:solidFill>
              </a:rPr>
              <a:t>    </a:t>
            </a:r>
            <a:r>
              <a:rPr lang="fr-FR" sz="2000" i="1" dirty="0" smtClean="0">
                <a:solidFill>
                  <a:srgbClr val="009242"/>
                </a:solidFill>
              </a:rPr>
              <a:t> Il a besoin d’espace</a:t>
            </a:r>
          </a:p>
          <a:p>
            <a:r>
              <a:rPr lang="fr-FR" sz="2000" i="1" dirty="0" smtClean="0">
                <a:solidFill>
                  <a:srgbClr val="FF0066"/>
                </a:solidFill>
              </a:rPr>
              <a:t>Elle a besoin d’écoute</a:t>
            </a:r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555776" y="3140968"/>
            <a:ext cx="615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66"/>
                </a:solidFill>
              </a:rPr>
              <a:t>       Elle exprime ses émotions et parle de son intimité</a:t>
            </a:r>
            <a:endParaRPr lang="fr-FR" sz="2000" dirty="0" smtClean="0"/>
          </a:p>
          <a:p>
            <a:r>
              <a:rPr lang="fr-FR" sz="2000" i="1" dirty="0" smtClean="0">
                <a:solidFill>
                  <a:srgbClr val="009242"/>
                </a:solidFill>
              </a:rPr>
              <a:t>   Il énonce des arguments et donne des informations </a:t>
            </a:r>
          </a:p>
          <a:p>
            <a:r>
              <a:rPr lang="fr-FR" sz="2000" i="1" dirty="0" smtClean="0">
                <a:solidFill>
                  <a:srgbClr val="009242"/>
                </a:solidFill>
              </a:rPr>
              <a:t>mais ne parle pas de son intimité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79512" y="544522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/>
            <a:r>
              <a:rPr lang="fr-FR" sz="2000" i="1" dirty="0" smtClean="0">
                <a:solidFill>
                  <a:srgbClr val="FF0066"/>
                </a:solidFill>
              </a:rPr>
              <a:t>    Elle aime donner, écouter et être écoutée, comprendre et être comprise, </a:t>
            </a:r>
          </a:p>
          <a:p>
            <a:pPr indent="269875"/>
            <a:r>
              <a:rPr lang="fr-FR" sz="2000" i="1" dirty="0" smtClean="0">
                <a:solidFill>
                  <a:srgbClr val="FF0066"/>
                </a:solidFill>
              </a:rPr>
              <a:t>dire ses   sentiments, s’investir dans les relations humaines</a:t>
            </a:r>
            <a:endParaRPr lang="fr-FR" sz="2000" dirty="0" smtClean="0">
              <a:solidFill>
                <a:srgbClr val="FF0066"/>
              </a:solidFill>
            </a:endParaRPr>
          </a:p>
          <a:p>
            <a:r>
              <a:rPr lang="fr-FR" sz="2000" i="1" dirty="0" smtClean="0">
                <a:solidFill>
                  <a:srgbClr val="009242"/>
                </a:solidFill>
              </a:rPr>
              <a:t> Il aime recevoir, gagner, l’efficacité, les résultats, trouver des solutions, les gens compétents, s’investir dans son boulot</a:t>
            </a:r>
            <a:endParaRPr lang="fr-FR" sz="2000" dirty="0">
              <a:solidFill>
                <a:srgbClr val="00924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3648" y="436510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66"/>
                </a:solidFill>
              </a:rPr>
              <a:t>   Intuitive, elle « entend » les non-dits, les sous-entendus</a:t>
            </a:r>
            <a:endParaRPr lang="fr-FR" sz="2000" dirty="0" smtClean="0">
              <a:solidFill>
                <a:srgbClr val="FF0066"/>
              </a:solidFill>
            </a:endParaRPr>
          </a:p>
          <a:p>
            <a:r>
              <a:rPr lang="fr-FR" sz="2000" i="1" dirty="0" smtClean="0">
                <a:solidFill>
                  <a:srgbClr val="009242"/>
                </a:solidFill>
              </a:rPr>
              <a:t>Peu intuitif, il ne perçoit que ce qui est clairement exprimé</a:t>
            </a:r>
            <a:endParaRPr lang="fr-FR" sz="2000" dirty="0">
              <a:solidFill>
                <a:srgbClr val="00924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95936" y="213285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66"/>
                </a:solidFill>
              </a:rPr>
              <a:t>   Elle aime tisser des liens</a:t>
            </a:r>
            <a:endParaRPr lang="fr-FR" sz="2000" dirty="0" smtClean="0">
              <a:solidFill>
                <a:srgbClr val="FF0066"/>
              </a:solidFill>
            </a:endParaRPr>
          </a:p>
          <a:p>
            <a:r>
              <a:rPr lang="fr-FR" sz="2000" i="1" dirty="0" smtClean="0">
                <a:solidFill>
                  <a:srgbClr val="009242"/>
                </a:solidFill>
              </a:rPr>
              <a:t>Il aime avoir du résultat</a:t>
            </a:r>
            <a:endParaRPr lang="fr-FR" sz="20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5364088" y="1268760"/>
            <a:ext cx="31683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66"/>
                </a:solidFill>
              </a:rPr>
              <a:t>    </a:t>
            </a:r>
            <a:r>
              <a:rPr lang="fr-FR" sz="2000" i="1" dirty="0" smtClean="0">
                <a:solidFill>
                  <a:srgbClr val="009242"/>
                </a:solidFill>
              </a:rPr>
              <a:t>Il aime diriger</a:t>
            </a:r>
            <a:endParaRPr lang="fr-FR" sz="2000" dirty="0" smtClean="0"/>
          </a:p>
          <a:p>
            <a:r>
              <a:rPr lang="fr-FR" sz="2000" i="1" dirty="0" smtClean="0">
                <a:solidFill>
                  <a:srgbClr val="FF0066"/>
                </a:solidFill>
              </a:rPr>
              <a:t>Elle aime communiquer</a:t>
            </a:r>
            <a:endParaRPr lang="fr-FR" sz="20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009A46"/>
                </a:solidFill>
                <a:latin typeface="Chiller" pitchFamily="82" charset="0"/>
              </a:rPr>
              <a:t>Mars</a:t>
            </a:r>
            <a:r>
              <a:rPr lang="fr-FR" dirty="0" smtClean="0">
                <a:solidFill>
                  <a:srgbClr val="009A46"/>
                </a:solidFill>
              </a:rPr>
              <a:t> </a:t>
            </a:r>
            <a:r>
              <a:rPr lang="fr-FR" dirty="0" smtClean="0"/>
              <a:t> ou </a:t>
            </a:r>
            <a:r>
              <a:rPr lang="fr-FR" sz="4800" dirty="0" smtClean="0">
                <a:solidFill>
                  <a:srgbClr val="FF0066"/>
                </a:solidFill>
                <a:latin typeface="Jokerman" pitchFamily="82" charset="0"/>
              </a:rPr>
              <a:t>Vénus ?</a:t>
            </a:r>
            <a:endParaRPr lang="fr-FR" sz="4800" dirty="0">
              <a:solidFill>
                <a:srgbClr val="FF0066"/>
              </a:solidFill>
              <a:latin typeface="Jokerman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70080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Mieux se comprendre pour mieux s’aimer !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3608" y="2852936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Chacun doit apprendre à exprimer son amour, ses émotions, ses demandes, ses attentes avec douceur, clarté, simplicité. </a:t>
            </a:r>
          </a:p>
          <a:p>
            <a:endParaRPr lang="fr-F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différence suppose l’adaptation, l’acceptation, la souplesse, la confiance, le respect. </a:t>
            </a:r>
          </a:p>
          <a:p>
            <a:endParaRPr lang="fr-FR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Chacun doit apprendre à répondre aux besoins de son conjoint</a:t>
            </a: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en gardant son identité propre, sans nier sa sensibilité. </a:t>
            </a:r>
          </a:p>
          <a:p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ne s’agit pas de s’écraser mais de </a:t>
            </a:r>
            <a:r>
              <a:rPr lang="fr-F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s’adapter !</a:t>
            </a:r>
            <a:endParaRPr lang="fr-FR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Elephant" pitchFamily="18" charset="0"/>
              </a:rPr>
              <a:t>Dieu ?!</a:t>
            </a:r>
            <a:endParaRPr lang="fr-FR" sz="6000" dirty="0">
              <a:solidFill>
                <a:schemeClr val="bg2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21328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Elephant" pitchFamily="18" charset="0"/>
              </a:rPr>
              <a:t>Qui est-il pour moi ?</a:t>
            </a:r>
            <a:endParaRPr lang="fr-FR" sz="3600" dirty="0">
              <a:latin typeface="Elephan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38610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  <a:latin typeface="Forte" pitchFamily="66" charset="0"/>
              </a:rPr>
              <a:t>Un ami ?</a:t>
            </a:r>
            <a:endParaRPr lang="fr-FR" sz="32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016" y="34290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6600"/>
                </a:solidFill>
                <a:latin typeface="Arial Black" pitchFamily="34" charset="0"/>
              </a:rPr>
              <a:t>Une énigme ?</a:t>
            </a:r>
            <a:endParaRPr lang="fr-FR" sz="28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7824" y="50131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Footlight MT Light" pitchFamily="18" charset="0"/>
              </a:rPr>
              <a:t>Un Père ?</a:t>
            </a:r>
            <a:endParaRPr lang="fr-FR" sz="3600" dirty="0">
              <a:solidFill>
                <a:srgbClr val="00B0F0"/>
              </a:solidFill>
              <a:latin typeface="Footlight MT Light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8144" y="486916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1FF74"/>
                </a:solidFill>
                <a:latin typeface="Baskerville Old Face" pitchFamily="18" charset="0"/>
              </a:rPr>
              <a:t>Un être lointain ?</a:t>
            </a:r>
            <a:endParaRPr lang="fr-FR" sz="3200" dirty="0">
              <a:solidFill>
                <a:srgbClr val="01FF74"/>
              </a:solidFill>
              <a:latin typeface="Baskerville Old Face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dirty="0" smtClean="0">
                <a:solidFill>
                  <a:srgbClr val="FF0066"/>
                </a:solidFill>
                <a:latin typeface="MV Boli" pitchFamily="2" charset="0"/>
                <a:cs typeface="MV Boli" pitchFamily="2" charset="0"/>
              </a:rPr>
              <a:t>Qu’est-ce qui nous a particulièrement touchés dans ce que nous avons entendu aujourd’hui ?</a:t>
            </a:r>
          </a:p>
          <a:p>
            <a:pPr lvl="0"/>
            <a:endParaRPr lang="fr-FR" sz="2600" dirty="0" smtClean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pPr lvl="0"/>
            <a:r>
              <a:rPr lang="fr-FR" sz="2600" dirty="0" smtClean="0">
                <a:solidFill>
                  <a:srgbClr val="009242"/>
                </a:solidFill>
                <a:latin typeface="MV Boli" pitchFamily="2" charset="0"/>
                <a:cs typeface="MV Boli" pitchFamily="2" charset="0"/>
              </a:rPr>
              <a:t>Qu’est-ce qui nous semble le plus surprenant ? </a:t>
            </a:r>
          </a:p>
          <a:p>
            <a:pPr lvl="0"/>
            <a:r>
              <a:rPr lang="fr-FR" sz="2600" dirty="0" smtClean="0">
                <a:solidFill>
                  <a:srgbClr val="00642D"/>
                </a:solidFill>
                <a:latin typeface="MV Boli" pitchFamily="2" charset="0"/>
                <a:cs typeface="MV Boli" pitchFamily="2" charset="0"/>
              </a:rPr>
              <a:t>Le plus beau ? </a:t>
            </a:r>
          </a:p>
          <a:p>
            <a:pPr lvl="0"/>
            <a:r>
              <a:rPr lang="fr-FR" sz="2600" dirty="0" smtClean="0">
                <a:solidFill>
                  <a:srgbClr val="009242"/>
                </a:solidFill>
                <a:latin typeface="MV Boli" pitchFamily="2" charset="0"/>
                <a:cs typeface="MV Boli" pitchFamily="2" charset="0"/>
              </a:rPr>
              <a:t>Le plus exigeant ?</a:t>
            </a:r>
          </a:p>
          <a:p>
            <a:pPr lvl="0"/>
            <a:r>
              <a:rPr lang="fr-FR" sz="2600" dirty="0" smtClean="0">
                <a:solidFill>
                  <a:srgbClr val="00642D"/>
                </a:solidFill>
                <a:latin typeface="MV Boli" pitchFamily="2" charset="0"/>
                <a:cs typeface="MV Boli" pitchFamily="2" charset="0"/>
              </a:rPr>
              <a:t>Qu’est-ce qui nous semble le plus difficile à vivre ? </a:t>
            </a:r>
          </a:p>
          <a:p>
            <a:pPr lvl="0"/>
            <a:endParaRPr lang="fr-FR" sz="2600" dirty="0" smtClean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fr-FR" sz="2600" dirty="0" smtClean="0">
                <a:solidFill>
                  <a:srgbClr val="6600FF"/>
                </a:solidFill>
                <a:latin typeface="MV Boli" pitchFamily="2" charset="0"/>
                <a:cs typeface="MV Boli" pitchFamily="2" charset="0"/>
              </a:rPr>
              <a:t>Que signifie pour nous « recevoir » l’autre comme un don ?</a:t>
            </a:r>
          </a:p>
          <a:p>
            <a:endParaRPr lang="fr-FR" sz="2600" dirty="0" smtClean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fr-FR" sz="2600" dirty="0" smtClean="0">
                <a:solidFill>
                  <a:srgbClr val="FF3300"/>
                </a:solidFill>
                <a:latin typeface="MV Boli" pitchFamily="2" charset="0"/>
                <a:cs typeface="MV Boli" pitchFamily="2" charset="0"/>
              </a:rPr>
              <a:t>Qu’est-ce qui, dans notre vie, fragilise cette réception, cet accueil du don ?</a:t>
            </a:r>
            <a:endParaRPr lang="fr-FR" sz="2600" dirty="0">
              <a:solidFill>
                <a:srgbClr val="FF330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3413</TotalTime>
  <Words>2000</Words>
  <Application>Microsoft Office PowerPoint</Application>
  <PresentationFormat>Affichage à l'écran (4:3)</PresentationFormat>
  <Paragraphs>494</Paragraphs>
  <Slides>90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90</vt:i4>
      </vt:variant>
    </vt:vector>
  </HeadingPairs>
  <TitlesOfParts>
    <vt:vector size="9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Maman</dc:creator>
  <cp:lastModifiedBy>Maman</cp:lastModifiedBy>
  <cp:revision>25</cp:revision>
  <dcterms:created xsi:type="dcterms:W3CDTF">2017-10-04T07:53:34Z</dcterms:created>
  <dcterms:modified xsi:type="dcterms:W3CDTF">2017-11-30T15:51:30Z</dcterms:modified>
</cp:coreProperties>
</file>