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9" r:id="rId5"/>
    <p:sldId id="261" r:id="rId6"/>
    <p:sldId id="262" r:id="rId7"/>
    <p:sldId id="260" r:id="rId8"/>
    <p:sldId id="263" r:id="rId9"/>
    <p:sldId id="266" r:id="rId10"/>
    <p:sldId id="265" r:id="rId11"/>
    <p:sldId id="267" r:id="rId12"/>
    <p:sldId id="268" r:id="rId13"/>
    <p:sldId id="269" r:id="rId14"/>
    <p:sldId id="270" r:id="rId15"/>
    <p:sldId id="264" r:id="rId16"/>
    <p:sldId id="271" r:id="rId17"/>
    <p:sldId id="272" r:id="rId18"/>
    <p:sldId id="273" r:id="rId19"/>
    <p:sldId id="274" r:id="rId20"/>
    <p:sldId id="275" r:id="rId21"/>
    <p:sldId id="276" r:id="rId22"/>
    <p:sldId id="277" r:id="rId23"/>
    <p:sldId id="278"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258"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8202B68-69F4-4D4D-A0E6-4458C77CDB85}" type="datetimeFigureOut">
              <a:rPr lang="fr-FR" smtClean="0"/>
              <a:pPr/>
              <a:t>04/01/2018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D96396-9953-40CC-B107-31E3D347443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202B68-69F4-4D4D-A0E6-4458C77CDB85}" type="datetimeFigureOut">
              <a:rPr lang="fr-FR" smtClean="0"/>
              <a:pPr/>
              <a:t>04/01/2018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D96396-9953-40CC-B107-31E3D347443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202B68-69F4-4D4D-A0E6-4458C77CDB85}" type="datetimeFigureOut">
              <a:rPr lang="fr-FR" smtClean="0"/>
              <a:pPr/>
              <a:t>04/01/2018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D96396-9953-40CC-B107-31E3D347443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08202B68-69F4-4D4D-A0E6-4458C77CDB85}" type="datetimeFigureOut">
              <a:rPr lang="fr-FR" smtClean="0"/>
              <a:pPr/>
              <a:t>04/01/2018</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E2D96396-9953-40CC-B107-31E3D347443A}"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8202B68-69F4-4D4D-A0E6-4458C77CDB85}" type="datetimeFigureOut">
              <a:rPr lang="fr-FR" smtClean="0"/>
              <a:pPr/>
              <a:t>04/01/2018</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2D96396-9953-40CC-B107-31E3D347443A}" type="slidenum">
              <a:rPr lang="fr-FR" smtClean="0"/>
              <a:pPr/>
              <a:t>‹N°›</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08202B68-69F4-4D4D-A0E6-4458C77CDB85}" type="datetimeFigureOut">
              <a:rPr lang="fr-FR" smtClean="0"/>
              <a:pPr/>
              <a:t>04/01/2018</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2D96396-9953-40CC-B107-31E3D347443A}"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08202B68-69F4-4D4D-A0E6-4458C77CDB85}" type="datetimeFigureOut">
              <a:rPr lang="fr-FR" smtClean="0"/>
              <a:pPr/>
              <a:t>04/01/2018</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2D96396-9953-40CC-B107-31E3D347443A}"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08202B68-69F4-4D4D-A0E6-4458C77CDB85}" type="datetimeFigureOut">
              <a:rPr lang="fr-FR" smtClean="0"/>
              <a:pPr/>
              <a:t>04/01/2018</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E2D96396-9953-40CC-B107-31E3D347443A}"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08202B68-69F4-4D4D-A0E6-4458C77CDB85}" type="datetimeFigureOut">
              <a:rPr lang="fr-FR" smtClean="0"/>
              <a:pPr/>
              <a:t>04/01/2018</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E2D96396-9953-40CC-B107-31E3D347443A}"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08202B68-69F4-4D4D-A0E6-4458C77CDB85}" type="datetimeFigureOut">
              <a:rPr lang="fr-FR" smtClean="0"/>
              <a:pPr/>
              <a:t>04/01/2018</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E2D96396-9953-40CC-B107-31E3D347443A}"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08202B68-69F4-4D4D-A0E6-4458C77CDB85}" type="datetimeFigureOut">
              <a:rPr lang="fr-FR" smtClean="0"/>
              <a:pPr/>
              <a:t>04/01/2018</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E2D96396-9953-40CC-B107-31E3D347443A}"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202B68-69F4-4D4D-A0E6-4458C77CDB85}" type="datetimeFigureOut">
              <a:rPr lang="fr-FR" smtClean="0"/>
              <a:pPr/>
              <a:t>04/01/2018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D96396-9953-40CC-B107-31E3D347443A}"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08202B68-69F4-4D4D-A0E6-4458C77CDB85}" type="datetimeFigureOut">
              <a:rPr lang="fr-FR" smtClean="0"/>
              <a:pPr/>
              <a:t>04/01/2018</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E2D96396-9953-40CC-B107-31E3D347443A}"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8202B68-69F4-4D4D-A0E6-4458C77CDB85}" type="datetimeFigureOut">
              <a:rPr lang="fr-FR" smtClean="0"/>
              <a:pPr/>
              <a:t>04/01/2018</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2D96396-9953-40CC-B107-31E3D347443A}"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8202B68-69F4-4D4D-A0E6-4458C77CDB85}" type="datetimeFigureOut">
              <a:rPr lang="fr-FR" smtClean="0"/>
              <a:pPr/>
              <a:t>04/01/2018</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E2D96396-9953-40CC-B107-31E3D347443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8202B68-69F4-4D4D-A0E6-4458C77CDB85}" type="datetimeFigureOut">
              <a:rPr lang="fr-FR" smtClean="0"/>
              <a:pPr/>
              <a:t>04/01/2018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D96396-9953-40CC-B107-31E3D347443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8202B68-69F4-4D4D-A0E6-4458C77CDB85}" type="datetimeFigureOut">
              <a:rPr lang="fr-FR" smtClean="0"/>
              <a:pPr/>
              <a:t>04/01/2018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D96396-9953-40CC-B107-31E3D347443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8202B68-69F4-4D4D-A0E6-4458C77CDB85}" type="datetimeFigureOut">
              <a:rPr lang="fr-FR" smtClean="0"/>
              <a:pPr/>
              <a:t>04/01/2018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2D96396-9953-40CC-B107-31E3D347443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8202B68-69F4-4D4D-A0E6-4458C77CDB85}" type="datetimeFigureOut">
              <a:rPr lang="fr-FR" smtClean="0"/>
              <a:pPr/>
              <a:t>04/01/2018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2D96396-9953-40CC-B107-31E3D347443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202B68-69F4-4D4D-A0E6-4458C77CDB85}" type="datetimeFigureOut">
              <a:rPr lang="fr-FR" smtClean="0"/>
              <a:pPr/>
              <a:t>04/01/2018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2D96396-9953-40CC-B107-31E3D347443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8202B68-69F4-4D4D-A0E6-4458C77CDB85}" type="datetimeFigureOut">
              <a:rPr lang="fr-FR" smtClean="0"/>
              <a:pPr/>
              <a:t>04/01/2018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D96396-9953-40CC-B107-31E3D347443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8202B68-69F4-4D4D-A0E6-4458C77CDB85}" type="datetimeFigureOut">
              <a:rPr lang="fr-FR" smtClean="0"/>
              <a:pPr/>
              <a:t>04/01/2018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D96396-9953-40CC-B107-31E3D347443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02B68-69F4-4D4D-A0E6-4458C77CDB85}" type="datetimeFigureOut">
              <a:rPr lang="fr-FR" smtClean="0"/>
              <a:pPr/>
              <a:t>04/01/2018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96396-9953-40CC-B107-31E3D347443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8202B68-69F4-4D4D-A0E6-4458C77CDB85}" type="datetimeFigureOut">
              <a:rPr lang="fr-FR" smtClean="0"/>
              <a:pPr/>
              <a:t>04/01/2018</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2D96396-9953-40CC-B107-31E3D347443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55776" y="260648"/>
            <a:ext cx="3816424" cy="1015663"/>
          </a:xfrm>
          <a:prstGeom prst="rect">
            <a:avLst/>
          </a:prstGeom>
          <a:noFill/>
        </p:spPr>
        <p:txBody>
          <a:bodyPr wrap="square" rtlCol="0">
            <a:spAutoFit/>
          </a:bodyPr>
          <a:lstStyle/>
          <a:p>
            <a:pPr algn="ctr"/>
            <a:r>
              <a:rPr lang="fr-FR" sz="2000" dirty="0" smtClean="0">
                <a:latin typeface="MV Boli" pitchFamily="2" charset="0"/>
                <a:cs typeface="MV Boli" pitchFamily="2" charset="0"/>
              </a:rPr>
              <a:t>La paroisse</a:t>
            </a:r>
          </a:p>
          <a:p>
            <a:pPr algn="ctr"/>
            <a:r>
              <a:rPr lang="fr-FR" sz="2000" dirty="0" smtClean="0">
                <a:latin typeface="MV Boli" pitchFamily="2" charset="0"/>
                <a:cs typeface="MV Boli" pitchFamily="2" charset="0"/>
              </a:rPr>
              <a:t> saint Martin-sous-Pression</a:t>
            </a:r>
          </a:p>
          <a:p>
            <a:pPr algn="ctr"/>
            <a:r>
              <a:rPr lang="fr-FR" sz="2000" dirty="0" smtClean="0">
                <a:latin typeface="MV Boli" pitchFamily="2" charset="0"/>
                <a:cs typeface="MV Boli" pitchFamily="2" charset="0"/>
              </a:rPr>
              <a:t> vous souhaite la bienvenue !</a:t>
            </a:r>
            <a:endParaRPr lang="fr-FR" sz="2000" dirty="0">
              <a:latin typeface="MV Boli" pitchFamily="2" charset="0"/>
              <a:cs typeface="MV Boli" pitchFamily="2" charset="0"/>
            </a:endParaRPr>
          </a:p>
        </p:txBody>
      </p:sp>
      <p:pic>
        <p:nvPicPr>
          <p:cNvPr id="6" name="Image 5" descr="Eglise Montagny.jpg"/>
          <p:cNvPicPr>
            <a:picLocks noChangeAspect="1"/>
          </p:cNvPicPr>
          <p:nvPr/>
        </p:nvPicPr>
        <p:blipFill>
          <a:blip r:embed="rId2" cstate="print"/>
          <a:stretch>
            <a:fillRect/>
          </a:stretch>
        </p:blipFill>
        <p:spPr>
          <a:xfrm>
            <a:off x="3347864" y="1628800"/>
            <a:ext cx="1847850" cy="2466975"/>
          </a:xfrm>
          <a:prstGeom prst="rect">
            <a:avLst/>
          </a:prstGeom>
          <a:ln>
            <a:noFill/>
          </a:ln>
          <a:effectLst>
            <a:outerShdw blurRad="292100" dist="139700" dir="2700000" algn="tl" rotWithShape="0">
              <a:srgbClr val="333333">
                <a:alpha val="65000"/>
              </a:srgbClr>
            </a:outerShdw>
          </a:effectLst>
        </p:spPr>
      </p:pic>
      <p:pic>
        <p:nvPicPr>
          <p:cNvPr id="7" name="Image 6" descr="Eglise Peroy les Gombries 2.jpg"/>
          <p:cNvPicPr>
            <a:picLocks noChangeAspect="1"/>
          </p:cNvPicPr>
          <p:nvPr/>
        </p:nvPicPr>
        <p:blipFill>
          <a:blip r:embed="rId3" cstate="print"/>
          <a:stretch>
            <a:fillRect/>
          </a:stretch>
        </p:blipFill>
        <p:spPr>
          <a:xfrm>
            <a:off x="539552" y="188640"/>
            <a:ext cx="1743075" cy="2619375"/>
          </a:xfrm>
          <a:prstGeom prst="rect">
            <a:avLst/>
          </a:prstGeom>
          <a:ln>
            <a:noFill/>
          </a:ln>
          <a:effectLst>
            <a:outerShdw blurRad="292100" dist="139700" dir="2700000" algn="tl" rotWithShape="0">
              <a:srgbClr val="333333">
                <a:alpha val="65000"/>
              </a:srgbClr>
            </a:outerShdw>
          </a:effectLst>
        </p:spPr>
      </p:pic>
      <p:pic>
        <p:nvPicPr>
          <p:cNvPr id="9" name="Image 8" descr="Eglise Plessis Belleville.jpg"/>
          <p:cNvPicPr>
            <a:picLocks noChangeAspect="1"/>
          </p:cNvPicPr>
          <p:nvPr/>
        </p:nvPicPr>
        <p:blipFill>
          <a:blip r:embed="rId4" cstate="print"/>
          <a:stretch>
            <a:fillRect/>
          </a:stretch>
        </p:blipFill>
        <p:spPr>
          <a:xfrm>
            <a:off x="3203848" y="4365104"/>
            <a:ext cx="2619375" cy="1743075"/>
          </a:xfrm>
          <a:prstGeom prst="rect">
            <a:avLst/>
          </a:prstGeom>
          <a:ln>
            <a:noFill/>
          </a:ln>
          <a:effectLst>
            <a:outerShdw blurRad="292100" dist="139700" dir="2700000" algn="tl" rotWithShape="0">
              <a:srgbClr val="333333">
                <a:alpha val="65000"/>
              </a:srgbClr>
            </a:outerShdw>
          </a:effectLst>
        </p:spPr>
      </p:pic>
      <p:pic>
        <p:nvPicPr>
          <p:cNvPr id="10" name="Image 9" descr="Eglise Lagny.jpg"/>
          <p:cNvPicPr>
            <a:picLocks noChangeAspect="1"/>
          </p:cNvPicPr>
          <p:nvPr/>
        </p:nvPicPr>
        <p:blipFill>
          <a:blip r:embed="rId5" cstate="print"/>
          <a:stretch>
            <a:fillRect/>
          </a:stretch>
        </p:blipFill>
        <p:spPr>
          <a:xfrm>
            <a:off x="251520" y="3068960"/>
            <a:ext cx="2752725" cy="1657350"/>
          </a:xfrm>
          <a:prstGeom prst="rect">
            <a:avLst/>
          </a:prstGeom>
          <a:ln>
            <a:noFill/>
          </a:ln>
          <a:effectLst>
            <a:outerShdw blurRad="292100" dist="139700" dir="2700000" algn="tl" rotWithShape="0">
              <a:srgbClr val="333333">
                <a:alpha val="65000"/>
              </a:srgbClr>
            </a:outerShdw>
          </a:effectLst>
        </p:spPr>
      </p:pic>
      <p:pic>
        <p:nvPicPr>
          <p:cNvPr id="11" name="Image 10" descr="Eglise nanteuil.jpg"/>
          <p:cNvPicPr>
            <a:picLocks noChangeAspect="1"/>
          </p:cNvPicPr>
          <p:nvPr/>
        </p:nvPicPr>
        <p:blipFill>
          <a:blip r:embed="rId6" cstate="print"/>
          <a:stretch>
            <a:fillRect/>
          </a:stretch>
        </p:blipFill>
        <p:spPr>
          <a:xfrm>
            <a:off x="7164288" y="260648"/>
            <a:ext cx="1743075" cy="2628900"/>
          </a:xfrm>
          <a:prstGeom prst="rect">
            <a:avLst/>
          </a:prstGeom>
          <a:ln>
            <a:noFill/>
          </a:ln>
          <a:effectLst>
            <a:outerShdw blurRad="292100" dist="139700" dir="2700000" algn="tl" rotWithShape="0">
              <a:srgbClr val="333333">
                <a:alpha val="65000"/>
              </a:srgbClr>
            </a:outerShdw>
          </a:effectLst>
        </p:spPr>
      </p:pic>
      <p:pic>
        <p:nvPicPr>
          <p:cNvPr id="12" name="Image 11" descr="Eglise Ermenonville 2.jpg"/>
          <p:cNvPicPr>
            <a:picLocks noChangeAspect="1"/>
          </p:cNvPicPr>
          <p:nvPr/>
        </p:nvPicPr>
        <p:blipFill>
          <a:blip r:embed="rId7" cstate="print"/>
          <a:stretch>
            <a:fillRect/>
          </a:stretch>
        </p:blipFill>
        <p:spPr>
          <a:xfrm>
            <a:off x="5364088" y="2348880"/>
            <a:ext cx="2466975" cy="1847850"/>
          </a:xfrm>
          <a:prstGeom prst="rect">
            <a:avLst/>
          </a:prstGeom>
          <a:ln>
            <a:noFill/>
          </a:ln>
          <a:effectLst>
            <a:outerShdw blurRad="292100" dist="139700" dir="2700000" algn="tl" rotWithShape="0">
              <a:srgbClr val="333333">
                <a:alpha val="65000"/>
              </a:srgbClr>
            </a:outerShdw>
          </a:effectLst>
        </p:spPr>
      </p:pic>
      <p:pic>
        <p:nvPicPr>
          <p:cNvPr id="15" name="Image 14" descr="Versigny.jpg"/>
          <p:cNvPicPr>
            <a:picLocks noChangeAspect="1"/>
          </p:cNvPicPr>
          <p:nvPr/>
        </p:nvPicPr>
        <p:blipFill>
          <a:blip r:embed="rId8" cstate="print"/>
          <a:srcRect r="2579" b="19322"/>
          <a:stretch>
            <a:fillRect/>
          </a:stretch>
        </p:blipFill>
        <p:spPr>
          <a:xfrm>
            <a:off x="1187624" y="4867697"/>
            <a:ext cx="1800200" cy="1990303"/>
          </a:xfrm>
          <a:prstGeom prst="rect">
            <a:avLst/>
          </a:prstGeom>
          <a:ln>
            <a:noFill/>
          </a:ln>
          <a:effectLst>
            <a:outerShdw blurRad="292100" dist="139700" dir="2700000" algn="tl" rotWithShape="0">
              <a:srgbClr val="333333">
                <a:alpha val="65000"/>
              </a:srgbClr>
            </a:outerShdw>
          </a:effectLst>
        </p:spPr>
      </p:pic>
      <p:pic>
        <p:nvPicPr>
          <p:cNvPr id="16" name="Image 15" descr="Ver sur Launette.jpg"/>
          <p:cNvPicPr>
            <a:picLocks noChangeAspect="1"/>
          </p:cNvPicPr>
          <p:nvPr/>
        </p:nvPicPr>
        <p:blipFill>
          <a:blip r:embed="rId9" cstate="print"/>
          <a:stretch>
            <a:fillRect/>
          </a:stretch>
        </p:blipFill>
        <p:spPr>
          <a:xfrm>
            <a:off x="6084168" y="4725144"/>
            <a:ext cx="2466975" cy="18478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oneTexte 1"/>
          <p:cNvSpPr txBox="1"/>
          <p:nvPr/>
        </p:nvSpPr>
        <p:spPr>
          <a:xfrm>
            <a:off x="539552" y="620689"/>
            <a:ext cx="8352928" cy="6740307"/>
          </a:xfrm>
          <a:prstGeom prst="rect">
            <a:avLst/>
          </a:prstGeom>
          <a:noFill/>
        </p:spPr>
        <p:txBody>
          <a:bodyPr wrap="square" rtlCol="0">
            <a:spAutoFit/>
          </a:bodyPr>
          <a:lstStyle/>
          <a:p>
            <a:pPr>
              <a:lnSpc>
                <a:spcPct val="150000"/>
              </a:lnSpc>
            </a:pPr>
            <a:r>
              <a:rPr lang="fr-FR" sz="2400" b="1" dirty="0" smtClean="0">
                <a:solidFill>
                  <a:srgbClr val="C00000"/>
                </a:solidFill>
                <a:latin typeface="Segoe Print" pitchFamily="2" charset="0"/>
              </a:rPr>
              <a:t>L’amour ne se vante pas,</a:t>
            </a:r>
          </a:p>
          <a:p>
            <a:pPr>
              <a:lnSpc>
                <a:spcPct val="150000"/>
              </a:lnSpc>
            </a:pPr>
            <a:r>
              <a:rPr lang="fr-FR" sz="2400" b="1" dirty="0">
                <a:solidFill>
                  <a:srgbClr val="C00000"/>
                </a:solidFill>
                <a:latin typeface="Segoe Print" pitchFamily="2" charset="0"/>
              </a:rPr>
              <a:t> </a:t>
            </a:r>
            <a:r>
              <a:rPr lang="fr-FR" sz="2400" b="1" dirty="0" smtClean="0">
                <a:solidFill>
                  <a:srgbClr val="C00000"/>
                </a:solidFill>
                <a:latin typeface="Segoe Print" pitchFamily="2" charset="0"/>
              </a:rPr>
              <a:t>     ne se gonfle pas d’orgueil…</a:t>
            </a:r>
          </a:p>
          <a:p>
            <a:pPr>
              <a:lnSpc>
                <a:spcPct val="150000"/>
              </a:lnSpc>
            </a:pPr>
            <a:endParaRPr lang="fr-FR" sz="2400" b="1" dirty="0" smtClean="0">
              <a:solidFill>
                <a:srgbClr val="C00000"/>
              </a:solidFill>
              <a:latin typeface="Segoe Print" pitchFamily="2" charset="0"/>
            </a:endParaRPr>
          </a:p>
          <a:p>
            <a:endParaRPr lang="fr-FR" sz="2400" b="1" dirty="0" smtClean="0">
              <a:solidFill>
                <a:srgbClr val="C00000"/>
              </a:solidFill>
              <a:latin typeface="Segoe Print" pitchFamily="2" charset="0"/>
            </a:endParaRPr>
          </a:p>
          <a:p>
            <a:endParaRPr lang="fr-FR" sz="2400" b="1" dirty="0">
              <a:solidFill>
                <a:srgbClr val="C00000"/>
              </a:solidFill>
              <a:latin typeface="Segoe Print" pitchFamily="2" charset="0"/>
            </a:endParaRPr>
          </a:p>
          <a:p>
            <a:r>
              <a:rPr lang="fr-FR" sz="2800" b="1" dirty="0" smtClean="0">
                <a:solidFill>
                  <a:srgbClr val="002060"/>
                </a:solidFill>
              </a:rPr>
              <a:t>Le commencement de tout péché, c’est l’orgueil.</a:t>
            </a:r>
          </a:p>
          <a:p>
            <a:endParaRPr lang="fr-FR" sz="800" b="1" dirty="0" smtClean="0">
              <a:solidFill>
                <a:srgbClr val="002060"/>
              </a:solidFill>
            </a:endParaRPr>
          </a:p>
          <a:p>
            <a:r>
              <a:rPr lang="fr-FR" sz="2400" dirty="0" smtClean="0"/>
              <a:t>                                                                     </a:t>
            </a:r>
            <a:r>
              <a:rPr lang="fr-FR" sz="2000" dirty="0" smtClean="0"/>
              <a:t>Ben </a:t>
            </a:r>
            <a:r>
              <a:rPr lang="fr-FR" sz="2000" dirty="0" err="1" smtClean="0"/>
              <a:t>Sirac</a:t>
            </a:r>
            <a:r>
              <a:rPr lang="fr-FR" sz="2000" dirty="0" smtClean="0"/>
              <a:t> le Sage 10, 13</a:t>
            </a:r>
          </a:p>
          <a:p>
            <a:pPr algn="ctr"/>
            <a:endParaRPr lang="fr-FR" sz="2800" b="1" dirty="0" smtClean="0">
              <a:solidFill>
                <a:srgbClr val="002060"/>
              </a:solidFill>
            </a:endParaRPr>
          </a:p>
          <a:p>
            <a:pPr algn="ctr"/>
            <a:endParaRPr lang="fr-FR" sz="2400" b="1" dirty="0">
              <a:solidFill>
                <a:srgbClr val="002060"/>
              </a:solidFill>
            </a:endParaRPr>
          </a:p>
          <a:p>
            <a:pPr algn="r"/>
            <a:r>
              <a:rPr lang="fr-FR" sz="2800" b="1" dirty="0" smtClean="0">
                <a:solidFill>
                  <a:srgbClr val="002060"/>
                </a:solidFill>
              </a:rPr>
              <a:t>Nous mettons l’orgueil partout, comme le sel.</a:t>
            </a:r>
          </a:p>
          <a:p>
            <a:pPr algn="r"/>
            <a:endParaRPr lang="fr-FR" sz="800" b="1" dirty="0" smtClean="0">
              <a:solidFill>
                <a:srgbClr val="002060"/>
              </a:solidFill>
            </a:endParaRPr>
          </a:p>
          <a:p>
            <a:pPr algn="r"/>
            <a:r>
              <a:rPr lang="fr-FR" sz="2000" dirty="0" smtClean="0"/>
              <a:t>Le Curé d’Ars</a:t>
            </a:r>
          </a:p>
          <a:p>
            <a:pPr algn="ctr"/>
            <a:endParaRPr lang="fr-FR" sz="2400" b="1" dirty="0" smtClean="0">
              <a:solidFill>
                <a:srgbClr val="002060"/>
              </a:solidFill>
            </a:endParaRPr>
          </a:p>
          <a:p>
            <a:endParaRPr lang="fr-FR" sz="2400" b="1" dirty="0">
              <a:solidFill>
                <a:srgbClr val="C00000"/>
              </a:solidFill>
              <a:latin typeface="Segoe Print" pitchFamily="2" charset="0"/>
            </a:endParaRPr>
          </a:p>
          <a:p>
            <a:pPr>
              <a:lnSpc>
                <a:spcPct val="150000"/>
              </a:lnSpc>
            </a:pPr>
            <a:endParaRPr lang="fr-FR" sz="2400" b="1" i="1" dirty="0" smtClean="0"/>
          </a:p>
          <a:p>
            <a:endParaRPr lang="fr-FR" sz="2400" b="1" dirty="0">
              <a:solidFill>
                <a:srgbClr val="C00000"/>
              </a:solidFill>
              <a:latin typeface="Segoe Print" pitchFamily="2" charset="0"/>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oneTexte 1"/>
          <p:cNvSpPr txBox="1"/>
          <p:nvPr/>
        </p:nvSpPr>
        <p:spPr>
          <a:xfrm>
            <a:off x="539552" y="620688"/>
            <a:ext cx="7848872" cy="3970318"/>
          </a:xfrm>
          <a:prstGeom prst="rect">
            <a:avLst/>
          </a:prstGeom>
          <a:noFill/>
        </p:spPr>
        <p:txBody>
          <a:bodyPr wrap="square" rtlCol="0">
            <a:spAutoFit/>
          </a:bodyPr>
          <a:lstStyle/>
          <a:p>
            <a:r>
              <a:rPr lang="fr-FR" sz="2400" b="1" dirty="0" smtClean="0">
                <a:solidFill>
                  <a:srgbClr val="C00000"/>
                </a:solidFill>
                <a:latin typeface="Segoe Print" pitchFamily="2" charset="0"/>
              </a:rPr>
              <a:t>L’amour  ne cherche pas son intérêt…</a:t>
            </a:r>
          </a:p>
          <a:p>
            <a:endParaRPr lang="fr-FR" sz="2400" b="1" dirty="0">
              <a:solidFill>
                <a:srgbClr val="C00000"/>
              </a:solidFill>
              <a:latin typeface="Segoe Print" pitchFamily="2" charset="0"/>
            </a:endParaRPr>
          </a:p>
          <a:p>
            <a:pPr>
              <a:lnSpc>
                <a:spcPct val="150000"/>
              </a:lnSpc>
            </a:pPr>
            <a:endParaRPr lang="fr-FR" sz="2400" b="1" i="1" dirty="0" smtClean="0"/>
          </a:p>
          <a:p>
            <a:pPr algn="ctr">
              <a:lnSpc>
                <a:spcPct val="150000"/>
              </a:lnSpc>
            </a:pPr>
            <a:r>
              <a:rPr lang="fr-FR" sz="3200" b="1" i="1" dirty="0" smtClean="0">
                <a:solidFill>
                  <a:srgbClr val="002060"/>
                </a:solidFill>
              </a:rPr>
              <a:t>Vous avez reçu gratuitement, </a:t>
            </a:r>
          </a:p>
          <a:p>
            <a:pPr algn="ctr">
              <a:lnSpc>
                <a:spcPct val="150000"/>
              </a:lnSpc>
            </a:pPr>
            <a:r>
              <a:rPr lang="fr-FR" sz="3200" b="1" i="1" dirty="0">
                <a:solidFill>
                  <a:srgbClr val="002060"/>
                </a:solidFill>
              </a:rPr>
              <a:t>d</a:t>
            </a:r>
            <a:r>
              <a:rPr lang="fr-FR" sz="3200" b="1" i="1" dirty="0" smtClean="0">
                <a:solidFill>
                  <a:srgbClr val="002060"/>
                </a:solidFill>
              </a:rPr>
              <a:t>onnez gratuitement.</a:t>
            </a:r>
          </a:p>
          <a:p>
            <a:pPr algn="ctr">
              <a:lnSpc>
                <a:spcPct val="150000"/>
              </a:lnSpc>
            </a:pPr>
            <a:endParaRPr lang="fr-FR" sz="800" b="1" dirty="0" smtClean="0">
              <a:solidFill>
                <a:srgbClr val="002060"/>
              </a:solidFill>
            </a:endParaRPr>
          </a:p>
          <a:p>
            <a:pPr algn="ctr">
              <a:lnSpc>
                <a:spcPct val="150000"/>
              </a:lnSpc>
            </a:pPr>
            <a:r>
              <a:rPr lang="fr-FR" sz="2400" i="1" dirty="0" smtClean="0"/>
              <a:t>Jésus (Mt 10, 8)</a:t>
            </a:r>
            <a:endParaRPr lang="fr-FR" sz="2400" dirty="0" smtClean="0"/>
          </a:p>
          <a:p>
            <a:endParaRPr lang="fr-FR" sz="2400" b="1" dirty="0">
              <a:solidFill>
                <a:srgbClr val="C00000"/>
              </a:solidFill>
              <a:latin typeface="Segoe Print" pitchFamily="2" charset="0"/>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oneTexte 1"/>
          <p:cNvSpPr txBox="1"/>
          <p:nvPr/>
        </p:nvSpPr>
        <p:spPr>
          <a:xfrm>
            <a:off x="539552" y="620688"/>
            <a:ext cx="7848872" cy="5170646"/>
          </a:xfrm>
          <a:prstGeom prst="rect">
            <a:avLst/>
          </a:prstGeom>
          <a:noFill/>
        </p:spPr>
        <p:txBody>
          <a:bodyPr wrap="square" rtlCol="0">
            <a:spAutoFit/>
          </a:bodyPr>
          <a:lstStyle/>
          <a:p>
            <a:r>
              <a:rPr lang="fr-FR" sz="2400" b="1" dirty="0" smtClean="0">
                <a:solidFill>
                  <a:srgbClr val="C00000"/>
                </a:solidFill>
                <a:latin typeface="Segoe Print" pitchFamily="2" charset="0"/>
              </a:rPr>
              <a:t>L’amour excuse tout…</a:t>
            </a:r>
          </a:p>
          <a:p>
            <a:endParaRPr lang="fr-FR" sz="2400" b="1" dirty="0">
              <a:solidFill>
                <a:srgbClr val="C00000"/>
              </a:solidFill>
              <a:latin typeface="Segoe Print" pitchFamily="2" charset="0"/>
            </a:endParaRPr>
          </a:p>
          <a:p>
            <a:pPr>
              <a:lnSpc>
                <a:spcPct val="150000"/>
              </a:lnSpc>
            </a:pPr>
            <a:endParaRPr lang="fr-FR" sz="2400" b="1" i="1" dirty="0" smtClean="0"/>
          </a:p>
          <a:p>
            <a:pPr algn="ctr">
              <a:lnSpc>
                <a:spcPct val="150000"/>
              </a:lnSpc>
            </a:pPr>
            <a:r>
              <a:rPr lang="fr-FR" sz="2800" b="1" dirty="0" smtClean="0">
                <a:solidFill>
                  <a:srgbClr val="002060"/>
                </a:solidFill>
              </a:rPr>
              <a:t>Notre jugement doit être, en toute occasion, favorable au prochain. </a:t>
            </a:r>
          </a:p>
          <a:p>
            <a:pPr algn="ctr">
              <a:lnSpc>
                <a:spcPct val="150000"/>
              </a:lnSpc>
            </a:pPr>
            <a:r>
              <a:rPr lang="fr-FR" sz="2800" b="1" dirty="0" smtClean="0">
                <a:solidFill>
                  <a:srgbClr val="002060"/>
                </a:solidFill>
              </a:rPr>
              <a:t>On doit toujours penser le bien, </a:t>
            </a:r>
          </a:p>
          <a:p>
            <a:pPr algn="ctr">
              <a:lnSpc>
                <a:spcPct val="150000"/>
              </a:lnSpc>
            </a:pPr>
            <a:r>
              <a:rPr lang="fr-FR" sz="2800" b="1" dirty="0" smtClean="0">
                <a:solidFill>
                  <a:srgbClr val="002060"/>
                </a:solidFill>
              </a:rPr>
              <a:t>toujours excuser.</a:t>
            </a:r>
          </a:p>
          <a:p>
            <a:pPr algn="ctr">
              <a:lnSpc>
                <a:spcPct val="150000"/>
              </a:lnSpc>
            </a:pPr>
            <a:endParaRPr lang="fr-FR" sz="800" b="1" dirty="0" smtClean="0">
              <a:solidFill>
                <a:srgbClr val="002060"/>
              </a:solidFill>
            </a:endParaRPr>
          </a:p>
          <a:p>
            <a:pPr algn="ctr">
              <a:lnSpc>
                <a:spcPct val="150000"/>
              </a:lnSpc>
            </a:pPr>
            <a:endParaRPr lang="fr-FR" sz="800" b="1" dirty="0" smtClean="0">
              <a:solidFill>
                <a:srgbClr val="002060"/>
              </a:solidFill>
            </a:endParaRPr>
          </a:p>
          <a:p>
            <a:pPr algn="ctr">
              <a:lnSpc>
                <a:spcPct val="150000"/>
              </a:lnSpc>
            </a:pPr>
            <a:r>
              <a:rPr lang="fr-FR" sz="2000" dirty="0" smtClean="0"/>
              <a:t>Sainte Thérèse de Lisieux</a:t>
            </a:r>
          </a:p>
          <a:p>
            <a:endParaRPr lang="fr-FR" sz="2400" b="1" dirty="0">
              <a:solidFill>
                <a:srgbClr val="C00000"/>
              </a:solidFill>
              <a:latin typeface="Segoe Print" pitchFamily="2" charset="0"/>
            </a:endParaRP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oneTexte 1"/>
          <p:cNvSpPr txBox="1"/>
          <p:nvPr/>
        </p:nvSpPr>
        <p:spPr>
          <a:xfrm>
            <a:off x="539552" y="620688"/>
            <a:ext cx="7848872" cy="3785652"/>
          </a:xfrm>
          <a:prstGeom prst="rect">
            <a:avLst/>
          </a:prstGeom>
          <a:noFill/>
        </p:spPr>
        <p:txBody>
          <a:bodyPr wrap="square" rtlCol="0">
            <a:spAutoFit/>
          </a:bodyPr>
          <a:lstStyle/>
          <a:p>
            <a:r>
              <a:rPr lang="fr-FR" sz="2400" b="1" dirty="0" smtClean="0">
                <a:solidFill>
                  <a:srgbClr val="C00000"/>
                </a:solidFill>
                <a:latin typeface="Segoe Print" pitchFamily="2" charset="0"/>
              </a:rPr>
              <a:t>L’amour supporte tout…</a:t>
            </a:r>
          </a:p>
          <a:p>
            <a:endParaRPr lang="fr-FR" sz="2400" b="1" dirty="0">
              <a:solidFill>
                <a:srgbClr val="C00000"/>
              </a:solidFill>
              <a:latin typeface="Segoe Print" pitchFamily="2" charset="0"/>
            </a:endParaRPr>
          </a:p>
          <a:p>
            <a:pPr algn="ctr">
              <a:lnSpc>
                <a:spcPct val="150000"/>
              </a:lnSpc>
            </a:pPr>
            <a:endParaRPr lang="fr-FR" sz="2400" b="1" i="1" dirty="0"/>
          </a:p>
          <a:p>
            <a:pPr algn="ctr">
              <a:lnSpc>
                <a:spcPct val="150000"/>
              </a:lnSpc>
            </a:pPr>
            <a:r>
              <a:rPr lang="fr-FR" sz="2800" b="1" dirty="0" smtClean="0">
                <a:solidFill>
                  <a:srgbClr val="002060"/>
                </a:solidFill>
              </a:rPr>
              <a:t> Peu importe ce qu’il fait, </a:t>
            </a:r>
          </a:p>
          <a:p>
            <a:pPr algn="ctr">
              <a:lnSpc>
                <a:spcPct val="150000"/>
              </a:lnSpc>
            </a:pPr>
            <a:r>
              <a:rPr lang="fr-FR" sz="2800" b="1" dirty="0" smtClean="0">
                <a:solidFill>
                  <a:srgbClr val="002060"/>
                </a:solidFill>
              </a:rPr>
              <a:t>tu vois en lui l’image de Dieu.</a:t>
            </a:r>
          </a:p>
          <a:p>
            <a:pPr algn="ctr">
              <a:lnSpc>
                <a:spcPct val="150000"/>
              </a:lnSpc>
            </a:pPr>
            <a:endParaRPr lang="fr-FR" sz="2800" b="1" dirty="0" smtClean="0">
              <a:solidFill>
                <a:srgbClr val="002060"/>
              </a:solidFill>
            </a:endParaRPr>
          </a:p>
          <a:p>
            <a:pPr algn="ctr">
              <a:lnSpc>
                <a:spcPct val="150000"/>
              </a:lnSpc>
            </a:pPr>
            <a:r>
              <a:rPr lang="fr-FR" sz="2000" dirty="0" smtClean="0">
                <a:solidFill>
                  <a:srgbClr val="002060"/>
                </a:solidFill>
              </a:rPr>
              <a:t>Martin Luther King</a:t>
            </a:r>
            <a:endParaRPr lang="fr-FR" sz="2000" dirty="0">
              <a:solidFill>
                <a:srgbClr val="C00000"/>
              </a:solidFill>
              <a:latin typeface="Segoe Print" pitchFamily="2" charset="0"/>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alousie.jpg"/>
          <p:cNvPicPr>
            <a:picLocks noChangeAspect="1"/>
          </p:cNvPicPr>
          <p:nvPr/>
        </p:nvPicPr>
        <p:blipFill>
          <a:blip r:embed="rId2" cstate="print"/>
          <a:srcRect l="5455" t="5220" r="2273" b="6499"/>
          <a:stretch>
            <a:fillRect/>
          </a:stretch>
        </p:blipFill>
        <p:spPr>
          <a:xfrm>
            <a:off x="251519" y="188640"/>
            <a:ext cx="5606129" cy="6669360"/>
          </a:xfrm>
          <a:prstGeom prst="rect">
            <a:avLst/>
          </a:prstGeom>
        </p:spPr>
      </p:pic>
      <p:sp>
        <p:nvSpPr>
          <p:cNvPr id="3" name="ZoneTexte 2"/>
          <p:cNvSpPr txBox="1"/>
          <p:nvPr/>
        </p:nvSpPr>
        <p:spPr>
          <a:xfrm>
            <a:off x="6012160" y="3933056"/>
            <a:ext cx="2592288" cy="830997"/>
          </a:xfrm>
          <a:prstGeom prst="rect">
            <a:avLst/>
          </a:prstGeom>
          <a:noFill/>
        </p:spPr>
        <p:txBody>
          <a:bodyPr wrap="square" rtlCol="0">
            <a:spAutoFit/>
          </a:bodyPr>
          <a:lstStyle/>
          <a:p>
            <a:r>
              <a:rPr lang="fr-FR" sz="2400" dirty="0" smtClean="0"/>
              <a:t>L’amour fait confiance en tout !</a:t>
            </a:r>
            <a:endParaRPr lang="fr-F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oneTexte 1"/>
          <p:cNvSpPr txBox="1"/>
          <p:nvPr/>
        </p:nvSpPr>
        <p:spPr>
          <a:xfrm>
            <a:off x="539552" y="620688"/>
            <a:ext cx="7848872" cy="4210383"/>
          </a:xfrm>
          <a:prstGeom prst="rect">
            <a:avLst/>
          </a:prstGeom>
          <a:noFill/>
        </p:spPr>
        <p:txBody>
          <a:bodyPr wrap="square" rtlCol="0">
            <a:spAutoFit/>
          </a:bodyPr>
          <a:lstStyle/>
          <a:p>
            <a:pPr algn="ctr">
              <a:lnSpc>
                <a:spcPct val="150000"/>
              </a:lnSpc>
            </a:pPr>
            <a:endParaRPr lang="fr-FR" sz="2400" b="1" i="1" dirty="0" smtClean="0"/>
          </a:p>
          <a:p>
            <a:pPr algn="ctr">
              <a:lnSpc>
                <a:spcPct val="115000"/>
              </a:lnSpc>
              <a:spcAft>
                <a:spcPts val="0"/>
              </a:spcAft>
            </a:pPr>
            <a:r>
              <a:rPr lang="fr-FR" sz="3200" b="1" i="1" dirty="0" smtClean="0">
                <a:solidFill>
                  <a:srgbClr val="002060"/>
                </a:solidFill>
              </a:rPr>
              <a:t> </a:t>
            </a:r>
            <a:r>
              <a:rPr lang="fr-FR" sz="3200" dirty="0" smtClean="0">
                <a:solidFill>
                  <a:srgbClr val="002060"/>
                </a:solidFill>
                <a:ea typeface="Times New Roman"/>
                <a:cs typeface="Calibri"/>
              </a:rPr>
              <a:t>L’amour </a:t>
            </a:r>
            <a:r>
              <a:rPr lang="fr-FR" sz="3200" dirty="0">
                <a:solidFill>
                  <a:srgbClr val="002060"/>
                </a:solidFill>
                <a:ea typeface="Times New Roman"/>
                <a:cs typeface="Calibri"/>
              </a:rPr>
              <a:t>excuse</a:t>
            </a:r>
            <a:r>
              <a:rPr lang="fr-FR" sz="3200" b="1" dirty="0">
                <a:solidFill>
                  <a:srgbClr val="002060"/>
                </a:solidFill>
                <a:ea typeface="Times New Roman"/>
                <a:cs typeface="Calibri"/>
              </a:rPr>
              <a:t> </a:t>
            </a:r>
            <a:r>
              <a:rPr lang="fr-FR" sz="3200" b="1" dirty="0">
                <a:solidFill>
                  <a:srgbClr val="C00000"/>
                </a:solidFill>
                <a:ea typeface="Times New Roman"/>
                <a:cs typeface="Calibri"/>
              </a:rPr>
              <a:t>tout</a:t>
            </a:r>
            <a:r>
              <a:rPr lang="fr-FR" sz="3200" b="1" dirty="0">
                <a:solidFill>
                  <a:srgbClr val="002060"/>
                </a:solidFill>
                <a:ea typeface="Times New Roman"/>
                <a:cs typeface="Calibri"/>
              </a:rPr>
              <a:t>, </a:t>
            </a:r>
            <a:r>
              <a:rPr lang="fr-FR" sz="3200" dirty="0">
                <a:ea typeface="Times New Roman"/>
                <a:cs typeface="Calibri"/>
              </a:rPr>
              <a:t>fait confiance en</a:t>
            </a:r>
            <a:r>
              <a:rPr lang="fr-FR" sz="3200" b="1" dirty="0">
                <a:solidFill>
                  <a:srgbClr val="002060"/>
                </a:solidFill>
                <a:ea typeface="Times New Roman"/>
                <a:cs typeface="Calibri"/>
              </a:rPr>
              <a:t> </a:t>
            </a:r>
            <a:r>
              <a:rPr lang="fr-FR" sz="3200" b="1" dirty="0">
                <a:solidFill>
                  <a:srgbClr val="C00000"/>
                </a:solidFill>
                <a:ea typeface="Times New Roman"/>
                <a:cs typeface="Calibri"/>
              </a:rPr>
              <a:t>tout</a:t>
            </a:r>
            <a:r>
              <a:rPr lang="fr-FR" sz="3200" b="1" dirty="0">
                <a:solidFill>
                  <a:srgbClr val="002060"/>
                </a:solidFill>
                <a:ea typeface="Times New Roman"/>
                <a:cs typeface="Calibri"/>
              </a:rPr>
              <a:t>, </a:t>
            </a:r>
            <a:r>
              <a:rPr lang="fr-FR" sz="3200" dirty="0">
                <a:ea typeface="Times New Roman"/>
                <a:cs typeface="Calibri"/>
              </a:rPr>
              <a:t>espère</a:t>
            </a:r>
            <a:r>
              <a:rPr lang="fr-FR" sz="3200" b="1" dirty="0">
                <a:ea typeface="Times New Roman"/>
                <a:cs typeface="Calibri"/>
              </a:rPr>
              <a:t> </a:t>
            </a:r>
            <a:r>
              <a:rPr lang="fr-FR" sz="3200" b="1" dirty="0">
                <a:solidFill>
                  <a:srgbClr val="C00000"/>
                </a:solidFill>
                <a:ea typeface="Times New Roman"/>
                <a:cs typeface="Calibri"/>
              </a:rPr>
              <a:t>tout,</a:t>
            </a:r>
            <a:r>
              <a:rPr lang="fr-FR" sz="3200" b="1" dirty="0">
                <a:solidFill>
                  <a:srgbClr val="002060"/>
                </a:solidFill>
                <a:ea typeface="Times New Roman"/>
                <a:cs typeface="Calibri"/>
              </a:rPr>
              <a:t> </a:t>
            </a:r>
            <a:r>
              <a:rPr lang="fr-FR" sz="3200" dirty="0">
                <a:ea typeface="Times New Roman"/>
                <a:cs typeface="Calibri"/>
              </a:rPr>
              <a:t>supporte</a:t>
            </a:r>
            <a:r>
              <a:rPr lang="fr-FR" sz="3200" b="1" dirty="0">
                <a:solidFill>
                  <a:srgbClr val="002060"/>
                </a:solidFill>
                <a:ea typeface="Times New Roman"/>
                <a:cs typeface="Calibri"/>
              </a:rPr>
              <a:t> </a:t>
            </a:r>
            <a:r>
              <a:rPr lang="fr-FR" sz="3200" b="1" dirty="0">
                <a:solidFill>
                  <a:srgbClr val="C00000"/>
                </a:solidFill>
                <a:ea typeface="Times New Roman"/>
                <a:cs typeface="Calibri"/>
              </a:rPr>
              <a:t>tout</a:t>
            </a:r>
            <a:r>
              <a:rPr lang="fr-FR" sz="3200" b="1" dirty="0">
                <a:solidFill>
                  <a:srgbClr val="002060"/>
                </a:solidFill>
                <a:ea typeface="Times New Roman"/>
                <a:cs typeface="Calibri"/>
              </a:rPr>
              <a:t>, </a:t>
            </a:r>
            <a:endParaRPr lang="fr-FR" sz="2400" dirty="0">
              <a:ea typeface="Calibri"/>
              <a:cs typeface="Times New Roman"/>
            </a:endParaRPr>
          </a:p>
          <a:p>
            <a:pPr algn="ctr">
              <a:lnSpc>
                <a:spcPct val="115000"/>
              </a:lnSpc>
            </a:pPr>
            <a:r>
              <a:rPr lang="fr-FR" sz="3200" dirty="0">
                <a:solidFill>
                  <a:srgbClr val="002060"/>
                </a:solidFill>
                <a:ea typeface="Times New Roman"/>
                <a:cs typeface="Calibri"/>
              </a:rPr>
              <a:t>c</a:t>
            </a:r>
            <a:r>
              <a:rPr lang="fr-FR" sz="3200" dirty="0">
                <a:solidFill>
                  <a:srgbClr val="002060"/>
                </a:solidFill>
                <a:ea typeface="Calibri"/>
                <a:cs typeface="Calibri"/>
              </a:rPr>
              <a:t>ar il</a:t>
            </a:r>
            <a:r>
              <a:rPr lang="fr-FR" sz="3200" b="1" dirty="0">
                <a:solidFill>
                  <a:srgbClr val="C00000"/>
                </a:solidFill>
                <a:ea typeface="Calibri"/>
                <a:cs typeface="Calibri"/>
              </a:rPr>
              <a:t> donne TOUT </a:t>
            </a:r>
            <a:r>
              <a:rPr lang="fr-FR" sz="3200" b="1" dirty="0" smtClean="0">
                <a:solidFill>
                  <a:srgbClr val="C00000"/>
                </a:solidFill>
                <a:ea typeface="Calibri"/>
                <a:cs typeface="Calibri"/>
              </a:rPr>
              <a:t>!</a:t>
            </a:r>
            <a:r>
              <a:rPr lang="fr-FR" sz="2400" dirty="0">
                <a:ea typeface="Calibri"/>
              </a:rPr>
              <a:t> </a:t>
            </a:r>
            <a:endParaRPr lang="fr-FR" sz="2400" dirty="0" smtClean="0">
              <a:ea typeface="Calibri"/>
            </a:endParaRPr>
          </a:p>
          <a:p>
            <a:pPr algn="ctr">
              <a:lnSpc>
                <a:spcPct val="115000"/>
              </a:lnSpc>
            </a:pPr>
            <a:endParaRPr lang="fr-FR" sz="2400" dirty="0" smtClean="0">
              <a:ea typeface="Calibri"/>
            </a:endParaRPr>
          </a:p>
          <a:p>
            <a:pPr algn="ctr">
              <a:lnSpc>
                <a:spcPct val="115000"/>
              </a:lnSpc>
            </a:pPr>
            <a:endParaRPr lang="fr-FR" sz="2400" dirty="0">
              <a:ea typeface="Calibri"/>
            </a:endParaRPr>
          </a:p>
          <a:p>
            <a:pPr algn="ctr">
              <a:lnSpc>
                <a:spcPct val="150000"/>
              </a:lnSpc>
            </a:pPr>
            <a:endParaRPr lang="fr-FR" sz="3200" b="1" i="1" dirty="0" smtClean="0">
              <a:solidFill>
                <a:srgbClr val="002060"/>
              </a:solidFill>
            </a:endParaRPr>
          </a:p>
          <a:p>
            <a:pPr algn="ctr">
              <a:lnSpc>
                <a:spcPct val="150000"/>
              </a:lnSpc>
            </a:pPr>
            <a:endParaRPr lang="fr-FR" sz="1200" b="1" i="1" dirty="0" smtClean="0">
              <a:solidFill>
                <a:srgbClr val="002060"/>
              </a:solidFill>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oneTexte 1"/>
          <p:cNvSpPr txBox="1"/>
          <p:nvPr/>
        </p:nvSpPr>
        <p:spPr>
          <a:xfrm>
            <a:off x="539552" y="620688"/>
            <a:ext cx="7848872" cy="5484578"/>
          </a:xfrm>
          <a:prstGeom prst="rect">
            <a:avLst/>
          </a:prstGeom>
          <a:noFill/>
        </p:spPr>
        <p:txBody>
          <a:bodyPr wrap="square" rtlCol="0">
            <a:spAutoFit/>
          </a:bodyPr>
          <a:lstStyle/>
          <a:p>
            <a:pPr algn="ctr">
              <a:lnSpc>
                <a:spcPct val="150000"/>
              </a:lnSpc>
            </a:pPr>
            <a:endParaRPr lang="fr-FR" sz="2400" b="1" i="1" dirty="0" smtClean="0"/>
          </a:p>
          <a:p>
            <a:pPr algn="ctr">
              <a:lnSpc>
                <a:spcPct val="115000"/>
              </a:lnSpc>
              <a:spcAft>
                <a:spcPts val="0"/>
              </a:spcAft>
            </a:pPr>
            <a:r>
              <a:rPr lang="fr-FR" sz="3200" b="1" i="1" dirty="0" smtClean="0">
                <a:solidFill>
                  <a:srgbClr val="002060"/>
                </a:solidFill>
              </a:rPr>
              <a:t> </a:t>
            </a:r>
            <a:r>
              <a:rPr lang="fr-FR" sz="3200" dirty="0" smtClean="0">
                <a:solidFill>
                  <a:srgbClr val="002060"/>
                </a:solidFill>
                <a:ea typeface="Times New Roman"/>
                <a:cs typeface="Calibri"/>
              </a:rPr>
              <a:t>L’amour </a:t>
            </a:r>
            <a:r>
              <a:rPr lang="fr-FR" sz="3200" dirty="0">
                <a:solidFill>
                  <a:srgbClr val="002060"/>
                </a:solidFill>
                <a:ea typeface="Times New Roman"/>
                <a:cs typeface="Calibri"/>
              </a:rPr>
              <a:t>excuse</a:t>
            </a:r>
            <a:r>
              <a:rPr lang="fr-FR" sz="3200" b="1" dirty="0">
                <a:solidFill>
                  <a:srgbClr val="002060"/>
                </a:solidFill>
                <a:ea typeface="Times New Roman"/>
                <a:cs typeface="Calibri"/>
              </a:rPr>
              <a:t> </a:t>
            </a:r>
            <a:r>
              <a:rPr lang="fr-FR" sz="3200" b="1" dirty="0">
                <a:solidFill>
                  <a:srgbClr val="C00000"/>
                </a:solidFill>
                <a:ea typeface="Times New Roman"/>
                <a:cs typeface="Calibri"/>
              </a:rPr>
              <a:t>tout</a:t>
            </a:r>
            <a:r>
              <a:rPr lang="fr-FR" sz="3200" b="1" dirty="0">
                <a:solidFill>
                  <a:srgbClr val="002060"/>
                </a:solidFill>
                <a:ea typeface="Times New Roman"/>
                <a:cs typeface="Calibri"/>
              </a:rPr>
              <a:t>, </a:t>
            </a:r>
            <a:r>
              <a:rPr lang="fr-FR" sz="3200" dirty="0">
                <a:ea typeface="Times New Roman"/>
                <a:cs typeface="Calibri"/>
              </a:rPr>
              <a:t>fait confiance en</a:t>
            </a:r>
            <a:r>
              <a:rPr lang="fr-FR" sz="3200" b="1" dirty="0">
                <a:solidFill>
                  <a:srgbClr val="002060"/>
                </a:solidFill>
                <a:ea typeface="Times New Roman"/>
                <a:cs typeface="Calibri"/>
              </a:rPr>
              <a:t> </a:t>
            </a:r>
            <a:r>
              <a:rPr lang="fr-FR" sz="3200" b="1" dirty="0">
                <a:solidFill>
                  <a:srgbClr val="C00000"/>
                </a:solidFill>
                <a:ea typeface="Times New Roman"/>
                <a:cs typeface="Calibri"/>
              </a:rPr>
              <a:t>tout</a:t>
            </a:r>
            <a:r>
              <a:rPr lang="fr-FR" sz="3200" b="1" dirty="0">
                <a:solidFill>
                  <a:srgbClr val="002060"/>
                </a:solidFill>
                <a:ea typeface="Times New Roman"/>
                <a:cs typeface="Calibri"/>
              </a:rPr>
              <a:t>, </a:t>
            </a:r>
            <a:r>
              <a:rPr lang="fr-FR" sz="3200" dirty="0">
                <a:ea typeface="Times New Roman"/>
                <a:cs typeface="Calibri"/>
              </a:rPr>
              <a:t>espère</a:t>
            </a:r>
            <a:r>
              <a:rPr lang="fr-FR" sz="3200" b="1" dirty="0">
                <a:ea typeface="Times New Roman"/>
                <a:cs typeface="Calibri"/>
              </a:rPr>
              <a:t> </a:t>
            </a:r>
            <a:r>
              <a:rPr lang="fr-FR" sz="3200" b="1" dirty="0">
                <a:solidFill>
                  <a:srgbClr val="C00000"/>
                </a:solidFill>
                <a:ea typeface="Times New Roman"/>
                <a:cs typeface="Calibri"/>
              </a:rPr>
              <a:t>tout,</a:t>
            </a:r>
            <a:r>
              <a:rPr lang="fr-FR" sz="3200" b="1" dirty="0">
                <a:solidFill>
                  <a:srgbClr val="002060"/>
                </a:solidFill>
                <a:ea typeface="Times New Roman"/>
                <a:cs typeface="Calibri"/>
              </a:rPr>
              <a:t> </a:t>
            </a:r>
            <a:r>
              <a:rPr lang="fr-FR" sz="3200" dirty="0">
                <a:ea typeface="Times New Roman"/>
                <a:cs typeface="Calibri"/>
              </a:rPr>
              <a:t>supporte</a:t>
            </a:r>
            <a:r>
              <a:rPr lang="fr-FR" sz="3200" b="1" dirty="0">
                <a:solidFill>
                  <a:srgbClr val="002060"/>
                </a:solidFill>
                <a:ea typeface="Times New Roman"/>
                <a:cs typeface="Calibri"/>
              </a:rPr>
              <a:t> </a:t>
            </a:r>
            <a:r>
              <a:rPr lang="fr-FR" sz="3200" b="1" dirty="0">
                <a:solidFill>
                  <a:srgbClr val="C00000"/>
                </a:solidFill>
                <a:ea typeface="Times New Roman"/>
                <a:cs typeface="Calibri"/>
              </a:rPr>
              <a:t>tout</a:t>
            </a:r>
            <a:r>
              <a:rPr lang="fr-FR" sz="3200" b="1" dirty="0">
                <a:solidFill>
                  <a:srgbClr val="002060"/>
                </a:solidFill>
                <a:ea typeface="Times New Roman"/>
                <a:cs typeface="Calibri"/>
              </a:rPr>
              <a:t>, </a:t>
            </a:r>
            <a:endParaRPr lang="fr-FR" sz="2400" dirty="0">
              <a:ea typeface="Calibri"/>
              <a:cs typeface="Times New Roman"/>
            </a:endParaRPr>
          </a:p>
          <a:p>
            <a:pPr algn="ctr">
              <a:lnSpc>
                <a:spcPct val="115000"/>
              </a:lnSpc>
            </a:pPr>
            <a:r>
              <a:rPr lang="fr-FR" sz="3200" dirty="0">
                <a:solidFill>
                  <a:srgbClr val="002060"/>
                </a:solidFill>
                <a:ea typeface="Times New Roman"/>
                <a:cs typeface="Calibri"/>
              </a:rPr>
              <a:t>c</a:t>
            </a:r>
            <a:r>
              <a:rPr lang="fr-FR" sz="3200" dirty="0">
                <a:solidFill>
                  <a:srgbClr val="002060"/>
                </a:solidFill>
                <a:ea typeface="Calibri"/>
                <a:cs typeface="Calibri"/>
              </a:rPr>
              <a:t>ar il</a:t>
            </a:r>
            <a:r>
              <a:rPr lang="fr-FR" sz="3200" b="1" dirty="0">
                <a:solidFill>
                  <a:srgbClr val="C00000"/>
                </a:solidFill>
                <a:ea typeface="Calibri"/>
                <a:cs typeface="Calibri"/>
              </a:rPr>
              <a:t> donne TOUT </a:t>
            </a:r>
            <a:r>
              <a:rPr lang="fr-FR" sz="3200" b="1" dirty="0" smtClean="0">
                <a:solidFill>
                  <a:srgbClr val="C00000"/>
                </a:solidFill>
                <a:ea typeface="Calibri"/>
                <a:cs typeface="Calibri"/>
              </a:rPr>
              <a:t>!</a:t>
            </a:r>
            <a:r>
              <a:rPr lang="fr-FR" sz="2400" dirty="0">
                <a:ea typeface="Calibri"/>
              </a:rPr>
              <a:t> </a:t>
            </a:r>
            <a:endParaRPr lang="fr-FR" sz="2400" dirty="0" smtClean="0">
              <a:ea typeface="Calibri"/>
            </a:endParaRPr>
          </a:p>
          <a:p>
            <a:pPr algn="ctr">
              <a:lnSpc>
                <a:spcPct val="115000"/>
              </a:lnSpc>
            </a:pPr>
            <a:endParaRPr lang="fr-FR" sz="2400" dirty="0" smtClean="0">
              <a:ea typeface="Calibri"/>
            </a:endParaRPr>
          </a:p>
          <a:p>
            <a:pPr algn="ctr">
              <a:lnSpc>
                <a:spcPct val="115000"/>
              </a:lnSpc>
            </a:pPr>
            <a:endParaRPr lang="fr-FR" sz="2400" dirty="0">
              <a:ea typeface="Calibri"/>
            </a:endParaRPr>
          </a:p>
          <a:p>
            <a:pPr algn="ctr">
              <a:lnSpc>
                <a:spcPct val="115000"/>
              </a:lnSpc>
            </a:pPr>
            <a:r>
              <a:rPr lang="fr-FR" sz="3600" dirty="0" smtClean="0">
                <a:solidFill>
                  <a:srgbClr val="002060"/>
                </a:solidFill>
                <a:ea typeface="Calibri"/>
              </a:rPr>
              <a:t>Si nous </a:t>
            </a:r>
            <a:r>
              <a:rPr lang="fr-FR" sz="3600" dirty="0">
                <a:solidFill>
                  <a:srgbClr val="002060"/>
                </a:solidFill>
                <a:ea typeface="Calibri"/>
              </a:rPr>
              <a:t>donnons </a:t>
            </a:r>
            <a:r>
              <a:rPr lang="fr-FR" sz="3600" b="1" dirty="0">
                <a:solidFill>
                  <a:srgbClr val="C00000"/>
                </a:solidFill>
                <a:ea typeface="Calibri"/>
              </a:rPr>
              <a:t>TOUT</a:t>
            </a:r>
            <a:r>
              <a:rPr lang="fr-FR" sz="3600" dirty="0">
                <a:ea typeface="Calibri"/>
              </a:rPr>
              <a:t>, </a:t>
            </a:r>
            <a:endParaRPr lang="fr-FR" sz="3600" dirty="0" smtClean="0">
              <a:ea typeface="Calibri"/>
            </a:endParaRPr>
          </a:p>
          <a:p>
            <a:pPr algn="ctr">
              <a:lnSpc>
                <a:spcPct val="115000"/>
              </a:lnSpc>
            </a:pPr>
            <a:r>
              <a:rPr lang="fr-FR" sz="3600" b="1" i="1" dirty="0" smtClean="0">
                <a:solidFill>
                  <a:srgbClr val="002060"/>
                </a:solidFill>
                <a:ea typeface="Calibri"/>
              </a:rPr>
              <a:t>l’amour </a:t>
            </a:r>
            <a:r>
              <a:rPr lang="fr-FR" sz="3600" b="1" i="1" dirty="0">
                <a:solidFill>
                  <a:srgbClr val="002060"/>
                </a:solidFill>
                <a:ea typeface="Calibri"/>
              </a:rPr>
              <a:t>ne passera jamais</a:t>
            </a:r>
            <a:endParaRPr lang="fr-FR" sz="3600" dirty="0">
              <a:solidFill>
                <a:srgbClr val="002060"/>
              </a:solidFill>
              <a:ea typeface="Calibri"/>
              <a:cs typeface="Times New Roman"/>
            </a:endParaRPr>
          </a:p>
          <a:p>
            <a:pPr algn="ctr">
              <a:lnSpc>
                <a:spcPct val="150000"/>
              </a:lnSpc>
            </a:pPr>
            <a:endParaRPr lang="fr-FR" sz="3200" b="1" i="1" dirty="0" smtClean="0">
              <a:solidFill>
                <a:srgbClr val="002060"/>
              </a:solidFill>
            </a:endParaRPr>
          </a:p>
          <a:p>
            <a:pPr algn="ctr">
              <a:lnSpc>
                <a:spcPct val="150000"/>
              </a:lnSpc>
            </a:pPr>
            <a:endParaRPr lang="fr-FR" sz="1200" b="1" i="1" dirty="0" smtClean="0">
              <a:solidFill>
                <a:srgbClr val="002060"/>
              </a:solidFill>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67544" y="334746"/>
            <a:ext cx="810039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8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L’amour</a:t>
            </a:r>
            <a:r>
              <a:rPr kumimoji="0" lang="fr-FR" sz="2800" b="0" i="1" u="none" strike="noStrike" cap="none" normalizeH="0" baseline="0" dirty="0" smtClean="0">
                <a:ln>
                  <a:noFill/>
                </a:ln>
                <a:solidFill>
                  <a:srgbClr val="002060"/>
                </a:solidFill>
                <a:effectLst/>
                <a:latin typeface="Calibri" pitchFamily="34" charset="0"/>
                <a:ea typeface="Times New Roman" pitchFamily="18" charset="0"/>
                <a:cs typeface="Calibri" pitchFamily="34" charset="0"/>
              </a:rPr>
              <a:t> </a:t>
            </a:r>
            <a:r>
              <a:rPr kumimoji="0" lang="fr-FR" sz="28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excuse</a:t>
            </a:r>
            <a:r>
              <a:rPr kumimoji="0" lang="fr-FR"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fr-FR" sz="28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tout</a:t>
            </a:r>
            <a:r>
              <a:rPr kumimoji="0" lang="fr-FR"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fr-FR" sz="28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fait confiance en</a:t>
            </a:r>
            <a:r>
              <a:rPr kumimoji="0" lang="fr-FR"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fr-FR" sz="28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tout</a:t>
            </a:r>
            <a:r>
              <a:rPr kumimoji="0" lang="fr-FR"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fr-FR" sz="28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espère</a:t>
            </a:r>
            <a:r>
              <a:rPr kumimoji="0" lang="fr-FR"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fr-FR" sz="28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tout, </a:t>
            </a:r>
            <a:r>
              <a:rPr kumimoji="0" lang="fr-FR" sz="28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supporte</a:t>
            </a:r>
            <a:r>
              <a:rPr kumimoji="0" lang="fr-FR"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fr-FR" sz="28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tout </a:t>
            </a:r>
            <a:r>
              <a:rPr kumimoji="0" lang="fr-FR"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fr-FR"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fr-FR" sz="2800" b="1" i="1"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Tout</a:t>
            </a:r>
            <a:r>
              <a:rPr kumimoji="0" lang="fr-FR" sz="28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vraiment tout ? </a:t>
            </a:r>
          </a:p>
          <a:p>
            <a:pPr marL="0" marR="0" lvl="0" indent="0" algn="l" defTabSz="914400" rtl="0" eaLnBrk="1" fontAlgn="base" latinLnBrk="0" hangingPunct="1">
              <a:lnSpc>
                <a:spcPct val="150000"/>
              </a:lnSpc>
              <a:spcBef>
                <a:spcPct val="0"/>
              </a:spcBef>
              <a:spcAft>
                <a:spcPct val="0"/>
              </a:spcAft>
              <a:buClrTx/>
              <a:buSzTx/>
              <a:buFontTx/>
              <a:buNone/>
              <a:tabLst/>
            </a:pPr>
            <a:r>
              <a:rPr kumimoji="0" lang="fr-FR" sz="28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Le handicap, la maladie, le deuil, l’adultère ? </a:t>
            </a:r>
          </a:p>
          <a:p>
            <a:pPr marL="0" marR="0" lvl="0" indent="0" algn="l" defTabSz="914400" rtl="0" eaLnBrk="1" fontAlgn="base" latinLnBrk="0" hangingPunct="1">
              <a:lnSpc>
                <a:spcPct val="150000"/>
              </a:lnSpc>
              <a:spcBef>
                <a:spcPct val="0"/>
              </a:spcBef>
              <a:spcAft>
                <a:spcPct val="0"/>
              </a:spcAft>
              <a:buClrTx/>
              <a:buSzTx/>
              <a:buFontTx/>
              <a:buNone/>
              <a:tabLst/>
            </a:pPr>
            <a:r>
              <a:rPr kumimoji="0" lang="fr-FR" sz="28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Est-ce possible ? </a:t>
            </a:r>
          </a:p>
          <a:p>
            <a:pPr marL="0" marR="0" lvl="0" indent="0" algn="l" defTabSz="914400" rtl="0" eaLnBrk="1" fontAlgn="base" latinLnBrk="0" hangingPunct="1">
              <a:lnSpc>
                <a:spcPct val="150000"/>
              </a:lnSpc>
              <a:spcBef>
                <a:spcPct val="0"/>
              </a:spcBef>
              <a:spcAft>
                <a:spcPct val="0"/>
              </a:spcAft>
              <a:buClrTx/>
              <a:buSzTx/>
              <a:buFontTx/>
              <a:buNone/>
              <a:tabLst/>
            </a:pPr>
            <a:r>
              <a:rPr kumimoji="0" lang="fr-FR" sz="28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Qu’est-ce qui nous semble difficile à vivre dans ce que nous venons d’entendre ?</a:t>
            </a:r>
          </a:p>
          <a:p>
            <a:pPr marL="0" marR="0" lvl="0" indent="0" algn="l" defTabSz="914400" rtl="0" eaLnBrk="1" fontAlgn="base" latinLnBrk="0" hangingPunct="1">
              <a:lnSpc>
                <a:spcPct val="150000"/>
              </a:lnSpc>
              <a:spcBef>
                <a:spcPct val="0"/>
              </a:spcBef>
              <a:spcAft>
                <a:spcPct val="0"/>
              </a:spcAft>
              <a:buClrTx/>
              <a:buSzTx/>
              <a:buFontTx/>
              <a:buNone/>
              <a:tabLst/>
            </a:pPr>
            <a:r>
              <a:rPr kumimoji="0" lang="fr-FR" sz="2800" b="0"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Quels moyens mettre en œuvre pour y parvenir ?</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ommunication difficile.jpg"/>
          <p:cNvPicPr>
            <a:picLocks noChangeAspect="1"/>
          </p:cNvPicPr>
          <p:nvPr/>
        </p:nvPicPr>
        <p:blipFill>
          <a:blip r:embed="rId2" cstate="print"/>
          <a:srcRect l="8330" t="6427"/>
          <a:stretch>
            <a:fillRect/>
          </a:stretch>
        </p:blipFill>
        <p:spPr>
          <a:xfrm>
            <a:off x="3597032" y="188640"/>
            <a:ext cx="5546968" cy="6669360"/>
          </a:xfrm>
          <a:prstGeom prst="rect">
            <a:avLst/>
          </a:prstGeom>
        </p:spPr>
      </p:pic>
      <p:sp>
        <p:nvSpPr>
          <p:cNvPr id="2" name="ZoneTexte 1"/>
          <p:cNvSpPr txBox="1"/>
          <p:nvPr/>
        </p:nvSpPr>
        <p:spPr>
          <a:xfrm>
            <a:off x="395536" y="1628800"/>
            <a:ext cx="4320480" cy="523220"/>
          </a:xfrm>
          <a:prstGeom prst="rect">
            <a:avLst/>
          </a:prstGeom>
          <a:noFill/>
        </p:spPr>
        <p:txBody>
          <a:bodyPr wrap="square" rtlCol="0">
            <a:spAutoFit/>
          </a:bodyPr>
          <a:lstStyle/>
          <a:p>
            <a:r>
              <a:rPr lang="fr-FR" sz="2800" b="1" dirty="0" smtClean="0">
                <a:solidFill>
                  <a:srgbClr val="C00000"/>
                </a:solidFill>
                <a:latin typeface="Segoe Print" pitchFamily="2" charset="0"/>
              </a:rPr>
              <a:t>L’amour dialogue !</a:t>
            </a:r>
            <a:endParaRPr lang="fr-FR" sz="2800" b="1" dirty="0">
              <a:solidFill>
                <a:srgbClr val="C00000"/>
              </a:solidFill>
              <a:latin typeface="Segoe Print"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2862322"/>
          </a:xfrm>
          <a:prstGeom prst="rect">
            <a:avLst/>
          </a:prstGeom>
          <a:noFill/>
        </p:spPr>
        <p:txBody>
          <a:bodyPr wrap="square" rtlCol="0">
            <a:spAutoFit/>
          </a:bodyPr>
          <a:lstStyle/>
          <a:p>
            <a:r>
              <a:rPr lang="fr-FR" sz="2800" b="1" dirty="0" smtClean="0">
                <a:solidFill>
                  <a:srgbClr val="C00000"/>
                </a:solidFill>
                <a:latin typeface="Segoe Print" pitchFamily="2" charset="0"/>
              </a:rPr>
              <a:t>Bien communiquer, c’est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Aimer</a:t>
            </a:r>
          </a:p>
          <a:p>
            <a:pPr>
              <a:lnSpc>
                <a:spcPct val="200000"/>
              </a:lnSpc>
            </a:pPr>
            <a:r>
              <a:rPr lang="fr-FR" sz="2400" b="1" dirty="0" smtClean="0">
                <a:solidFill>
                  <a:srgbClr val="002060"/>
                </a:solidFill>
                <a:latin typeface="Segoe Print" pitchFamily="2" charset="0"/>
              </a:rPr>
              <a:t>      </a:t>
            </a:r>
            <a:endParaRPr lang="fr-FR" dirty="0"/>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51520" y="260648"/>
            <a:ext cx="8892480" cy="65973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2060"/>
                </a:solidFill>
                <a:effectLst/>
                <a:ea typeface="Calibri" pitchFamily="34" charset="0"/>
                <a:cs typeface="Times New Roman" pitchFamily="18" charset="0"/>
              </a:rPr>
              <a:t>J’aurais beau parler toutes les langues des hommes et des anges, si je n’ai pas la charité, s’il me manque l’amour, je ne suis qu’un cuivre qui résonne, une cymbale retentissante.</a:t>
            </a:r>
          </a:p>
          <a:p>
            <a:pPr marL="0" marR="0" lvl="0" indent="0"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2060"/>
                </a:solidFill>
                <a:effectLst/>
                <a:ea typeface="Calibri" pitchFamily="34" charset="0"/>
                <a:cs typeface="Times New Roman" pitchFamily="18" charset="0"/>
              </a:rPr>
              <a:t>J’aurais beau être prophète, avoir toute la science des mystères et toute la connaissance de Dieu, j’aurais beau avoir toute la foi jusqu’à transporter les montagnes, s’il me manque l’amour, je ne suis rien.</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2060"/>
                </a:solidFill>
                <a:effectLst/>
                <a:ea typeface="Calibri" pitchFamily="34" charset="0"/>
                <a:cs typeface="Times New Roman" pitchFamily="18" charset="0"/>
              </a:rPr>
              <a:t>J’aurais beau distribuer toute ma fortune aux affamés, j’aurais beau me faire brûler vif, s’il me manque l’amour, cela ne me sert à rien.</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2060"/>
                </a:solidFill>
                <a:effectLst/>
                <a:ea typeface="Calibri" pitchFamily="34" charset="0"/>
                <a:cs typeface="Times New Roman" pitchFamily="18" charset="0"/>
              </a:rPr>
              <a:t>L’amour prend patience ; l’amour rend service ; l’amour ne jalouse pas ;</a:t>
            </a:r>
          </a:p>
          <a:p>
            <a:pPr marL="0" marR="0" lvl="0" indent="0"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2060"/>
                </a:solidFill>
                <a:effectLst/>
                <a:ea typeface="Calibri" pitchFamily="34" charset="0"/>
                <a:cs typeface="Times New Roman" pitchFamily="18" charset="0"/>
              </a:rPr>
              <a:t>il ne se vante pas, ne se gonfle pas d’orgueil.</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2060"/>
                </a:solidFill>
                <a:effectLst/>
                <a:ea typeface="Calibri" pitchFamily="34" charset="0"/>
                <a:cs typeface="Times New Roman" pitchFamily="18" charset="0"/>
              </a:rPr>
              <a:t>Il ne fait rien d’inconvenant ; il ne cherche pas son intérêt ; il ne s’emporte pas ;</a:t>
            </a:r>
          </a:p>
          <a:p>
            <a:pPr marL="0" marR="0" lvl="0" indent="0"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2060"/>
                </a:solidFill>
                <a:effectLst/>
                <a:ea typeface="Calibri" pitchFamily="34" charset="0"/>
                <a:cs typeface="Times New Roman" pitchFamily="18" charset="0"/>
              </a:rPr>
              <a:t>il n’entretient pas de rancune.</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2060"/>
                </a:solidFill>
                <a:effectLst/>
                <a:ea typeface="Calibri" pitchFamily="34" charset="0"/>
                <a:cs typeface="Times New Roman" pitchFamily="18" charset="0"/>
              </a:rPr>
              <a:t>Il ne se réjouit pas de ce qui est injuste, mais il trouve sa joie dans ce qui est vrai.</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2060"/>
                </a:solidFill>
                <a:effectLst/>
                <a:ea typeface="Calibri" pitchFamily="34" charset="0"/>
                <a:cs typeface="Times New Roman" pitchFamily="18" charset="0"/>
              </a:rPr>
              <a:t>Il supporte tout, il fait confiance en tout, il espère tout, il endure tout.</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rgbClr val="002060"/>
                </a:solidFill>
                <a:effectLst/>
                <a:ea typeface="Calibri" pitchFamily="34" charset="0"/>
                <a:cs typeface="Times New Roman" pitchFamily="18" charset="0"/>
              </a:rPr>
              <a:t>L’amour ne passera jamais. </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ea typeface="Calibri" pitchFamily="34" charset="0"/>
                <a:cs typeface="Times New Roman" pitchFamily="18" charset="0"/>
              </a:rPr>
              <a:t>1 Co 13, 1-8</a:t>
            </a:r>
            <a:endParaRPr kumimoji="0" lang="fr-FR" sz="20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3600986"/>
          </a:xfrm>
          <a:prstGeom prst="rect">
            <a:avLst/>
          </a:prstGeom>
          <a:noFill/>
        </p:spPr>
        <p:txBody>
          <a:bodyPr wrap="square" rtlCol="0">
            <a:spAutoFit/>
          </a:bodyPr>
          <a:lstStyle/>
          <a:p>
            <a:r>
              <a:rPr lang="fr-FR" sz="2800" b="1" dirty="0" smtClean="0">
                <a:solidFill>
                  <a:srgbClr val="C00000"/>
                </a:solidFill>
                <a:latin typeface="Segoe Print" pitchFamily="2" charset="0"/>
              </a:rPr>
              <a:t>Bien communiquer, c’est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Aimer</a:t>
            </a:r>
          </a:p>
          <a:p>
            <a:pPr>
              <a:lnSpc>
                <a:spcPct val="200000"/>
              </a:lnSpc>
            </a:pPr>
            <a:r>
              <a:rPr lang="fr-FR" sz="2400" b="1" dirty="0" smtClean="0">
                <a:solidFill>
                  <a:srgbClr val="002060"/>
                </a:solidFill>
                <a:latin typeface="Segoe Print" pitchFamily="2" charset="0"/>
              </a:rPr>
              <a:t>      - Rechercher le bien</a:t>
            </a:r>
          </a:p>
          <a:p>
            <a:pPr>
              <a:lnSpc>
                <a:spcPct val="200000"/>
              </a:lnSpc>
            </a:pPr>
            <a:r>
              <a:rPr lang="fr-FR" sz="2400" b="1" dirty="0" smtClean="0">
                <a:solidFill>
                  <a:srgbClr val="002060"/>
                </a:solidFill>
                <a:latin typeface="Segoe Print" pitchFamily="2" charset="0"/>
              </a:rPr>
              <a:t>           </a:t>
            </a:r>
            <a:endParaRPr lang="fr-FR" dirty="0"/>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4616648"/>
          </a:xfrm>
          <a:prstGeom prst="rect">
            <a:avLst/>
          </a:prstGeom>
          <a:noFill/>
        </p:spPr>
        <p:txBody>
          <a:bodyPr wrap="square" rtlCol="0">
            <a:spAutoFit/>
          </a:bodyPr>
          <a:lstStyle/>
          <a:p>
            <a:r>
              <a:rPr lang="fr-FR" sz="2800" b="1" dirty="0" smtClean="0">
                <a:solidFill>
                  <a:srgbClr val="C00000"/>
                </a:solidFill>
                <a:latin typeface="Segoe Print" pitchFamily="2" charset="0"/>
              </a:rPr>
              <a:t>Bien communiquer, c’est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Aimer</a:t>
            </a:r>
          </a:p>
          <a:p>
            <a:pPr>
              <a:lnSpc>
                <a:spcPct val="200000"/>
              </a:lnSpc>
            </a:pPr>
            <a:r>
              <a:rPr lang="fr-FR" sz="2400" b="1" dirty="0" smtClean="0">
                <a:solidFill>
                  <a:srgbClr val="002060"/>
                </a:solidFill>
                <a:latin typeface="Segoe Print" pitchFamily="2" charset="0"/>
              </a:rPr>
              <a:t>      - Rechercher le bien</a:t>
            </a:r>
          </a:p>
          <a:p>
            <a:pPr>
              <a:lnSpc>
                <a:spcPct val="200000"/>
              </a:lnSpc>
            </a:pPr>
            <a:r>
              <a:rPr lang="fr-FR" sz="2400" b="1" dirty="0" smtClean="0">
                <a:solidFill>
                  <a:srgbClr val="002060"/>
                </a:solidFill>
                <a:latin typeface="Segoe Print" pitchFamily="2" charset="0"/>
              </a:rPr>
              <a:t>           - Rechercher la vérité</a:t>
            </a:r>
          </a:p>
          <a:p>
            <a:pPr>
              <a:lnSpc>
                <a:spcPct val="200000"/>
              </a:lnSpc>
            </a:pPr>
            <a:r>
              <a:rPr lang="fr-FR" sz="2400" b="1" dirty="0" smtClean="0">
                <a:solidFill>
                  <a:srgbClr val="002060"/>
                </a:solidFill>
                <a:latin typeface="Segoe Print" pitchFamily="2" charset="0"/>
              </a:rPr>
              <a:t>                 </a:t>
            </a:r>
          </a:p>
          <a:p>
            <a:endParaRPr lang="fr-FR" dirty="0"/>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4616648"/>
          </a:xfrm>
          <a:prstGeom prst="rect">
            <a:avLst/>
          </a:prstGeom>
          <a:noFill/>
        </p:spPr>
        <p:txBody>
          <a:bodyPr wrap="square" rtlCol="0">
            <a:spAutoFit/>
          </a:bodyPr>
          <a:lstStyle/>
          <a:p>
            <a:r>
              <a:rPr lang="fr-FR" sz="2800" b="1" dirty="0" smtClean="0">
                <a:solidFill>
                  <a:srgbClr val="C00000"/>
                </a:solidFill>
                <a:latin typeface="Segoe Print" pitchFamily="2" charset="0"/>
              </a:rPr>
              <a:t>Bien communiquer, c’est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Aimer</a:t>
            </a:r>
          </a:p>
          <a:p>
            <a:pPr>
              <a:lnSpc>
                <a:spcPct val="200000"/>
              </a:lnSpc>
            </a:pPr>
            <a:r>
              <a:rPr lang="fr-FR" sz="2400" b="1" dirty="0" smtClean="0">
                <a:solidFill>
                  <a:srgbClr val="002060"/>
                </a:solidFill>
                <a:latin typeface="Segoe Print" pitchFamily="2" charset="0"/>
              </a:rPr>
              <a:t>      - Rechercher le bien</a:t>
            </a:r>
          </a:p>
          <a:p>
            <a:pPr>
              <a:lnSpc>
                <a:spcPct val="200000"/>
              </a:lnSpc>
            </a:pPr>
            <a:r>
              <a:rPr lang="fr-FR" sz="2400" b="1" dirty="0" smtClean="0">
                <a:solidFill>
                  <a:srgbClr val="002060"/>
                </a:solidFill>
                <a:latin typeface="Segoe Print" pitchFamily="2" charset="0"/>
              </a:rPr>
              <a:t>           - Rechercher la vérité</a:t>
            </a:r>
          </a:p>
          <a:p>
            <a:pPr>
              <a:lnSpc>
                <a:spcPct val="200000"/>
              </a:lnSpc>
            </a:pPr>
            <a:r>
              <a:rPr lang="fr-FR" sz="2400" b="1" dirty="0" smtClean="0">
                <a:solidFill>
                  <a:srgbClr val="002060"/>
                </a:solidFill>
                <a:latin typeface="Segoe Print" pitchFamily="2" charset="0"/>
              </a:rPr>
              <a:t>                 - Rechercher la justice</a:t>
            </a:r>
          </a:p>
          <a:p>
            <a:endParaRPr lang="fr-FR" dirty="0"/>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2862322"/>
          </a:xfrm>
          <a:prstGeom prst="rect">
            <a:avLst/>
          </a:prstGeom>
          <a:noFill/>
        </p:spPr>
        <p:txBody>
          <a:bodyPr wrap="square" rtlCol="0">
            <a:spAutoFit/>
          </a:bodyPr>
          <a:lstStyle/>
          <a:p>
            <a:r>
              <a:rPr lang="fr-FR" sz="2800" b="1" dirty="0" smtClean="0">
                <a:solidFill>
                  <a:srgbClr val="C00000"/>
                </a:solidFill>
                <a:latin typeface="Segoe Print" pitchFamily="2" charset="0"/>
              </a:rPr>
              <a:t>Les canaux de la communication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Le Corps</a:t>
            </a:r>
          </a:p>
          <a:p>
            <a:pPr>
              <a:lnSpc>
                <a:spcPct val="200000"/>
              </a:lnSpc>
            </a:pPr>
            <a:r>
              <a:rPr lang="fr-FR" sz="2400" b="1" dirty="0" smtClean="0">
                <a:solidFill>
                  <a:srgbClr val="002060"/>
                </a:solidFill>
                <a:latin typeface="Segoe Print" pitchFamily="2" charset="0"/>
              </a:rPr>
              <a:t>      </a:t>
            </a:r>
            <a:endParaRPr lang="fr-FR" dirty="0"/>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3600986"/>
          </a:xfrm>
          <a:prstGeom prst="rect">
            <a:avLst/>
          </a:prstGeom>
          <a:noFill/>
        </p:spPr>
        <p:txBody>
          <a:bodyPr wrap="square" rtlCol="0">
            <a:spAutoFit/>
          </a:bodyPr>
          <a:lstStyle/>
          <a:p>
            <a:r>
              <a:rPr lang="fr-FR" sz="2800" b="1" dirty="0" smtClean="0">
                <a:solidFill>
                  <a:srgbClr val="C00000"/>
                </a:solidFill>
                <a:latin typeface="Segoe Print" pitchFamily="2" charset="0"/>
              </a:rPr>
              <a:t>Les canaux de la communication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Le Corps</a:t>
            </a:r>
          </a:p>
          <a:p>
            <a:pPr>
              <a:lnSpc>
                <a:spcPct val="200000"/>
              </a:lnSpc>
            </a:pPr>
            <a:r>
              <a:rPr lang="fr-FR" sz="2400" b="1" dirty="0" smtClean="0">
                <a:solidFill>
                  <a:srgbClr val="002060"/>
                </a:solidFill>
                <a:latin typeface="Segoe Print" pitchFamily="2" charset="0"/>
              </a:rPr>
              <a:t>    - La parole  </a:t>
            </a:r>
          </a:p>
          <a:p>
            <a:pPr>
              <a:lnSpc>
                <a:spcPct val="200000"/>
              </a:lnSpc>
            </a:pPr>
            <a:r>
              <a:rPr lang="fr-FR" sz="2400" b="1" dirty="0" smtClean="0">
                <a:solidFill>
                  <a:srgbClr val="002060"/>
                </a:solidFill>
                <a:latin typeface="Segoe Print" pitchFamily="2" charset="0"/>
              </a:rPr>
              <a:t>      </a:t>
            </a:r>
            <a:endParaRPr lang="fr-FR" dirty="0"/>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3600986"/>
          </a:xfrm>
          <a:prstGeom prst="rect">
            <a:avLst/>
          </a:prstGeom>
          <a:noFill/>
        </p:spPr>
        <p:txBody>
          <a:bodyPr wrap="square" rtlCol="0">
            <a:spAutoFit/>
          </a:bodyPr>
          <a:lstStyle/>
          <a:p>
            <a:r>
              <a:rPr lang="fr-FR" sz="2800" b="1" dirty="0" smtClean="0">
                <a:solidFill>
                  <a:srgbClr val="C00000"/>
                </a:solidFill>
                <a:latin typeface="Segoe Print" pitchFamily="2" charset="0"/>
              </a:rPr>
              <a:t>Les canaux de la communication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Le Corps</a:t>
            </a:r>
          </a:p>
          <a:p>
            <a:pPr>
              <a:lnSpc>
                <a:spcPct val="200000"/>
              </a:lnSpc>
            </a:pPr>
            <a:r>
              <a:rPr lang="fr-FR" sz="2400" b="1" dirty="0" smtClean="0">
                <a:solidFill>
                  <a:srgbClr val="002060"/>
                </a:solidFill>
                <a:latin typeface="Segoe Print" pitchFamily="2" charset="0"/>
              </a:rPr>
              <a:t>    - La parole  </a:t>
            </a:r>
          </a:p>
          <a:p>
            <a:pPr>
              <a:lnSpc>
                <a:spcPct val="200000"/>
              </a:lnSpc>
            </a:pPr>
            <a:r>
              <a:rPr lang="fr-FR" sz="2400" b="1" dirty="0" smtClean="0">
                <a:solidFill>
                  <a:srgbClr val="002060"/>
                </a:solidFill>
                <a:latin typeface="Segoe Print" pitchFamily="2" charset="0"/>
              </a:rPr>
              <a:t>      </a:t>
            </a:r>
            <a:endParaRPr lang="fr-FR" dirty="0"/>
          </a:p>
        </p:txBody>
      </p:sp>
      <p:sp>
        <p:nvSpPr>
          <p:cNvPr id="12" name="Bulle ronde 11"/>
          <p:cNvSpPr/>
          <p:nvPr/>
        </p:nvSpPr>
        <p:spPr>
          <a:xfrm>
            <a:off x="4788024" y="2132856"/>
            <a:ext cx="2304256" cy="1296144"/>
          </a:xfrm>
          <a:prstGeom prst="wedgeEllipseCallout">
            <a:avLst>
              <a:gd name="adj1" fmla="val -112178"/>
              <a:gd name="adj2" fmla="val 34279"/>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Partager ce que l’on vit</a:t>
            </a:r>
            <a:endParaRPr lang="fr-FR" sz="2400" dirty="0">
              <a:solidFill>
                <a:srgbClr val="002060"/>
              </a:solidFill>
              <a:latin typeface="Calibri" pitchFamily="34" charset="0"/>
              <a:cs typeface="Calibri" pitchFamily="34" charset="0"/>
            </a:endParaRPr>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3600986"/>
          </a:xfrm>
          <a:prstGeom prst="rect">
            <a:avLst/>
          </a:prstGeom>
          <a:noFill/>
        </p:spPr>
        <p:txBody>
          <a:bodyPr wrap="square" rtlCol="0">
            <a:spAutoFit/>
          </a:bodyPr>
          <a:lstStyle/>
          <a:p>
            <a:r>
              <a:rPr lang="fr-FR" sz="2800" b="1" dirty="0" smtClean="0">
                <a:solidFill>
                  <a:srgbClr val="C00000"/>
                </a:solidFill>
                <a:latin typeface="Segoe Print" pitchFamily="2" charset="0"/>
              </a:rPr>
              <a:t>Les canaux de la communication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Le Corps</a:t>
            </a:r>
          </a:p>
          <a:p>
            <a:pPr>
              <a:lnSpc>
                <a:spcPct val="200000"/>
              </a:lnSpc>
            </a:pPr>
            <a:r>
              <a:rPr lang="fr-FR" sz="2400" b="1" dirty="0" smtClean="0">
                <a:solidFill>
                  <a:srgbClr val="002060"/>
                </a:solidFill>
                <a:latin typeface="Segoe Print" pitchFamily="2" charset="0"/>
              </a:rPr>
              <a:t>    - La parole  </a:t>
            </a:r>
          </a:p>
          <a:p>
            <a:pPr>
              <a:lnSpc>
                <a:spcPct val="200000"/>
              </a:lnSpc>
            </a:pPr>
            <a:r>
              <a:rPr lang="fr-FR" sz="2400" b="1" dirty="0" smtClean="0">
                <a:solidFill>
                  <a:srgbClr val="002060"/>
                </a:solidFill>
                <a:latin typeface="Segoe Print" pitchFamily="2" charset="0"/>
              </a:rPr>
              <a:t>      </a:t>
            </a:r>
            <a:endParaRPr lang="fr-FR" dirty="0"/>
          </a:p>
        </p:txBody>
      </p:sp>
      <p:sp>
        <p:nvSpPr>
          <p:cNvPr id="11" name="Bulle ronde 10"/>
          <p:cNvSpPr/>
          <p:nvPr/>
        </p:nvSpPr>
        <p:spPr>
          <a:xfrm>
            <a:off x="3131840" y="3717032"/>
            <a:ext cx="2304256" cy="1224136"/>
          </a:xfrm>
          <a:prstGeom prst="wedgeEllipseCallout">
            <a:avLst>
              <a:gd name="adj1" fmla="val -44834"/>
              <a:gd name="adj2" fmla="val -83346"/>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Partager ce que l’on ressent</a:t>
            </a:r>
            <a:endParaRPr lang="fr-FR" sz="2400" dirty="0">
              <a:solidFill>
                <a:srgbClr val="002060"/>
              </a:solidFill>
              <a:latin typeface="Calibri" pitchFamily="34" charset="0"/>
              <a:cs typeface="Calibri" pitchFamily="34" charset="0"/>
            </a:endParaRPr>
          </a:p>
        </p:txBody>
      </p:sp>
      <p:sp>
        <p:nvSpPr>
          <p:cNvPr id="12" name="Bulle ronde 11"/>
          <p:cNvSpPr/>
          <p:nvPr/>
        </p:nvSpPr>
        <p:spPr>
          <a:xfrm>
            <a:off x="4788024" y="2132856"/>
            <a:ext cx="2304256" cy="1296144"/>
          </a:xfrm>
          <a:prstGeom prst="wedgeEllipseCallout">
            <a:avLst>
              <a:gd name="adj1" fmla="val -112178"/>
              <a:gd name="adj2" fmla="val 34279"/>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Partager ce que l’on vit</a:t>
            </a:r>
            <a:endParaRPr lang="fr-FR" sz="2400" dirty="0">
              <a:solidFill>
                <a:srgbClr val="002060"/>
              </a:solidFill>
              <a:latin typeface="Calibri" pitchFamily="34" charset="0"/>
              <a:cs typeface="Calibri" pitchFamily="34" charset="0"/>
            </a:endParaRPr>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3600986"/>
          </a:xfrm>
          <a:prstGeom prst="rect">
            <a:avLst/>
          </a:prstGeom>
          <a:noFill/>
        </p:spPr>
        <p:txBody>
          <a:bodyPr wrap="square" rtlCol="0">
            <a:spAutoFit/>
          </a:bodyPr>
          <a:lstStyle/>
          <a:p>
            <a:r>
              <a:rPr lang="fr-FR" sz="2800" b="1" dirty="0" smtClean="0">
                <a:solidFill>
                  <a:srgbClr val="C00000"/>
                </a:solidFill>
                <a:latin typeface="Segoe Print" pitchFamily="2" charset="0"/>
              </a:rPr>
              <a:t>Les canaux de la communication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Le Corps</a:t>
            </a:r>
          </a:p>
          <a:p>
            <a:pPr>
              <a:lnSpc>
                <a:spcPct val="200000"/>
              </a:lnSpc>
            </a:pPr>
            <a:r>
              <a:rPr lang="fr-FR" sz="2400" b="1" dirty="0" smtClean="0">
                <a:solidFill>
                  <a:srgbClr val="002060"/>
                </a:solidFill>
                <a:latin typeface="Segoe Print" pitchFamily="2" charset="0"/>
              </a:rPr>
              <a:t>    - La parole  </a:t>
            </a:r>
          </a:p>
          <a:p>
            <a:pPr>
              <a:lnSpc>
                <a:spcPct val="200000"/>
              </a:lnSpc>
            </a:pPr>
            <a:r>
              <a:rPr lang="fr-FR" sz="2400" b="1" dirty="0" smtClean="0">
                <a:solidFill>
                  <a:srgbClr val="002060"/>
                </a:solidFill>
                <a:latin typeface="Segoe Print" pitchFamily="2" charset="0"/>
              </a:rPr>
              <a:t>      </a:t>
            </a:r>
            <a:endParaRPr lang="fr-FR" dirty="0"/>
          </a:p>
        </p:txBody>
      </p:sp>
      <p:sp>
        <p:nvSpPr>
          <p:cNvPr id="11" name="Bulle ronde 10"/>
          <p:cNvSpPr/>
          <p:nvPr/>
        </p:nvSpPr>
        <p:spPr>
          <a:xfrm>
            <a:off x="3131840" y="3717032"/>
            <a:ext cx="2304256" cy="1224136"/>
          </a:xfrm>
          <a:prstGeom prst="wedgeEllipseCallout">
            <a:avLst>
              <a:gd name="adj1" fmla="val -44834"/>
              <a:gd name="adj2" fmla="val -83346"/>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Partager ce que l’on ressent</a:t>
            </a:r>
            <a:endParaRPr lang="fr-FR" sz="2400" dirty="0">
              <a:solidFill>
                <a:srgbClr val="002060"/>
              </a:solidFill>
              <a:latin typeface="Calibri" pitchFamily="34" charset="0"/>
              <a:cs typeface="Calibri" pitchFamily="34" charset="0"/>
            </a:endParaRPr>
          </a:p>
        </p:txBody>
      </p:sp>
      <p:sp>
        <p:nvSpPr>
          <p:cNvPr id="12" name="Bulle ronde 11"/>
          <p:cNvSpPr/>
          <p:nvPr/>
        </p:nvSpPr>
        <p:spPr>
          <a:xfrm>
            <a:off x="4788024" y="2132856"/>
            <a:ext cx="2304256" cy="1296144"/>
          </a:xfrm>
          <a:prstGeom prst="wedgeEllipseCallout">
            <a:avLst>
              <a:gd name="adj1" fmla="val -112178"/>
              <a:gd name="adj2" fmla="val 34279"/>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Partager ce que l’on vit</a:t>
            </a:r>
            <a:endParaRPr lang="fr-FR" sz="2400" dirty="0">
              <a:solidFill>
                <a:srgbClr val="002060"/>
              </a:solidFill>
              <a:latin typeface="Calibri" pitchFamily="34" charset="0"/>
              <a:cs typeface="Calibri" pitchFamily="34" charset="0"/>
            </a:endParaRPr>
          </a:p>
        </p:txBody>
      </p:sp>
      <p:sp>
        <p:nvSpPr>
          <p:cNvPr id="5" name="ZoneTexte 4"/>
          <p:cNvSpPr txBox="1"/>
          <p:nvPr/>
        </p:nvSpPr>
        <p:spPr>
          <a:xfrm>
            <a:off x="6300192" y="4365104"/>
            <a:ext cx="1800200" cy="461665"/>
          </a:xfrm>
          <a:prstGeom prst="rect">
            <a:avLst/>
          </a:prstGeom>
          <a:noFill/>
        </p:spPr>
        <p:txBody>
          <a:bodyPr wrap="square" rtlCol="0">
            <a:spAutoFit/>
          </a:bodyPr>
          <a:lstStyle/>
          <a:p>
            <a:r>
              <a:rPr lang="fr-FR" sz="2400" b="1" dirty="0" smtClean="0">
                <a:solidFill>
                  <a:srgbClr val="C00000"/>
                </a:solidFill>
                <a:latin typeface="Calibri" pitchFamily="34" charset="0"/>
                <a:cs typeface="Calibri" pitchFamily="34" charset="0"/>
              </a:rPr>
              <a:t>Ecouter</a:t>
            </a:r>
            <a:endParaRPr lang="fr-FR" sz="2400" b="1" dirty="0">
              <a:solidFill>
                <a:srgbClr val="C00000"/>
              </a:solidFill>
              <a:latin typeface="Calibri" pitchFamily="34" charset="0"/>
              <a:cs typeface="Calibri" pitchFamily="34" charset="0"/>
            </a:endParaRPr>
          </a:p>
        </p:txBody>
      </p:sp>
      <p:cxnSp>
        <p:nvCxnSpPr>
          <p:cNvPr id="7" name="Connecteur en angle 6"/>
          <p:cNvCxnSpPr/>
          <p:nvPr/>
        </p:nvCxnSpPr>
        <p:spPr>
          <a:xfrm>
            <a:off x="5508104" y="4365104"/>
            <a:ext cx="720080" cy="2880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3600986"/>
          </a:xfrm>
          <a:prstGeom prst="rect">
            <a:avLst/>
          </a:prstGeom>
          <a:noFill/>
        </p:spPr>
        <p:txBody>
          <a:bodyPr wrap="square" rtlCol="0">
            <a:spAutoFit/>
          </a:bodyPr>
          <a:lstStyle/>
          <a:p>
            <a:r>
              <a:rPr lang="fr-FR" sz="2800" b="1" dirty="0" smtClean="0">
                <a:solidFill>
                  <a:srgbClr val="C00000"/>
                </a:solidFill>
                <a:latin typeface="Segoe Print" pitchFamily="2" charset="0"/>
              </a:rPr>
              <a:t>Les canaux de la communication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Le Corps</a:t>
            </a:r>
          </a:p>
          <a:p>
            <a:pPr>
              <a:lnSpc>
                <a:spcPct val="200000"/>
              </a:lnSpc>
            </a:pPr>
            <a:r>
              <a:rPr lang="fr-FR" sz="2400" b="1" dirty="0" smtClean="0">
                <a:solidFill>
                  <a:srgbClr val="002060"/>
                </a:solidFill>
                <a:latin typeface="Segoe Print" pitchFamily="2" charset="0"/>
              </a:rPr>
              <a:t>    - La parole  </a:t>
            </a:r>
          </a:p>
          <a:p>
            <a:pPr>
              <a:lnSpc>
                <a:spcPct val="200000"/>
              </a:lnSpc>
            </a:pPr>
            <a:r>
              <a:rPr lang="fr-FR" sz="2400" b="1" dirty="0" smtClean="0">
                <a:solidFill>
                  <a:srgbClr val="002060"/>
                </a:solidFill>
                <a:latin typeface="Segoe Print" pitchFamily="2" charset="0"/>
              </a:rPr>
              <a:t>      </a:t>
            </a:r>
            <a:endParaRPr lang="fr-FR" dirty="0"/>
          </a:p>
        </p:txBody>
      </p:sp>
      <p:sp>
        <p:nvSpPr>
          <p:cNvPr id="11" name="Bulle ronde 10"/>
          <p:cNvSpPr/>
          <p:nvPr/>
        </p:nvSpPr>
        <p:spPr>
          <a:xfrm>
            <a:off x="3131840" y="3717032"/>
            <a:ext cx="2304256" cy="1224136"/>
          </a:xfrm>
          <a:prstGeom prst="wedgeEllipseCallout">
            <a:avLst>
              <a:gd name="adj1" fmla="val -44834"/>
              <a:gd name="adj2" fmla="val -83346"/>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Partager ce que l’on ressent</a:t>
            </a:r>
            <a:endParaRPr lang="fr-FR" sz="2400" dirty="0">
              <a:solidFill>
                <a:srgbClr val="002060"/>
              </a:solidFill>
              <a:latin typeface="Calibri" pitchFamily="34" charset="0"/>
              <a:cs typeface="Calibri" pitchFamily="34" charset="0"/>
            </a:endParaRPr>
          </a:p>
        </p:txBody>
      </p:sp>
      <p:sp>
        <p:nvSpPr>
          <p:cNvPr id="12" name="Bulle ronde 11"/>
          <p:cNvSpPr/>
          <p:nvPr/>
        </p:nvSpPr>
        <p:spPr>
          <a:xfrm>
            <a:off x="4788024" y="2132856"/>
            <a:ext cx="2304256" cy="1296144"/>
          </a:xfrm>
          <a:prstGeom prst="wedgeEllipseCallout">
            <a:avLst>
              <a:gd name="adj1" fmla="val -112178"/>
              <a:gd name="adj2" fmla="val 34279"/>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Partager ce que l’on vit</a:t>
            </a:r>
            <a:endParaRPr lang="fr-FR" sz="2400" dirty="0">
              <a:solidFill>
                <a:srgbClr val="002060"/>
              </a:solidFill>
              <a:latin typeface="Calibri" pitchFamily="34" charset="0"/>
              <a:cs typeface="Calibri" pitchFamily="34" charset="0"/>
            </a:endParaRPr>
          </a:p>
        </p:txBody>
      </p:sp>
      <p:sp>
        <p:nvSpPr>
          <p:cNvPr id="5" name="ZoneTexte 4"/>
          <p:cNvSpPr txBox="1"/>
          <p:nvPr/>
        </p:nvSpPr>
        <p:spPr>
          <a:xfrm>
            <a:off x="6300192" y="4365104"/>
            <a:ext cx="1800200" cy="461665"/>
          </a:xfrm>
          <a:prstGeom prst="rect">
            <a:avLst/>
          </a:prstGeom>
          <a:noFill/>
        </p:spPr>
        <p:txBody>
          <a:bodyPr wrap="square" rtlCol="0">
            <a:spAutoFit/>
          </a:bodyPr>
          <a:lstStyle/>
          <a:p>
            <a:r>
              <a:rPr lang="fr-FR" sz="2400" b="1" dirty="0" smtClean="0">
                <a:solidFill>
                  <a:srgbClr val="002060"/>
                </a:solidFill>
                <a:latin typeface="Calibri" pitchFamily="34" charset="0"/>
                <a:cs typeface="Calibri" pitchFamily="34" charset="0"/>
              </a:rPr>
              <a:t>Ecouter</a:t>
            </a:r>
            <a:endParaRPr lang="fr-FR" sz="2400" b="1" dirty="0">
              <a:solidFill>
                <a:srgbClr val="002060"/>
              </a:solidFill>
              <a:latin typeface="Calibri" pitchFamily="34" charset="0"/>
              <a:cs typeface="Calibri" pitchFamily="34" charset="0"/>
            </a:endParaRPr>
          </a:p>
        </p:txBody>
      </p:sp>
      <p:cxnSp>
        <p:nvCxnSpPr>
          <p:cNvPr id="7" name="Connecteur en angle 6"/>
          <p:cNvCxnSpPr/>
          <p:nvPr/>
        </p:nvCxnSpPr>
        <p:spPr>
          <a:xfrm>
            <a:off x="5508104" y="4365104"/>
            <a:ext cx="720080" cy="2880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en angle 7"/>
          <p:cNvCxnSpPr/>
          <p:nvPr/>
        </p:nvCxnSpPr>
        <p:spPr>
          <a:xfrm>
            <a:off x="5868144" y="4941168"/>
            <a:ext cx="720080" cy="2880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660232" y="4941168"/>
            <a:ext cx="1800200" cy="461665"/>
          </a:xfrm>
          <a:prstGeom prst="rect">
            <a:avLst/>
          </a:prstGeom>
          <a:noFill/>
        </p:spPr>
        <p:txBody>
          <a:bodyPr wrap="square" rtlCol="0">
            <a:spAutoFit/>
          </a:bodyPr>
          <a:lstStyle/>
          <a:p>
            <a:r>
              <a:rPr lang="fr-FR" sz="2400" b="1" dirty="0" smtClean="0">
                <a:solidFill>
                  <a:srgbClr val="C00000"/>
                </a:solidFill>
                <a:latin typeface="Calibri" pitchFamily="34" charset="0"/>
                <a:cs typeface="Calibri" pitchFamily="34" charset="0"/>
              </a:rPr>
              <a:t>Exprimer</a:t>
            </a:r>
            <a:endParaRPr lang="fr-FR" sz="2400" b="1" dirty="0">
              <a:solidFill>
                <a:srgbClr val="C00000"/>
              </a:solidFill>
              <a:latin typeface="Calibri" pitchFamily="34" charset="0"/>
              <a:cs typeface="Calibri" pitchFamily="34" charset="0"/>
            </a:endParaRPr>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3600986"/>
          </a:xfrm>
          <a:prstGeom prst="rect">
            <a:avLst/>
          </a:prstGeom>
          <a:noFill/>
        </p:spPr>
        <p:txBody>
          <a:bodyPr wrap="square" rtlCol="0">
            <a:spAutoFit/>
          </a:bodyPr>
          <a:lstStyle/>
          <a:p>
            <a:r>
              <a:rPr lang="fr-FR" sz="2800" b="1" dirty="0" smtClean="0">
                <a:solidFill>
                  <a:srgbClr val="C00000"/>
                </a:solidFill>
                <a:latin typeface="Segoe Print" pitchFamily="2" charset="0"/>
              </a:rPr>
              <a:t>Les canaux de la communication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Le Corps</a:t>
            </a:r>
          </a:p>
          <a:p>
            <a:pPr>
              <a:lnSpc>
                <a:spcPct val="200000"/>
              </a:lnSpc>
            </a:pPr>
            <a:r>
              <a:rPr lang="fr-FR" sz="2400" b="1" dirty="0" smtClean="0">
                <a:solidFill>
                  <a:srgbClr val="002060"/>
                </a:solidFill>
                <a:latin typeface="Segoe Print" pitchFamily="2" charset="0"/>
              </a:rPr>
              <a:t>    - La parole  </a:t>
            </a:r>
          </a:p>
          <a:p>
            <a:pPr>
              <a:lnSpc>
                <a:spcPct val="200000"/>
              </a:lnSpc>
            </a:pPr>
            <a:r>
              <a:rPr lang="fr-FR" sz="2400" b="1" dirty="0" smtClean="0">
                <a:solidFill>
                  <a:srgbClr val="002060"/>
                </a:solidFill>
                <a:latin typeface="Segoe Print" pitchFamily="2" charset="0"/>
              </a:rPr>
              <a:t>      </a:t>
            </a:r>
            <a:endParaRPr lang="fr-FR" dirty="0"/>
          </a:p>
        </p:txBody>
      </p:sp>
      <p:sp>
        <p:nvSpPr>
          <p:cNvPr id="11" name="Bulle ronde 10"/>
          <p:cNvSpPr/>
          <p:nvPr/>
        </p:nvSpPr>
        <p:spPr>
          <a:xfrm>
            <a:off x="3131840" y="3717032"/>
            <a:ext cx="2304256" cy="1224136"/>
          </a:xfrm>
          <a:prstGeom prst="wedgeEllipseCallout">
            <a:avLst>
              <a:gd name="adj1" fmla="val -44834"/>
              <a:gd name="adj2" fmla="val -83346"/>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Partager ce que l’on ressent</a:t>
            </a:r>
            <a:endParaRPr lang="fr-FR" sz="2400" dirty="0">
              <a:solidFill>
                <a:srgbClr val="002060"/>
              </a:solidFill>
              <a:latin typeface="Calibri" pitchFamily="34" charset="0"/>
              <a:cs typeface="Calibri" pitchFamily="34" charset="0"/>
            </a:endParaRPr>
          </a:p>
        </p:txBody>
      </p:sp>
      <p:sp>
        <p:nvSpPr>
          <p:cNvPr id="12" name="Bulle ronde 11"/>
          <p:cNvSpPr/>
          <p:nvPr/>
        </p:nvSpPr>
        <p:spPr>
          <a:xfrm>
            <a:off x="4788024" y="2132856"/>
            <a:ext cx="2304256" cy="1296144"/>
          </a:xfrm>
          <a:prstGeom prst="wedgeEllipseCallout">
            <a:avLst>
              <a:gd name="adj1" fmla="val -112178"/>
              <a:gd name="adj2" fmla="val 34279"/>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Partager ce que l’on vit</a:t>
            </a:r>
            <a:endParaRPr lang="fr-FR" sz="2400" dirty="0">
              <a:solidFill>
                <a:srgbClr val="002060"/>
              </a:solidFill>
              <a:latin typeface="Calibri" pitchFamily="34" charset="0"/>
              <a:cs typeface="Calibri" pitchFamily="34" charset="0"/>
            </a:endParaRPr>
          </a:p>
        </p:txBody>
      </p:sp>
      <p:sp>
        <p:nvSpPr>
          <p:cNvPr id="5" name="ZoneTexte 4"/>
          <p:cNvSpPr txBox="1"/>
          <p:nvPr/>
        </p:nvSpPr>
        <p:spPr>
          <a:xfrm>
            <a:off x="6300192" y="4365104"/>
            <a:ext cx="1800200" cy="461665"/>
          </a:xfrm>
          <a:prstGeom prst="rect">
            <a:avLst/>
          </a:prstGeom>
          <a:noFill/>
        </p:spPr>
        <p:txBody>
          <a:bodyPr wrap="square" rtlCol="0">
            <a:spAutoFit/>
          </a:bodyPr>
          <a:lstStyle/>
          <a:p>
            <a:r>
              <a:rPr lang="fr-FR" sz="2400" b="1" dirty="0" smtClean="0">
                <a:solidFill>
                  <a:srgbClr val="002060"/>
                </a:solidFill>
                <a:latin typeface="Calibri" pitchFamily="34" charset="0"/>
                <a:cs typeface="Calibri" pitchFamily="34" charset="0"/>
              </a:rPr>
              <a:t>Ecouter</a:t>
            </a:r>
            <a:endParaRPr lang="fr-FR" sz="2400" b="1" dirty="0">
              <a:solidFill>
                <a:srgbClr val="002060"/>
              </a:solidFill>
              <a:latin typeface="Calibri" pitchFamily="34" charset="0"/>
              <a:cs typeface="Calibri" pitchFamily="34" charset="0"/>
            </a:endParaRPr>
          </a:p>
        </p:txBody>
      </p:sp>
      <p:cxnSp>
        <p:nvCxnSpPr>
          <p:cNvPr id="7" name="Connecteur en angle 6"/>
          <p:cNvCxnSpPr/>
          <p:nvPr/>
        </p:nvCxnSpPr>
        <p:spPr>
          <a:xfrm>
            <a:off x="5508104" y="4365104"/>
            <a:ext cx="720080" cy="2880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en angle 7"/>
          <p:cNvCxnSpPr/>
          <p:nvPr/>
        </p:nvCxnSpPr>
        <p:spPr>
          <a:xfrm>
            <a:off x="5868144" y="4941168"/>
            <a:ext cx="720080" cy="2880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en angle 8"/>
          <p:cNvCxnSpPr/>
          <p:nvPr/>
        </p:nvCxnSpPr>
        <p:spPr>
          <a:xfrm>
            <a:off x="6228184" y="5589240"/>
            <a:ext cx="720080" cy="2880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660232" y="4941168"/>
            <a:ext cx="1800200" cy="461665"/>
          </a:xfrm>
          <a:prstGeom prst="rect">
            <a:avLst/>
          </a:prstGeom>
          <a:noFill/>
        </p:spPr>
        <p:txBody>
          <a:bodyPr wrap="square" rtlCol="0">
            <a:spAutoFit/>
          </a:bodyPr>
          <a:lstStyle/>
          <a:p>
            <a:r>
              <a:rPr lang="fr-FR" sz="2400" b="1" dirty="0" smtClean="0">
                <a:latin typeface="Calibri" pitchFamily="34" charset="0"/>
                <a:cs typeface="Calibri" pitchFamily="34" charset="0"/>
              </a:rPr>
              <a:t>Exprimer</a:t>
            </a:r>
            <a:endParaRPr lang="fr-FR" sz="2400" b="1" dirty="0">
              <a:latin typeface="Calibri" pitchFamily="34" charset="0"/>
              <a:cs typeface="Calibri" pitchFamily="34" charset="0"/>
            </a:endParaRPr>
          </a:p>
        </p:txBody>
      </p:sp>
      <p:sp>
        <p:nvSpPr>
          <p:cNvPr id="13" name="ZoneTexte 12"/>
          <p:cNvSpPr txBox="1"/>
          <p:nvPr/>
        </p:nvSpPr>
        <p:spPr>
          <a:xfrm>
            <a:off x="7020272" y="5589240"/>
            <a:ext cx="1835696" cy="461665"/>
          </a:xfrm>
          <a:prstGeom prst="rect">
            <a:avLst/>
          </a:prstGeom>
          <a:noFill/>
        </p:spPr>
        <p:txBody>
          <a:bodyPr wrap="square" rtlCol="0">
            <a:spAutoFit/>
          </a:bodyPr>
          <a:lstStyle/>
          <a:p>
            <a:r>
              <a:rPr lang="fr-FR" sz="2400" b="1" dirty="0" smtClean="0">
                <a:solidFill>
                  <a:srgbClr val="C00000"/>
                </a:solidFill>
                <a:latin typeface="Calibri" pitchFamily="34" charset="0"/>
                <a:cs typeface="Calibri" pitchFamily="34" charset="0"/>
              </a:rPr>
              <a:t>Comprendre</a:t>
            </a:r>
            <a:endParaRPr lang="fr-FR" sz="2400" b="1" dirty="0">
              <a:solidFill>
                <a:srgbClr val="C00000"/>
              </a:solidFill>
              <a:latin typeface="Calibri" pitchFamily="34" charset="0"/>
              <a:cs typeface="Calibri" pitchFamily="34" charset="0"/>
            </a:endParaRP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oneTexte 1"/>
          <p:cNvSpPr txBox="1"/>
          <p:nvPr/>
        </p:nvSpPr>
        <p:spPr>
          <a:xfrm>
            <a:off x="251520" y="1988840"/>
            <a:ext cx="8568952" cy="3231654"/>
          </a:xfrm>
          <a:prstGeom prst="rect">
            <a:avLst/>
          </a:prstGeom>
          <a:noFill/>
        </p:spPr>
        <p:txBody>
          <a:bodyPr wrap="square" rtlCol="0">
            <a:spAutoFit/>
          </a:bodyPr>
          <a:lstStyle/>
          <a:p>
            <a:r>
              <a:rPr lang="fr-FR" sz="2400" b="1" i="1" dirty="0" smtClean="0">
                <a:solidFill>
                  <a:srgbClr val="C00000"/>
                </a:solidFill>
              </a:rPr>
              <a:t>La politique des petits pas…</a:t>
            </a:r>
          </a:p>
          <a:p>
            <a:pPr algn="ctr"/>
            <a:endParaRPr lang="fr-FR" sz="2400" i="1" dirty="0">
              <a:solidFill>
                <a:srgbClr val="C00000"/>
              </a:solidFill>
            </a:endParaRPr>
          </a:p>
          <a:p>
            <a:pPr algn="ctr">
              <a:lnSpc>
                <a:spcPct val="150000"/>
              </a:lnSpc>
            </a:pPr>
            <a:r>
              <a:rPr lang="fr-FR" sz="2400" dirty="0" smtClean="0">
                <a:solidFill>
                  <a:srgbClr val="002060"/>
                </a:solidFill>
              </a:rPr>
              <a:t>Poser, chaque jour, de </a:t>
            </a:r>
            <a:r>
              <a:rPr lang="fr-FR" sz="2400" b="1" dirty="0" smtClean="0">
                <a:solidFill>
                  <a:srgbClr val="002060"/>
                </a:solidFill>
              </a:rPr>
              <a:t>petits actes d’amour concrets </a:t>
            </a:r>
            <a:endParaRPr lang="fr-FR" sz="1200" dirty="0" smtClean="0">
              <a:solidFill>
                <a:srgbClr val="002060"/>
              </a:solidFill>
            </a:endParaRPr>
          </a:p>
          <a:p>
            <a:pPr algn="ctr">
              <a:lnSpc>
                <a:spcPct val="150000"/>
              </a:lnSpc>
            </a:pPr>
            <a:r>
              <a:rPr lang="fr-FR" sz="2400" dirty="0" smtClean="0">
                <a:solidFill>
                  <a:srgbClr val="002060"/>
                </a:solidFill>
              </a:rPr>
              <a:t>Ainsi, peu à peu, nous prenons</a:t>
            </a:r>
          </a:p>
          <a:p>
            <a:pPr algn="ctr">
              <a:lnSpc>
                <a:spcPct val="150000"/>
              </a:lnSpc>
            </a:pPr>
            <a:r>
              <a:rPr lang="fr-FR" sz="2400" dirty="0" smtClean="0">
                <a:solidFill>
                  <a:srgbClr val="002060"/>
                </a:solidFill>
              </a:rPr>
              <a:t> </a:t>
            </a:r>
            <a:r>
              <a:rPr lang="fr-FR" sz="2400" b="1" dirty="0" smtClean="0">
                <a:solidFill>
                  <a:srgbClr val="002060"/>
                </a:solidFill>
              </a:rPr>
              <a:t>l’habitude de faire le bien</a:t>
            </a:r>
            <a:r>
              <a:rPr lang="fr-FR" sz="2400" dirty="0" smtClean="0">
                <a:solidFill>
                  <a:srgbClr val="002060"/>
                </a:solidFill>
              </a:rPr>
              <a:t>. </a:t>
            </a:r>
            <a:endParaRPr lang="fr-FR" sz="2400" dirty="0">
              <a:solidFill>
                <a:srgbClr val="002060"/>
              </a:solidFill>
            </a:endParaRPr>
          </a:p>
          <a:p>
            <a:endParaRPr lang="fr-FR" sz="2400" dirty="0" smtClean="0">
              <a:solidFill>
                <a:srgbClr val="002060"/>
              </a:solidFill>
            </a:endParaRPr>
          </a:p>
          <a:p>
            <a:pPr algn="r"/>
            <a:r>
              <a:rPr lang="fr-FR" sz="2400" b="1" i="1" dirty="0" smtClean="0">
                <a:solidFill>
                  <a:srgbClr val="C00000"/>
                </a:solidFill>
              </a:rPr>
              <a:t>Mille petits pas mènent loin…</a:t>
            </a:r>
          </a:p>
        </p:txBody>
      </p:sp>
      <p:sp>
        <p:nvSpPr>
          <p:cNvPr id="4" name="Ellipse 3"/>
          <p:cNvSpPr/>
          <p:nvPr/>
        </p:nvSpPr>
        <p:spPr>
          <a:xfrm>
            <a:off x="6012160" y="188640"/>
            <a:ext cx="2376264" cy="2160240"/>
          </a:xfrm>
          <a:prstGeom prst="ellipse">
            <a:avLst/>
          </a:prstGeom>
          <a:solidFill>
            <a:srgbClr val="002060"/>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Segoe Print" pitchFamily="2" charset="0"/>
              </a:rPr>
              <a:t>Nous sommes </a:t>
            </a:r>
          </a:p>
          <a:p>
            <a:pPr algn="ctr"/>
            <a:r>
              <a:rPr lang="fr-FR" dirty="0" smtClean="0">
                <a:solidFill>
                  <a:schemeClr val="bg1"/>
                </a:solidFill>
                <a:latin typeface="Segoe Print" pitchFamily="2" charset="0"/>
              </a:rPr>
              <a:t>ce que nous répétons chaque jour.</a:t>
            </a:r>
          </a:p>
          <a:p>
            <a:pPr algn="ctr"/>
            <a:r>
              <a:rPr lang="fr-FR" dirty="0" smtClean="0">
                <a:latin typeface="Segoe Print" pitchFamily="2" charset="0"/>
              </a:rPr>
              <a:t/>
            </a:r>
            <a:br>
              <a:rPr lang="fr-FR" dirty="0" smtClean="0">
                <a:latin typeface="Segoe Print" pitchFamily="2" charset="0"/>
              </a:rPr>
            </a:br>
            <a:r>
              <a:rPr lang="fr-FR" sz="1400" dirty="0" smtClean="0">
                <a:latin typeface="Segoe Print" pitchFamily="2" charset="0"/>
              </a:rPr>
              <a:t>Aristote</a:t>
            </a:r>
            <a:endParaRPr lang="fr-FR" sz="1400" dirty="0"/>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3600986"/>
          </a:xfrm>
          <a:prstGeom prst="rect">
            <a:avLst/>
          </a:prstGeom>
          <a:noFill/>
        </p:spPr>
        <p:txBody>
          <a:bodyPr wrap="square" rtlCol="0">
            <a:spAutoFit/>
          </a:bodyPr>
          <a:lstStyle/>
          <a:p>
            <a:r>
              <a:rPr lang="fr-FR" sz="2800" b="1" dirty="0" smtClean="0">
                <a:solidFill>
                  <a:srgbClr val="C00000"/>
                </a:solidFill>
                <a:latin typeface="Segoe Print" pitchFamily="2" charset="0"/>
              </a:rPr>
              <a:t>Les canaux de la communication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Le Corps</a:t>
            </a:r>
          </a:p>
          <a:p>
            <a:pPr>
              <a:lnSpc>
                <a:spcPct val="200000"/>
              </a:lnSpc>
            </a:pPr>
            <a:r>
              <a:rPr lang="fr-FR" sz="2400" b="1" dirty="0" smtClean="0">
                <a:solidFill>
                  <a:srgbClr val="002060"/>
                </a:solidFill>
                <a:latin typeface="Segoe Print" pitchFamily="2" charset="0"/>
              </a:rPr>
              <a:t>    - La parole  </a:t>
            </a:r>
          </a:p>
          <a:p>
            <a:pPr>
              <a:lnSpc>
                <a:spcPct val="200000"/>
              </a:lnSpc>
            </a:pPr>
            <a:r>
              <a:rPr lang="fr-FR" sz="2400" b="1" dirty="0" smtClean="0">
                <a:solidFill>
                  <a:srgbClr val="002060"/>
                </a:solidFill>
                <a:latin typeface="Segoe Print" pitchFamily="2" charset="0"/>
              </a:rPr>
              <a:t>      </a:t>
            </a:r>
            <a:endParaRPr lang="fr-FR" dirty="0"/>
          </a:p>
        </p:txBody>
      </p:sp>
      <p:sp>
        <p:nvSpPr>
          <p:cNvPr id="12" name="Bulle ronde 11"/>
          <p:cNvSpPr/>
          <p:nvPr/>
        </p:nvSpPr>
        <p:spPr>
          <a:xfrm>
            <a:off x="4788024" y="2132856"/>
            <a:ext cx="2304256" cy="1296144"/>
          </a:xfrm>
          <a:prstGeom prst="wedgeEllipseCallout">
            <a:avLst>
              <a:gd name="adj1" fmla="val -112178"/>
              <a:gd name="adj2" fmla="val 34279"/>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Emettre clairement </a:t>
            </a:r>
            <a:endParaRPr lang="fr-FR" sz="2400" dirty="0">
              <a:solidFill>
                <a:srgbClr val="002060"/>
              </a:solidFill>
              <a:latin typeface="Calibri" pitchFamily="34" charset="0"/>
              <a:cs typeface="Calibri" pitchFamily="34" charset="0"/>
            </a:endParaRP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3600986"/>
          </a:xfrm>
          <a:prstGeom prst="rect">
            <a:avLst/>
          </a:prstGeom>
          <a:noFill/>
        </p:spPr>
        <p:txBody>
          <a:bodyPr wrap="square" rtlCol="0">
            <a:spAutoFit/>
          </a:bodyPr>
          <a:lstStyle/>
          <a:p>
            <a:r>
              <a:rPr lang="fr-FR" sz="2800" b="1" dirty="0" smtClean="0">
                <a:solidFill>
                  <a:srgbClr val="C00000"/>
                </a:solidFill>
                <a:latin typeface="Segoe Print" pitchFamily="2" charset="0"/>
              </a:rPr>
              <a:t>Les canaux de la communication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Le Corps</a:t>
            </a:r>
          </a:p>
          <a:p>
            <a:pPr>
              <a:lnSpc>
                <a:spcPct val="200000"/>
              </a:lnSpc>
            </a:pPr>
            <a:r>
              <a:rPr lang="fr-FR" sz="2400" b="1" dirty="0" smtClean="0">
                <a:solidFill>
                  <a:srgbClr val="002060"/>
                </a:solidFill>
                <a:latin typeface="Segoe Print" pitchFamily="2" charset="0"/>
              </a:rPr>
              <a:t>    - La parole  </a:t>
            </a:r>
          </a:p>
          <a:p>
            <a:pPr>
              <a:lnSpc>
                <a:spcPct val="200000"/>
              </a:lnSpc>
            </a:pPr>
            <a:r>
              <a:rPr lang="fr-FR" sz="2400" b="1" dirty="0" smtClean="0">
                <a:solidFill>
                  <a:srgbClr val="002060"/>
                </a:solidFill>
                <a:latin typeface="Segoe Print" pitchFamily="2" charset="0"/>
              </a:rPr>
              <a:t>      </a:t>
            </a:r>
            <a:endParaRPr lang="fr-FR" dirty="0"/>
          </a:p>
        </p:txBody>
      </p:sp>
      <p:sp>
        <p:nvSpPr>
          <p:cNvPr id="11" name="Bulle ronde 10"/>
          <p:cNvSpPr/>
          <p:nvPr/>
        </p:nvSpPr>
        <p:spPr>
          <a:xfrm>
            <a:off x="3131840" y="3717032"/>
            <a:ext cx="2592288" cy="1224136"/>
          </a:xfrm>
          <a:prstGeom prst="wedgeEllipseCallout">
            <a:avLst>
              <a:gd name="adj1" fmla="val -44834"/>
              <a:gd name="adj2" fmla="val -83346"/>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Recevoir humblement</a:t>
            </a:r>
            <a:endParaRPr lang="fr-FR" sz="2400" dirty="0">
              <a:solidFill>
                <a:srgbClr val="002060"/>
              </a:solidFill>
              <a:latin typeface="Calibri" pitchFamily="34" charset="0"/>
              <a:cs typeface="Calibri" pitchFamily="34" charset="0"/>
            </a:endParaRPr>
          </a:p>
        </p:txBody>
      </p:sp>
      <p:sp>
        <p:nvSpPr>
          <p:cNvPr id="12" name="Bulle ronde 11"/>
          <p:cNvSpPr/>
          <p:nvPr/>
        </p:nvSpPr>
        <p:spPr>
          <a:xfrm>
            <a:off x="4788024" y="2132856"/>
            <a:ext cx="2304256" cy="1296144"/>
          </a:xfrm>
          <a:prstGeom prst="wedgeEllipseCallout">
            <a:avLst>
              <a:gd name="adj1" fmla="val -112178"/>
              <a:gd name="adj2" fmla="val 34279"/>
            </a:avLst>
          </a:prstGeom>
          <a:solidFill>
            <a:schemeClr val="bg1">
              <a:lumMod val="7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2060"/>
                </a:solidFill>
                <a:latin typeface="Calibri" pitchFamily="34" charset="0"/>
                <a:cs typeface="Calibri" pitchFamily="34" charset="0"/>
              </a:rPr>
              <a:t>Emettre clairement</a:t>
            </a:r>
            <a:endParaRPr lang="fr-FR" sz="2400" dirty="0">
              <a:solidFill>
                <a:srgbClr val="002060"/>
              </a:solidFill>
              <a:latin typeface="Calibri" pitchFamily="34" charset="0"/>
              <a:cs typeface="Calibri" pitchFamily="34" charset="0"/>
            </a:endParaRPr>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1938992"/>
          </a:xfrm>
          <a:prstGeom prst="rect">
            <a:avLst/>
          </a:prstGeom>
          <a:noFill/>
        </p:spPr>
        <p:txBody>
          <a:bodyPr wrap="square" rtlCol="0">
            <a:spAutoFit/>
          </a:bodyPr>
          <a:lstStyle/>
          <a:p>
            <a:r>
              <a:rPr lang="fr-FR" sz="2800" b="1" dirty="0" smtClean="0">
                <a:solidFill>
                  <a:srgbClr val="C00000"/>
                </a:solidFill>
                <a:latin typeface="Segoe Print" pitchFamily="2" charset="0"/>
              </a:rPr>
              <a:t>En toutes circonstances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endParaRPr lang="fr-FR" dirty="0"/>
          </a:p>
        </p:txBody>
      </p:sp>
    </p:spTree>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2862322"/>
          </a:xfrm>
          <a:prstGeom prst="rect">
            <a:avLst/>
          </a:prstGeom>
          <a:noFill/>
        </p:spPr>
        <p:txBody>
          <a:bodyPr wrap="square" rtlCol="0">
            <a:spAutoFit/>
          </a:bodyPr>
          <a:lstStyle/>
          <a:p>
            <a:r>
              <a:rPr lang="fr-FR" sz="2800" b="1" dirty="0" smtClean="0">
                <a:solidFill>
                  <a:srgbClr val="C00000"/>
                </a:solidFill>
                <a:latin typeface="Segoe Print" pitchFamily="2" charset="0"/>
              </a:rPr>
              <a:t>En toutes circonstances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Rester dans l’amour</a:t>
            </a:r>
          </a:p>
          <a:p>
            <a:pPr>
              <a:lnSpc>
                <a:spcPct val="200000"/>
              </a:lnSpc>
            </a:pPr>
            <a:r>
              <a:rPr lang="fr-FR" sz="2400" b="1" dirty="0" smtClean="0">
                <a:solidFill>
                  <a:srgbClr val="002060"/>
                </a:solidFill>
                <a:latin typeface="Segoe Print" pitchFamily="2" charset="0"/>
              </a:rPr>
              <a:t>      </a:t>
            </a:r>
            <a:endParaRPr lang="fr-FR" dirty="0"/>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3600986"/>
          </a:xfrm>
          <a:prstGeom prst="rect">
            <a:avLst/>
          </a:prstGeom>
          <a:noFill/>
        </p:spPr>
        <p:txBody>
          <a:bodyPr wrap="square" rtlCol="0">
            <a:spAutoFit/>
          </a:bodyPr>
          <a:lstStyle/>
          <a:p>
            <a:r>
              <a:rPr lang="fr-FR" sz="2800" b="1" dirty="0" smtClean="0">
                <a:solidFill>
                  <a:srgbClr val="C00000"/>
                </a:solidFill>
                <a:latin typeface="Segoe Print" pitchFamily="2" charset="0"/>
              </a:rPr>
              <a:t>En toutes circonstances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Rester dans l’amour</a:t>
            </a:r>
          </a:p>
          <a:p>
            <a:pPr>
              <a:lnSpc>
                <a:spcPct val="200000"/>
              </a:lnSpc>
            </a:pPr>
            <a:r>
              <a:rPr lang="fr-FR" sz="2400" b="1" dirty="0" smtClean="0">
                <a:solidFill>
                  <a:srgbClr val="002060"/>
                </a:solidFill>
                <a:latin typeface="Segoe Print" pitchFamily="2" charset="0"/>
              </a:rPr>
              <a:t>      - Rechercher le bien</a:t>
            </a:r>
          </a:p>
          <a:p>
            <a:pPr>
              <a:lnSpc>
                <a:spcPct val="200000"/>
              </a:lnSpc>
            </a:pPr>
            <a:r>
              <a:rPr lang="fr-FR" sz="2400" b="1" dirty="0" smtClean="0">
                <a:solidFill>
                  <a:srgbClr val="002060"/>
                </a:solidFill>
                <a:latin typeface="Segoe Print" pitchFamily="2" charset="0"/>
              </a:rPr>
              <a:t>           </a:t>
            </a:r>
            <a:endParaRPr lang="fr-FR" dirty="0"/>
          </a:p>
        </p:txBody>
      </p:sp>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4616648"/>
          </a:xfrm>
          <a:prstGeom prst="rect">
            <a:avLst/>
          </a:prstGeom>
          <a:noFill/>
        </p:spPr>
        <p:txBody>
          <a:bodyPr wrap="square" rtlCol="0">
            <a:spAutoFit/>
          </a:bodyPr>
          <a:lstStyle/>
          <a:p>
            <a:r>
              <a:rPr lang="fr-FR" sz="2800" b="1" dirty="0" smtClean="0">
                <a:solidFill>
                  <a:srgbClr val="C00000"/>
                </a:solidFill>
                <a:latin typeface="Segoe Print" pitchFamily="2" charset="0"/>
              </a:rPr>
              <a:t>En toutes circonstances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Rester dans l’amour</a:t>
            </a:r>
          </a:p>
          <a:p>
            <a:pPr>
              <a:lnSpc>
                <a:spcPct val="200000"/>
              </a:lnSpc>
            </a:pPr>
            <a:r>
              <a:rPr lang="fr-FR" sz="2400" b="1" dirty="0" smtClean="0">
                <a:solidFill>
                  <a:srgbClr val="002060"/>
                </a:solidFill>
                <a:latin typeface="Segoe Print" pitchFamily="2" charset="0"/>
              </a:rPr>
              <a:t>      - Rechercher le bien</a:t>
            </a:r>
          </a:p>
          <a:p>
            <a:pPr>
              <a:lnSpc>
                <a:spcPct val="200000"/>
              </a:lnSpc>
            </a:pPr>
            <a:r>
              <a:rPr lang="fr-FR" sz="2400" b="1" dirty="0" smtClean="0">
                <a:solidFill>
                  <a:srgbClr val="002060"/>
                </a:solidFill>
                <a:latin typeface="Segoe Print" pitchFamily="2" charset="0"/>
              </a:rPr>
              <a:t>           - Rechercher la vérité</a:t>
            </a:r>
          </a:p>
          <a:p>
            <a:pPr>
              <a:lnSpc>
                <a:spcPct val="200000"/>
              </a:lnSpc>
            </a:pPr>
            <a:r>
              <a:rPr lang="fr-FR" sz="2400" b="1" dirty="0" smtClean="0">
                <a:solidFill>
                  <a:srgbClr val="002060"/>
                </a:solidFill>
                <a:latin typeface="Segoe Print" pitchFamily="2" charset="0"/>
              </a:rPr>
              <a:t>                 </a:t>
            </a:r>
          </a:p>
          <a:p>
            <a:endParaRPr lang="fr-FR" dirty="0"/>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6120680" cy="4616648"/>
          </a:xfrm>
          <a:prstGeom prst="rect">
            <a:avLst/>
          </a:prstGeom>
          <a:noFill/>
        </p:spPr>
        <p:txBody>
          <a:bodyPr wrap="square" rtlCol="0">
            <a:spAutoFit/>
          </a:bodyPr>
          <a:lstStyle/>
          <a:p>
            <a:r>
              <a:rPr lang="fr-FR" sz="2800" b="1" dirty="0" smtClean="0">
                <a:solidFill>
                  <a:srgbClr val="C00000"/>
                </a:solidFill>
                <a:latin typeface="Segoe Print" pitchFamily="2" charset="0"/>
              </a:rPr>
              <a:t>En toutes circonstances …</a:t>
            </a:r>
          </a:p>
          <a:p>
            <a:r>
              <a:rPr lang="fr-FR" sz="2800" b="1" dirty="0" smtClean="0">
                <a:solidFill>
                  <a:srgbClr val="C00000"/>
                </a:solidFill>
                <a:latin typeface="Segoe Print" pitchFamily="2" charset="0"/>
              </a:rPr>
              <a:t> </a:t>
            </a:r>
          </a:p>
          <a:p>
            <a:endParaRPr lang="fr-FR" sz="2800" b="1" dirty="0" smtClean="0">
              <a:solidFill>
                <a:srgbClr val="C00000"/>
              </a:solidFill>
              <a:latin typeface="Segoe Print" pitchFamily="2" charset="0"/>
            </a:endParaRPr>
          </a:p>
          <a:p>
            <a:pPr>
              <a:lnSpc>
                <a:spcPct val="200000"/>
              </a:lnSpc>
            </a:pPr>
            <a:r>
              <a:rPr lang="fr-FR" sz="2400" b="1" dirty="0" smtClean="0">
                <a:solidFill>
                  <a:srgbClr val="002060"/>
                </a:solidFill>
                <a:latin typeface="Segoe Print" pitchFamily="2" charset="0"/>
              </a:rPr>
              <a:t>- Rester dans l’amour</a:t>
            </a:r>
          </a:p>
          <a:p>
            <a:pPr>
              <a:lnSpc>
                <a:spcPct val="200000"/>
              </a:lnSpc>
            </a:pPr>
            <a:r>
              <a:rPr lang="fr-FR" sz="2400" b="1" dirty="0" smtClean="0">
                <a:solidFill>
                  <a:srgbClr val="002060"/>
                </a:solidFill>
                <a:latin typeface="Segoe Print" pitchFamily="2" charset="0"/>
              </a:rPr>
              <a:t>      - Rechercher le bien</a:t>
            </a:r>
          </a:p>
          <a:p>
            <a:pPr>
              <a:lnSpc>
                <a:spcPct val="200000"/>
              </a:lnSpc>
            </a:pPr>
            <a:r>
              <a:rPr lang="fr-FR" sz="2400" b="1" dirty="0" smtClean="0">
                <a:solidFill>
                  <a:srgbClr val="002060"/>
                </a:solidFill>
                <a:latin typeface="Segoe Print" pitchFamily="2" charset="0"/>
              </a:rPr>
              <a:t>           - Rechercher la vérité</a:t>
            </a:r>
          </a:p>
          <a:p>
            <a:pPr>
              <a:lnSpc>
                <a:spcPct val="200000"/>
              </a:lnSpc>
            </a:pPr>
            <a:r>
              <a:rPr lang="fr-FR" sz="2400" b="1" dirty="0" smtClean="0">
                <a:solidFill>
                  <a:srgbClr val="002060"/>
                </a:solidFill>
                <a:latin typeface="Segoe Print" pitchFamily="2" charset="0"/>
              </a:rPr>
              <a:t>                 - Rechercher la justice</a:t>
            </a:r>
          </a:p>
          <a:p>
            <a:endParaRPr lang="fr-FR" dirty="0"/>
          </a:p>
        </p:txBody>
      </p:sp>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228012"/>
            <a:ext cx="8640960" cy="57938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50000"/>
              </a:lnSpc>
              <a:spcBef>
                <a:spcPct val="0"/>
              </a:spcBef>
              <a:spcAft>
                <a:spcPct val="0"/>
              </a:spcAft>
              <a:buClrTx/>
              <a:buSzTx/>
              <a:buAutoNum type="arabicPeriod"/>
              <a:tabLst/>
            </a:pPr>
            <a:r>
              <a:rPr kumimoji="0" lang="fr-FR" sz="2100" i="1" u="none" strike="noStrike" cap="none" normalizeH="0" baseline="0" dirty="0" smtClean="0">
                <a:ln>
                  <a:noFill/>
                </a:ln>
                <a:solidFill>
                  <a:schemeClr val="tx1"/>
                </a:solidFill>
                <a:effectLst/>
                <a:latin typeface="Calibri" pitchFamily="34" charset="0"/>
                <a:ea typeface="Calibri" pitchFamily="34" charset="0"/>
                <a:cs typeface="Calibri" pitchFamily="34" charset="0"/>
              </a:rPr>
              <a:t>Quelle note globale (entre 1 et 10) est-ce que je mettrais à notre</a:t>
            </a:r>
          </a:p>
          <a:p>
            <a:pPr marL="457200" marR="0" lvl="0" indent="-457200" algn="just" defTabSz="914400" rtl="0" eaLnBrk="1" fontAlgn="base" latinLnBrk="0" hangingPunct="1">
              <a:lnSpc>
                <a:spcPct val="150000"/>
              </a:lnSpc>
              <a:spcBef>
                <a:spcPct val="0"/>
              </a:spcBef>
              <a:spcAft>
                <a:spcPct val="0"/>
              </a:spcAft>
              <a:buClrTx/>
              <a:buSzTx/>
              <a:tabLst/>
            </a:pPr>
            <a:r>
              <a:rPr lang="fr-FR" sz="2100" i="1" dirty="0" smtClean="0">
                <a:latin typeface="Calibri" pitchFamily="34" charset="0"/>
                <a:ea typeface="Calibri" pitchFamily="34" charset="0"/>
                <a:cs typeface="Calibri" pitchFamily="34" charset="0"/>
              </a:rPr>
              <a:t>        </a:t>
            </a:r>
            <a:r>
              <a:rPr kumimoji="0" lang="fr-FR" sz="210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communication ?</a:t>
            </a:r>
            <a:r>
              <a:rPr kumimoji="0" lang="fr-FR" sz="2100" i="1" u="none" strike="noStrike" cap="none" normalizeH="0" dirty="0" smtClean="0">
                <a:ln>
                  <a:noFill/>
                </a:ln>
                <a:solidFill>
                  <a:schemeClr val="tx1"/>
                </a:solidFill>
                <a:effectLst/>
                <a:latin typeface="Calibri" pitchFamily="34" charset="0"/>
                <a:ea typeface="Calibri" pitchFamily="34" charset="0"/>
                <a:cs typeface="Calibri" pitchFamily="34" charset="0"/>
              </a:rPr>
              <a:t> </a:t>
            </a:r>
            <a:r>
              <a:rPr kumimoji="0" lang="fr-FR" sz="210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Pourquoi ?</a:t>
            </a:r>
          </a:p>
          <a:p>
            <a:pPr marL="457200" marR="0" lvl="0" indent="-457200" algn="just" defTabSz="914400" rtl="0" eaLnBrk="1" fontAlgn="base" latinLnBrk="0" hangingPunct="1">
              <a:lnSpc>
                <a:spcPct val="150000"/>
              </a:lnSpc>
              <a:spcBef>
                <a:spcPct val="0"/>
              </a:spcBef>
              <a:spcAft>
                <a:spcPct val="0"/>
              </a:spcAft>
              <a:buClrTx/>
              <a:buSzTx/>
              <a:tabLst/>
            </a:pPr>
            <a:endParaRPr kumimoji="0" lang="fr-FR" sz="800" i="1"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457200" lvl="0" indent="-457200" algn="just" eaLnBrk="0" fontAlgn="base" hangingPunct="0">
              <a:lnSpc>
                <a:spcPct val="150000"/>
              </a:lnSpc>
              <a:spcBef>
                <a:spcPct val="0"/>
              </a:spcBef>
              <a:spcAft>
                <a:spcPct val="0"/>
              </a:spcAft>
              <a:buAutoNum type="arabicPeriod" startAt="2"/>
            </a:pPr>
            <a:r>
              <a:rPr lang="fr-FR" sz="2100" i="1" dirty="0" smtClean="0">
                <a:latin typeface="Calibri" pitchFamily="34" charset="0"/>
                <a:ea typeface="Calibri" pitchFamily="34" charset="0"/>
                <a:cs typeface="Calibri" pitchFamily="34" charset="0"/>
              </a:rPr>
              <a:t>Si nous avons partagé sur les fiches reçues, qu’en avons-nous retiré ? Qu’est-ce que cela a révélé de la qualité de notre dialogue ?  </a:t>
            </a:r>
            <a:endParaRPr lang="fr-FR" sz="2100" dirty="0" smtClean="0">
              <a:latin typeface="Calibri" pitchFamily="34" charset="0"/>
              <a:cs typeface="Calibri" pitchFamily="34" charset="0"/>
            </a:endParaRPr>
          </a:p>
          <a:p>
            <a:pPr marL="447675" lvl="0" algn="just" eaLnBrk="0" fontAlgn="base" hangingPunct="0">
              <a:lnSpc>
                <a:spcPct val="150000"/>
              </a:lnSpc>
              <a:spcBef>
                <a:spcPct val="0"/>
              </a:spcBef>
              <a:spcAft>
                <a:spcPct val="0"/>
              </a:spcAft>
            </a:pPr>
            <a:r>
              <a:rPr lang="fr-FR" sz="2100" i="1" dirty="0" smtClean="0">
                <a:latin typeface="Calibri" pitchFamily="34" charset="0"/>
                <a:ea typeface="Calibri" pitchFamily="34" charset="0"/>
                <a:cs typeface="Calibri" pitchFamily="34" charset="0"/>
              </a:rPr>
              <a:t> Sinon, pourquoi ne l’avons-nous pas fait ?</a:t>
            </a:r>
          </a:p>
          <a:p>
            <a:pPr marL="447675" lvl="0" algn="just" eaLnBrk="0" fontAlgn="base" hangingPunct="0">
              <a:lnSpc>
                <a:spcPct val="150000"/>
              </a:lnSpc>
              <a:spcBef>
                <a:spcPct val="0"/>
              </a:spcBef>
              <a:spcAft>
                <a:spcPct val="0"/>
              </a:spcAft>
            </a:pPr>
            <a:r>
              <a:rPr lang="fr-FR" sz="2100" i="1" dirty="0" smtClean="0">
                <a:latin typeface="Calibri" pitchFamily="34" charset="0"/>
                <a:ea typeface="Calibri" pitchFamily="34" charset="0"/>
                <a:cs typeface="Calibri" pitchFamily="34" charset="0"/>
              </a:rPr>
              <a:t>Qu’est-ce que cela dit de la qualité de notre dialogue ?</a:t>
            </a:r>
          </a:p>
          <a:p>
            <a:pPr marL="447675" lvl="0" algn="just" eaLnBrk="0" fontAlgn="base" hangingPunct="0">
              <a:lnSpc>
                <a:spcPct val="150000"/>
              </a:lnSpc>
              <a:spcBef>
                <a:spcPct val="0"/>
              </a:spcBef>
              <a:spcAft>
                <a:spcPct val="0"/>
              </a:spcAft>
            </a:pPr>
            <a:endParaRPr lang="fr-FR" sz="800" i="1" dirty="0" smtClean="0">
              <a:latin typeface="Calibri" pitchFamily="34" charset="0"/>
              <a:ea typeface="Calibri" pitchFamily="34" charset="0"/>
              <a:cs typeface="Calibri" pitchFamily="34" charset="0"/>
            </a:endParaRPr>
          </a:p>
          <a:p>
            <a:pPr marL="447675" lvl="0" indent="-447675" algn="just" eaLnBrk="0" fontAlgn="base" hangingPunct="0">
              <a:lnSpc>
                <a:spcPct val="150000"/>
              </a:lnSpc>
              <a:spcBef>
                <a:spcPct val="0"/>
              </a:spcBef>
              <a:spcAft>
                <a:spcPct val="0"/>
              </a:spcAft>
            </a:pPr>
            <a:r>
              <a:rPr kumimoji="0" lang="fr-FR" sz="2100" i="1" u="none" strike="noStrike" cap="none" normalizeH="0" baseline="0" dirty="0" smtClean="0">
                <a:ln>
                  <a:noFill/>
                </a:ln>
                <a:solidFill>
                  <a:schemeClr val="tx1"/>
                </a:solidFill>
                <a:effectLst/>
                <a:latin typeface="Calibri" pitchFamily="34" charset="0"/>
                <a:ea typeface="Calibri" pitchFamily="34" charset="0"/>
                <a:cs typeface="Calibri" pitchFamily="34" charset="0"/>
              </a:rPr>
              <a:t>3.</a:t>
            </a:r>
            <a:r>
              <a:rPr kumimoji="0" lang="fr-FR" sz="2100" i="1" u="none" strike="noStrike" cap="none" normalizeH="0" dirty="0" smtClean="0">
                <a:ln>
                  <a:noFill/>
                </a:ln>
                <a:solidFill>
                  <a:schemeClr val="tx1"/>
                </a:solidFill>
                <a:effectLst/>
                <a:latin typeface="Calibri" pitchFamily="34" charset="0"/>
                <a:ea typeface="Calibri" pitchFamily="34" charset="0"/>
                <a:cs typeface="Calibri" pitchFamily="34" charset="0"/>
              </a:rPr>
              <a:t>     </a:t>
            </a:r>
            <a:r>
              <a:rPr kumimoji="0" lang="fr-FR" sz="2100" i="1" u="none" strike="noStrike" cap="none" normalizeH="0" baseline="0" dirty="0" smtClean="0">
                <a:ln>
                  <a:noFill/>
                </a:ln>
                <a:solidFill>
                  <a:schemeClr val="tx1"/>
                </a:solidFill>
                <a:effectLst/>
                <a:latin typeface="Calibri" pitchFamily="34" charset="0"/>
                <a:ea typeface="Calibri" pitchFamily="34" charset="0"/>
                <a:cs typeface="Calibri" pitchFamily="34" charset="0"/>
              </a:rPr>
              <a:t>Quelles sont mes deux qualités qui favorisent le dialogue ?</a:t>
            </a:r>
            <a:endParaRPr kumimoji="0" lang="fr-FR" sz="2100" i="0" u="none" strike="noStrike" cap="none" normalizeH="0" baseline="0" dirty="0" smtClean="0">
              <a:ln>
                <a:noFill/>
              </a:ln>
              <a:solidFill>
                <a:schemeClr val="tx1"/>
              </a:solidFill>
              <a:effectLst/>
              <a:latin typeface="Calibri" pitchFamily="34" charset="0"/>
              <a:cs typeface="Calibri" pitchFamily="34" charset="0"/>
            </a:endParaRPr>
          </a:p>
          <a:p>
            <a:pPr marL="350838" marR="0" lvl="0" indent="96838" algn="just" defTabSz="914400" rtl="0" eaLnBrk="0" fontAlgn="base" latinLnBrk="0" hangingPunct="0">
              <a:lnSpc>
                <a:spcPct val="150000"/>
              </a:lnSpc>
              <a:spcBef>
                <a:spcPct val="0"/>
              </a:spcBef>
              <a:spcAft>
                <a:spcPct val="0"/>
              </a:spcAft>
              <a:buClrTx/>
              <a:buSzTx/>
              <a:tabLst/>
            </a:pPr>
            <a:r>
              <a:rPr kumimoji="0" lang="fr-FR" sz="210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Quelles sont tes deux qualités qui favorisent le dialogue ?</a:t>
            </a:r>
            <a:endParaRPr kumimoji="0" lang="fr-FR" sz="2100" i="0" u="none" strike="noStrike" cap="none" normalizeH="0" baseline="0" dirty="0" smtClean="0">
              <a:ln>
                <a:noFill/>
              </a:ln>
              <a:solidFill>
                <a:schemeClr val="tx1"/>
              </a:solidFill>
              <a:effectLst/>
              <a:latin typeface="Calibri" pitchFamily="34" charset="0"/>
              <a:cs typeface="Calibri" pitchFamily="34" charset="0"/>
            </a:endParaRPr>
          </a:p>
          <a:p>
            <a:pPr marL="350838" marR="0" lvl="0" indent="96838" algn="just" defTabSz="914400" rtl="0" eaLnBrk="0" fontAlgn="base" latinLnBrk="0" hangingPunct="0">
              <a:lnSpc>
                <a:spcPct val="150000"/>
              </a:lnSpc>
              <a:spcBef>
                <a:spcPct val="0"/>
              </a:spcBef>
              <a:spcAft>
                <a:spcPct val="0"/>
              </a:spcAft>
              <a:buClrTx/>
              <a:buSzTx/>
              <a:tabLst/>
            </a:pPr>
            <a:r>
              <a:rPr kumimoji="0" lang="fr-FR" sz="210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Quelles sont mes deux attitudes qui rendent le dialogue difficile ? </a:t>
            </a:r>
            <a:endParaRPr kumimoji="0" lang="fr-FR" sz="2100" i="0" u="none" strike="noStrike" cap="none" normalizeH="0" baseline="0" dirty="0" smtClean="0">
              <a:ln>
                <a:noFill/>
              </a:ln>
              <a:solidFill>
                <a:schemeClr val="tx1"/>
              </a:solidFill>
              <a:effectLst/>
              <a:latin typeface="Calibri" pitchFamily="34" charset="0"/>
              <a:cs typeface="Calibri" pitchFamily="34" charset="0"/>
            </a:endParaRPr>
          </a:p>
          <a:p>
            <a:pPr marL="350838" marR="0" lvl="0" indent="96838" algn="just" defTabSz="914400" rtl="0" eaLnBrk="0" fontAlgn="base" latinLnBrk="0" hangingPunct="0">
              <a:lnSpc>
                <a:spcPct val="150000"/>
              </a:lnSpc>
              <a:spcBef>
                <a:spcPct val="0"/>
              </a:spcBef>
              <a:spcAft>
                <a:spcPct val="0"/>
              </a:spcAft>
              <a:buClrTx/>
              <a:buSzTx/>
              <a:tabLst/>
            </a:pPr>
            <a:r>
              <a:rPr kumimoji="0" lang="fr-FR" sz="210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Quelles sont tes deux attitudes qui rendent le dialogue difficile ? </a:t>
            </a:r>
            <a:endParaRPr kumimoji="0" lang="fr-FR" sz="2100" i="0" u="none" strike="noStrike" cap="none" normalizeH="0" baseline="0" dirty="0" smtClean="0">
              <a:ln>
                <a:noFill/>
              </a:ln>
              <a:solidFill>
                <a:schemeClr val="tx1"/>
              </a:solidFill>
              <a:effectLst/>
              <a:latin typeface="Calibri" pitchFamily="34" charset="0"/>
              <a:cs typeface="Calibri" pitchFamily="34" charset="0"/>
            </a:endParaRPr>
          </a:p>
          <a:p>
            <a:pPr marL="350838" marR="0" lvl="0" indent="96838" algn="just" defTabSz="914400" rtl="0" eaLnBrk="0" fontAlgn="base" latinLnBrk="0" hangingPunct="0">
              <a:lnSpc>
                <a:spcPct val="150000"/>
              </a:lnSpc>
              <a:spcBef>
                <a:spcPct val="0"/>
              </a:spcBef>
              <a:spcAft>
                <a:spcPct val="0"/>
              </a:spcAft>
              <a:buClrTx/>
              <a:buSzTx/>
              <a:tabLst/>
            </a:pPr>
            <a:r>
              <a:rPr kumimoji="0" lang="fr-FR" sz="2100" i="1" u="none" strike="noStrike" cap="none" normalizeH="0" baseline="0" dirty="0" smtClean="0">
                <a:ln>
                  <a:noFill/>
                </a:ln>
                <a:solidFill>
                  <a:schemeClr val="tx1"/>
                </a:solidFill>
                <a:effectLst/>
                <a:latin typeface="Calibri" pitchFamily="34" charset="0"/>
                <a:ea typeface="Calibri" pitchFamily="34" charset="0"/>
                <a:cs typeface="Calibri" pitchFamily="34" charset="0"/>
              </a:rPr>
              <a:t>                    Quel premier point d’effort puis-je me fixer aujourd’hui ?</a:t>
            </a:r>
            <a:endParaRPr kumimoji="0" lang="fr-FR" sz="210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5576" y="4293096"/>
            <a:ext cx="4427984" cy="2185214"/>
          </a:xfrm>
          <a:prstGeom prst="rect">
            <a:avLst/>
          </a:prstGeom>
          <a:noFill/>
        </p:spPr>
        <p:txBody>
          <a:bodyPr wrap="square" rtlCol="0">
            <a:spAutoFit/>
          </a:bodyPr>
          <a:lstStyle/>
          <a:p>
            <a:pPr algn="ctr"/>
            <a:r>
              <a:rPr lang="fr-FR" sz="2400" dirty="0" smtClean="0">
                <a:solidFill>
                  <a:srgbClr val="C00000"/>
                </a:solidFill>
                <a:latin typeface="MV Boli" pitchFamily="2" charset="0"/>
                <a:cs typeface="MV Boli" pitchFamily="2" charset="0"/>
              </a:rPr>
              <a:t>Le diocèse de Beauvais </a:t>
            </a:r>
            <a:r>
              <a:rPr lang="fr-FR" sz="2400" dirty="0" smtClean="0">
                <a:solidFill>
                  <a:schemeClr val="bg1">
                    <a:lumMod val="50000"/>
                  </a:schemeClr>
                </a:solidFill>
                <a:latin typeface="MV Boli" pitchFamily="2" charset="0"/>
                <a:cs typeface="MV Boli" pitchFamily="2" charset="0"/>
              </a:rPr>
              <a:t>remercie chaleureusement </a:t>
            </a:r>
          </a:p>
          <a:p>
            <a:pPr algn="ctr"/>
            <a:endParaRPr lang="fr-FR" sz="2400" dirty="0" smtClean="0"/>
          </a:p>
          <a:p>
            <a:pPr algn="ctr"/>
            <a:endParaRPr lang="fr-FR" sz="2400" dirty="0" smtClean="0"/>
          </a:p>
          <a:p>
            <a:pPr algn="ctr"/>
            <a:endParaRPr lang="fr-FR" sz="2400" dirty="0" smtClean="0"/>
          </a:p>
          <a:p>
            <a:pPr algn="ctr"/>
            <a:endParaRPr lang="fr-FR" sz="1600" dirty="0">
              <a:solidFill>
                <a:schemeClr val="bg1">
                  <a:lumMod val="50000"/>
                </a:schemeClr>
              </a:solidFill>
              <a:latin typeface="MV Boli" pitchFamily="2" charset="0"/>
              <a:cs typeface="MV Boli" pitchFamily="2" charset="0"/>
            </a:endParaRPr>
          </a:p>
        </p:txBody>
      </p:sp>
      <p:pic>
        <p:nvPicPr>
          <p:cNvPr id="6" name="Image 5" descr="logo.png"/>
          <p:cNvPicPr>
            <a:picLocks noChangeAspect="1"/>
          </p:cNvPicPr>
          <p:nvPr/>
        </p:nvPicPr>
        <p:blipFill>
          <a:blip r:embed="rId2" cstate="print"/>
          <a:stretch>
            <a:fillRect/>
          </a:stretch>
        </p:blipFill>
        <p:spPr>
          <a:xfrm>
            <a:off x="1979712" y="5445224"/>
            <a:ext cx="2633432" cy="735981"/>
          </a:xfrm>
          <a:prstGeom prst="rect">
            <a:avLst/>
          </a:prstGeom>
        </p:spPr>
      </p:pic>
      <p:pic>
        <p:nvPicPr>
          <p:cNvPr id="7" name="Image 6" descr="logo-rouge-CMJN-coated HD avec marge.jpg"/>
          <p:cNvPicPr>
            <a:picLocks noChangeAspect="1"/>
          </p:cNvPicPr>
          <p:nvPr/>
        </p:nvPicPr>
        <p:blipFill>
          <a:blip r:embed="rId3" cstate="print"/>
          <a:stretch>
            <a:fillRect/>
          </a:stretch>
        </p:blipFill>
        <p:spPr>
          <a:xfrm>
            <a:off x="323528" y="5157192"/>
            <a:ext cx="1233860" cy="1512168"/>
          </a:xfrm>
          <a:prstGeom prst="rect">
            <a:avLst/>
          </a:prstGeom>
        </p:spPr>
      </p:pic>
      <p:sp>
        <p:nvSpPr>
          <p:cNvPr id="8" name="ZoneTexte 7"/>
          <p:cNvSpPr txBox="1"/>
          <p:nvPr/>
        </p:nvSpPr>
        <p:spPr>
          <a:xfrm>
            <a:off x="5148064" y="4734342"/>
            <a:ext cx="3995936" cy="2123658"/>
          </a:xfrm>
          <a:prstGeom prst="rect">
            <a:avLst/>
          </a:prstGeom>
          <a:noFill/>
        </p:spPr>
        <p:txBody>
          <a:bodyPr wrap="square" rtlCol="0">
            <a:spAutoFit/>
          </a:bodyPr>
          <a:lstStyle/>
          <a:p>
            <a:pPr algn="ctr">
              <a:lnSpc>
                <a:spcPct val="150000"/>
              </a:lnSpc>
            </a:pPr>
            <a:r>
              <a:rPr lang="fr-FR" sz="1400" dirty="0" smtClean="0">
                <a:solidFill>
                  <a:schemeClr val="bg1">
                    <a:lumMod val="50000"/>
                  </a:schemeClr>
                </a:solidFill>
                <a:latin typeface="MV Boli" pitchFamily="2" charset="0"/>
                <a:cs typeface="MV Boli" pitchFamily="2" charset="0"/>
              </a:rPr>
              <a:t>Les dessins reproduits </a:t>
            </a:r>
          </a:p>
          <a:p>
            <a:pPr algn="ctr">
              <a:lnSpc>
                <a:spcPct val="150000"/>
              </a:lnSpc>
            </a:pPr>
            <a:r>
              <a:rPr lang="fr-FR" sz="1400" dirty="0" smtClean="0">
                <a:solidFill>
                  <a:schemeClr val="bg1">
                    <a:lumMod val="50000"/>
                  </a:schemeClr>
                </a:solidFill>
                <a:latin typeface="MV Boli" pitchFamily="2" charset="0"/>
                <a:cs typeface="MV Boli" pitchFamily="2" charset="0"/>
              </a:rPr>
              <a:t>ont été publiés par le magazine </a:t>
            </a:r>
          </a:p>
          <a:p>
            <a:pPr algn="ctr">
              <a:lnSpc>
                <a:spcPct val="150000"/>
              </a:lnSpc>
            </a:pPr>
            <a:r>
              <a:rPr lang="fr-FR" sz="2000" dirty="0" smtClean="0">
                <a:solidFill>
                  <a:schemeClr val="tx1">
                    <a:lumMod val="50000"/>
                    <a:lumOff val="50000"/>
                  </a:schemeClr>
                </a:solidFill>
                <a:latin typeface="MV Boli" pitchFamily="2" charset="0"/>
                <a:cs typeface="MV Boli" pitchFamily="2" charset="0"/>
              </a:rPr>
              <a:t>Famille </a:t>
            </a:r>
            <a:r>
              <a:rPr lang="fr-FR" sz="2000" dirty="0" smtClean="0">
                <a:solidFill>
                  <a:schemeClr val="tx1">
                    <a:lumMod val="50000"/>
                    <a:lumOff val="50000"/>
                  </a:schemeClr>
                </a:solidFill>
                <a:latin typeface="MV Boli" pitchFamily="2" charset="0"/>
                <a:cs typeface="MV Boli" pitchFamily="2" charset="0"/>
              </a:rPr>
              <a:t>Chrétienne</a:t>
            </a:r>
          </a:p>
          <a:p>
            <a:pPr algn="ctr">
              <a:lnSpc>
                <a:spcPct val="150000"/>
              </a:lnSpc>
            </a:pPr>
            <a:r>
              <a:rPr lang="fr-FR" sz="1400" dirty="0" smtClean="0">
                <a:solidFill>
                  <a:schemeClr val="tx1">
                    <a:lumMod val="50000"/>
                    <a:lumOff val="50000"/>
                  </a:schemeClr>
                </a:solidFill>
                <a:latin typeface="MV Boli" pitchFamily="2" charset="0"/>
                <a:cs typeface="MV Boli" pitchFamily="2" charset="0"/>
              </a:rPr>
              <a:t>e</a:t>
            </a:r>
            <a:r>
              <a:rPr lang="fr-FR" sz="1400" dirty="0" smtClean="0">
                <a:solidFill>
                  <a:schemeClr val="tx1">
                    <a:lumMod val="50000"/>
                    <a:lumOff val="50000"/>
                  </a:schemeClr>
                </a:solidFill>
                <a:latin typeface="MV Boli" pitchFamily="2" charset="0"/>
                <a:cs typeface="MV Boli" pitchFamily="2" charset="0"/>
              </a:rPr>
              <a:t>t les éditions</a:t>
            </a:r>
          </a:p>
          <a:p>
            <a:pPr algn="ctr">
              <a:lnSpc>
                <a:spcPct val="150000"/>
              </a:lnSpc>
            </a:pPr>
            <a:r>
              <a:rPr lang="fr-FR" sz="2000" dirty="0" smtClean="0">
                <a:solidFill>
                  <a:schemeClr val="tx1">
                    <a:lumMod val="50000"/>
                    <a:lumOff val="50000"/>
                  </a:schemeClr>
                </a:solidFill>
                <a:latin typeface="MV Boli" pitchFamily="2" charset="0"/>
                <a:cs typeface="MV Boli" pitchFamily="2" charset="0"/>
              </a:rPr>
              <a:t>Salvator</a:t>
            </a:r>
            <a:endParaRPr lang="fr-FR" sz="2000" dirty="0" smtClean="0">
              <a:solidFill>
                <a:schemeClr val="tx1">
                  <a:lumMod val="50000"/>
                  <a:lumOff val="50000"/>
                </a:schemeClr>
              </a:solidFill>
              <a:latin typeface="MV Boli" pitchFamily="2" charset="0"/>
              <a:cs typeface="MV Boli" pitchFamily="2" charset="0"/>
            </a:endParaRPr>
          </a:p>
          <a:p>
            <a:endParaRPr lang="fr-FR" sz="900" dirty="0" smtClean="0">
              <a:solidFill>
                <a:schemeClr val="bg1">
                  <a:lumMod val="50000"/>
                </a:schemeClr>
              </a:solidFill>
              <a:latin typeface="MV Boli" pitchFamily="2" charset="0"/>
              <a:cs typeface="MV Boli" pitchFamily="2" charset="0"/>
            </a:endParaRPr>
          </a:p>
        </p:txBody>
      </p:sp>
      <p:pic>
        <p:nvPicPr>
          <p:cNvPr id="9" name="Image 8" descr="Guézou couv'.jpg"/>
          <p:cNvPicPr>
            <a:picLocks noChangeAspect="1"/>
          </p:cNvPicPr>
          <p:nvPr/>
        </p:nvPicPr>
        <p:blipFill>
          <a:blip r:embed="rId4" cstate="print"/>
          <a:srcRect l="10003" t="52332" r="11825" b="16298"/>
          <a:stretch>
            <a:fillRect/>
          </a:stretch>
        </p:blipFill>
        <p:spPr>
          <a:xfrm>
            <a:off x="257170" y="0"/>
            <a:ext cx="8729874" cy="40050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oneTexte 1"/>
          <p:cNvSpPr txBox="1"/>
          <p:nvPr/>
        </p:nvSpPr>
        <p:spPr>
          <a:xfrm>
            <a:off x="539552" y="620688"/>
            <a:ext cx="5040560" cy="461665"/>
          </a:xfrm>
          <a:prstGeom prst="rect">
            <a:avLst/>
          </a:prstGeom>
          <a:noFill/>
        </p:spPr>
        <p:txBody>
          <a:bodyPr wrap="square" rtlCol="0">
            <a:spAutoFit/>
          </a:bodyPr>
          <a:lstStyle/>
          <a:p>
            <a:r>
              <a:rPr lang="fr-FR" sz="2400" b="1" dirty="0" smtClean="0">
                <a:solidFill>
                  <a:srgbClr val="C00000"/>
                </a:solidFill>
                <a:latin typeface="Segoe Print" pitchFamily="2" charset="0"/>
              </a:rPr>
              <a:t>L’amour  prend  patience…</a:t>
            </a:r>
            <a:endParaRPr lang="fr-FR" sz="2400" b="1" dirty="0">
              <a:solidFill>
                <a:srgbClr val="C00000"/>
              </a:solidFill>
              <a:latin typeface="Segoe Print" pitchFamily="2" charset="0"/>
            </a:endParaRPr>
          </a:p>
        </p:txBody>
      </p:sp>
      <p:sp>
        <p:nvSpPr>
          <p:cNvPr id="16385" name="Rectangle 1"/>
          <p:cNvSpPr>
            <a:spLocks noChangeArrowheads="1"/>
          </p:cNvSpPr>
          <p:nvPr/>
        </p:nvSpPr>
        <p:spPr bwMode="auto">
          <a:xfrm>
            <a:off x="467544" y="1674966"/>
            <a:ext cx="8208912"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fr-FR" sz="2400" i="1" dirty="0" smtClean="0">
                <a:solidFill>
                  <a:srgbClr val="002060"/>
                </a:solidFill>
              </a:rPr>
              <a:t>La patience </a:t>
            </a:r>
            <a:r>
              <a:rPr lang="fr-FR" sz="2400" i="1" dirty="0">
                <a:solidFill>
                  <a:srgbClr val="002060"/>
                </a:solidFill>
              </a:rPr>
              <a:t>se renforce quand je reconnais que </a:t>
            </a:r>
            <a:r>
              <a:rPr lang="fr-FR" sz="2400" b="1" i="1" dirty="0">
                <a:solidFill>
                  <a:srgbClr val="002060"/>
                </a:solidFill>
              </a:rPr>
              <a:t>l’autre </a:t>
            </a:r>
            <a:r>
              <a:rPr lang="fr-FR" sz="2400" b="1" i="1" dirty="0" smtClean="0">
                <a:solidFill>
                  <a:srgbClr val="002060"/>
                </a:solidFill>
              </a:rPr>
              <a:t>a </a:t>
            </a:r>
            <a:r>
              <a:rPr lang="fr-FR" sz="2400" b="1" i="1" dirty="0">
                <a:solidFill>
                  <a:srgbClr val="002060"/>
                </a:solidFill>
              </a:rPr>
              <a:t>le droit de </a:t>
            </a:r>
            <a:r>
              <a:rPr lang="fr-FR" sz="2400" b="1" i="1" dirty="0" smtClean="0">
                <a:solidFill>
                  <a:srgbClr val="002060"/>
                </a:solidFill>
              </a:rPr>
              <a:t>vivre </a:t>
            </a:r>
            <a:r>
              <a:rPr lang="fr-FR" sz="2400" b="1" i="1" dirty="0">
                <a:solidFill>
                  <a:srgbClr val="002060"/>
                </a:solidFill>
              </a:rPr>
              <a:t>tel qu’il est. </a:t>
            </a:r>
            <a:endParaRPr lang="fr-FR" sz="2400" b="1" i="1" dirty="0" smtClean="0">
              <a:solidFill>
                <a:srgbClr val="002060"/>
              </a:solidFill>
            </a:endParaRPr>
          </a:p>
          <a:p>
            <a:pPr lvl="0" fontAlgn="base">
              <a:lnSpc>
                <a:spcPct val="150000"/>
              </a:lnSpc>
              <a:spcBef>
                <a:spcPct val="0"/>
              </a:spcBef>
              <a:spcAft>
                <a:spcPct val="0"/>
              </a:spcAft>
            </a:pPr>
            <a:r>
              <a:rPr kumimoji="0" lang="fr-FR" sz="2400" i="1" u="none" strike="noStrike" cap="none" normalizeH="0" baseline="0" dirty="0" smtClean="0">
                <a:ln>
                  <a:noFill/>
                </a:ln>
                <a:solidFill>
                  <a:srgbClr val="002060"/>
                </a:solidFill>
                <a:effectLst/>
                <a:ea typeface="Times New Roman" pitchFamily="18" charset="0"/>
                <a:cs typeface="Calibri" pitchFamily="34" charset="0"/>
              </a:rPr>
              <a:t>L’amour porte </a:t>
            </a:r>
            <a:r>
              <a:rPr kumimoji="0" lang="fr-FR" sz="2400" b="1" i="1" u="none" strike="noStrike" cap="none" normalizeH="0" baseline="0" dirty="0" smtClean="0">
                <a:ln>
                  <a:noFill/>
                </a:ln>
                <a:solidFill>
                  <a:srgbClr val="002060"/>
                </a:solidFill>
                <a:effectLst/>
                <a:ea typeface="Times New Roman" pitchFamily="18" charset="0"/>
                <a:cs typeface="Calibri" pitchFamily="34" charset="0"/>
              </a:rPr>
              <a:t>à accepter l’autre, même quand il agit autrement que je l’aurais désiré.</a:t>
            </a:r>
          </a:p>
          <a:p>
            <a:pPr lvl="0" fontAlgn="base">
              <a:lnSpc>
                <a:spcPct val="150000"/>
              </a:lnSpc>
              <a:spcBef>
                <a:spcPct val="0"/>
              </a:spcBef>
              <a:spcAft>
                <a:spcPct val="0"/>
              </a:spcAft>
            </a:pPr>
            <a:endParaRPr kumimoji="0" lang="fr-FR" sz="800" b="1" i="1" u="none" strike="noStrike" cap="none" normalizeH="0" baseline="0" dirty="0" smtClean="0">
              <a:ln>
                <a:noFill/>
              </a:ln>
              <a:solidFill>
                <a:srgbClr val="002060"/>
              </a:solidFill>
              <a:effectLst/>
              <a:ea typeface="Times New Roman" pitchFamily="18" charset="0"/>
              <a:cs typeface="Calibri" pitchFamily="34" charset="0"/>
            </a:endParaRPr>
          </a:p>
          <a:p>
            <a:pPr marL="0" marR="0" lvl="0" indent="0" defTabSz="914400" rtl="0" eaLnBrk="1" fontAlgn="base" latinLnBrk="0" hangingPunct="1">
              <a:lnSpc>
                <a:spcPct val="15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cs typeface="Arial" pitchFamily="34" charset="0"/>
              </a:rPr>
              <a:t>Pape</a:t>
            </a:r>
            <a:r>
              <a:rPr kumimoji="0" lang="fr-FR" sz="2000" b="0" i="0" u="none" strike="noStrike" cap="none" normalizeH="0" dirty="0" smtClean="0">
                <a:ln>
                  <a:noFill/>
                </a:ln>
                <a:solidFill>
                  <a:schemeClr val="tx1"/>
                </a:solidFill>
                <a:effectLst/>
                <a:cs typeface="Arial" pitchFamily="34" charset="0"/>
              </a:rPr>
              <a:t> François</a:t>
            </a:r>
            <a:endParaRPr kumimoji="0" lang="fr-FR" sz="2000" b="0" i="0" u="none" strike="noStrike" cap="none" normalizeH="0" baseline="0" dirty="0" smtClean="0">
              <a:ln>
                <a:noFill/>
              </a:ln>
              <a:solidFill>
                <a:schemeClr val="tx1"/>
              </a:solidFill>
              <a:effectLst/>
              <a:cs typeface="Arial" pitchFamily="34" charset="0"/>
            </a:endParaRPr>
          </a:p>
        </p:txBody>
      </p:sp>
      <p:sp>
        <p:nvSpPr>
          <p:cNvPr id="6" name="Ellipse 5"/>
          <p:cNvSpPr/>
          <p:nvPr/>
        </p:nvSpPr>
        <p:spPr>
          <a:xfrm>
            <a:off x="4427984" y="4293096"/>
            <a:ext cx="3816424" cy="2232248"/>
          </a:xfrm>
          <a:prstGeom prst="ellipse">
            <a:avLst/>
          </a:prstGeom>
          <a:solidFill>
            <a:srgbClr val="002060"/>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fr-FR" sz="2000" i="0" u="none" strike="noStrike" cap="none" normalizeH="0" baseline="0" dirty="0" smtClean="0">
                <a:ln>
                  <a:noFill/>
                </a:ln>
                <a:solidFill>
                  <a:schemeClr val="bg1"/>
                </a:solidFill>
                <a:effectLst/>
                <a:latin typeface="Segoe Print" pitchFamily="2" charset="0"/>
                <a:ea typeface="Calibri" pitchFamily="34" charset="0"/>
                <a:cs typeface="Times New Roman" pitchFamily="18" charset="0"/>
              </a:rPr>
              <a:t>J’estime plus </a:t>
            </a:r>
          </a:p>
          <a:p>
            <a:pPr lvl="0" algn="ctr"/>
            <a:r>
              <a:rPr kumimoji="0" lang="fr-FR" sz="2000" i="0" u="none" strike="noStrike" cap="none" normalizeH="0" baseline="0" dirty="0" smtClean="0">
                <a:ln>
                  <a:noFill/>
                </a:ln>
                <a:solidFill>
                  <a:schemeClr val="bg1"/>
                </a:solidFill>
                <a:effectLst/>
                <a:latin typeface="Segoe Print" pitchFamily="2" charset="0"/>
                <a:ea typeface="Calibri" pitchFamily="34" charset="0"/>
                <a:cs typeface="Times New Roman" pitchFamily="18" charset="0"/>
              </a:rPr>
              <a:t>la patience que les miracles !</a:t>
            </a:r>
          </a:p>
          <a:p>
            <a:pPr lvl="0" algn="ctr"/>
            <a:r>
              <a:rPr kumimoji="0" lang="fr-FR" b="1" i="0" u="none" strike="noStrike" cap="none" normalizeH="0" baseline="0" dirty="0" smtClean="0">
                <a:ln>
                  <a:noFill/>
                </a:ln>
                <a:solidFill>
                  <a:srgbClr val="002060"/>
                </a:solidFill>
                <a:effectLst/>
                <a:latin typeface="Segoe Print" pitchFamily="2" charset="0"/>
                <a:ea typeface="Calibri" pitchFamily="34" charset="0"/>
                <a:cs typeface="Times New Roman" pitchFamily="18" charset="0"/>
              </a:rPr>
              <a:t/>
            </a:r>
            <a:br>
              <a:rPr kumimoji="0" lang="fr-FR" b="1" i="0" u="none" strike="noStrike" cap="none" normalizeH="0" baseline="0" dirty="0" smtClean="0">
                <a:ln>
                  <a:noFill/>
                </a:ln>
                <a:solidFill>
                  <a:srgbClr val="002060"/>
                </a:solidFill>
                <a:effectLst/>
                <a:latin typeface="Segoe Print" pitchFamily="2" charset="0"/>
                <a:ea typeface="Calibri" pitchFamily="34" charset="0"/>
                <a:cs typeface="Times New Roman" pitchFamily="18" charset="0"/>
              </a:rPr>
            </a:br>
            <a:r>
              <a:rPr kumimoji="0" lang="fr-FR" sz="1400" b="0" i="0" u="none" strike="noStrike" cap="none" normalizeH="0" baseline="0" dirty="0" smtClean="0">
                <a:ln>
                  <a:noFill/>
                </a:ln>
                <a:solidFill>
                  <a:schemeClr val="bg1"/>
                </a:solidFill>
                <a:effectLst/>
                <a:latin typeface="Segoe Print" pitchFamily="2" charset="0"/>
                <a:ea typeface="Calibri" pitchFamily="34" charset="0"/>
                <a:cs typeface="Times New Roman" pitchFamily="18" charset="0"/>
              </a:rPr>
              <a:t>Saint Grégoire</a:t>
            </a:r>
            <a:endParaRPr kumimoji="0" lang="fr-FR" sz="1400" b="0" i="0" u="none" strike="noStrike" cap="none" normalizeH="0" baseline="0" dirty="0" smtClean="0">
              <a:ln>
                <a:noFill/>
              </a:ln>
              <a:solidFill>
                <a:schemeClr val="bg1"/>
              </a:solidFill>
              <a:effectLst/>
              <a:latin typeface="Segoe Print" pitchFamily="2" charset="0"/>
              <a:cs typeface="Arial" pitchFamily="34" charset="0"/>
            </a:endParaRPr>
          </a:p>
          <a:p>
            <a:pPr algn="ctr"/>
            <a:endParaRPr lang="fr-FR" dirty="0"/>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ommunication non violente.jpg"/>
          <p:cNvPicPr>
            <a:picLocks noChangeAspect="1"/>
          </p:cNvPicPr>
          <p:nvPr/>
        </p:nvPicPr>
        <p:blipFill>
          <a:blip r:embed="rId2" cstate="print"/>
          <a:srcRect l="6012" t="5901" r="7420" b="3801"/>
          <a:stretch>
            <a:fillRect/>
          </a:stretch>
        </p:blipFill>
        <p:spPr>
          <a:xfrm>
            <a:off x="-1" y="0"/>
            <a:ext cx="7455519" cy="6858000"/>
          </a:xfrm>
          <a:prstGeom prst="rect">
            <a:avLst/>
          </a:prstGeom>
        </p:spPr>
      </p:pic>
      <p:sp>
        <p:nvSpPr>
          <p:cNvPr id="4" name="ZoneTexte 3"/>
          <p:cNvSpPr txBox="1"/>
          <p:nvPr/>
        </p:nvSpPr>
        <p:spPr>
          <a:xfrm>
            <a:off x="7308304" y="2636912"/>
            <a:ext cx="1656184" cy="1631216"/>
          </a:xfrm>
          <a:prstGeom prst="rect">
            <a:avLst/>
          </a:prstGeom>
          <a:noFill/>
        </p:spPr>
        <p:txBody>
          <a:bodyPr wrap="square" rtlCol="0">
            <a:spAutoFit/>
          </a:bodyPr>
          <a:lstStyle/>
          <a:p>
            <a:pPr algn="ctr"/>
            <a:r>
              <a:rPr lang="fr-FR" sz="2800" dirty="0" smtClean="0"/>
              <a:t>L’amour</a:t>
            </a:r>
          </a:p>
          <a:p>
            <a:pPr algn="ctr"/>
            <a:endParaRPr lang="fr-FR" sz="800" dirty="0" smtClean="0"/>
          </a:p>
          <a:p>
            <a:pPr algn="ctr"/>
            <a:r>
              <a:rPr lang="fr-FR" sz="2800" dirty="0"/>
              <a:t>p</a:t>
            </a:r>
            <a:r>
              <a:rPr lang="fr-FR" sz="2800" dirty="0" smtClean="0"/>
              <a:t>rend </a:t>
            </a:r>
          </a:p>
          <a:p>
            <a:pPr algn="ctr"/>
            <a:endParaRPr lang="fr-FR" sz="800" dirty="0" smtClean="0"/>
          </a:p>
          <a:p>
            <a:pPr algn="ctr"/>
            <a:r>
              <a:rPr lang="fr-FR" sz="2800" dirty="0" smtClean="0"/>
              <a:t>patience</a:t>
            </a:r>
            <a:endParaRPr lang="fr-F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oneTexte 1"/>
          <p:cNvSpPr txBox="1"/>
          <p:nvPr/>
        </p:nvSpPr>
        <p:spPr>
          <a:xfrm>
            <a:off x="539552" y="620688"/>
            <a:ext cx="7848872" cy="3508653"/>
          </a:xfrm>
          <a:prstGeom prst="rect">
            <a:avLst/>
          </a:prstGeom>
          <a:noFill/>
        </p:spPr>
        <p:txBody>
          <a:bodyPr wrap="square" rtlCol="0">
            <a:spAutoFit/>
          </a:bodyPr>
          <a:lstStyle/>
          <a:p>
            <a:r>
              <a:rPr lang="fr-FR" sz="2400" b="1" dirty="0" smtClean="0">
                <a:solidFill>
                  <a:srgbClr val="C00000"/>
                </a:solidFill>
                <a:latin typeface="Segoe Print" pitchFamily="2" charset="0"/>
              </a:rPr>
              <a:t>L’amour  rend service…</a:t>
            </a:r>
          </a:p>
          <a:p>
            <a:endParaRPr lang="fr-FR" sz="2400" b="1" dirty="0">
              <a:solidFill>
                <a:srgbClr val="C00000"/>
              </a:solidFill>
              <a:latin typeface="Segoe Print" pitchFamily="2" charset="0"/>
            </a:endParaRPr>
          </a:p>
          <a:p>
            <a:pPr>
              <a:lnSpc>
                <a:spcPct val="150000"/>
              </a:lnSpc>
            </a:pPr>
            <a:endParaRPr lang="fr-FR" sz="2400" b="1" i="1" dirty="0" smtClean="0"/>
          </a:p>
          <a:p>
            <a:pPr algn="r">
              <a:lnSpc>
                <a:spcPct val="150000"/>
              </a:lnSpc>
            </a:pPr>
            <a:r>
              <a:rPr lang="fr-FR" sz="2800" b="1" dirty="0" smtClean="0">
                <a:solidFill>
                  <a:srgbClr val="002060"/>
                </a:solidFill>
              </a:rPr>
              <a:t>L’amour </a:t>
            </a:r>
            <a:r>
              <a:rPr lang="fr-FR" sz="2800" b="1" dirty="0">
                <a:solidFill>
                  <a:srgbClr val="002060"/>
                </a:solidFill>
              </a:rPr>
              <a:t>doit se mettre plus dans les œuvres que dans les paroles</a:t>
            </a:r>
            <a:r>
              <a:rPr lang="fr-FR" sz="2400" dirty="0">
                <a:solidFill>
                  <a:srgbClr val="002060"/>
                </a:solidFill>
              </a:rPr>
              <a:t>.</a:t>
            </a:r>
          </a:p>
          <a:p>
            <a:pPr algn="r">
              <a:lnSpc>
                <a:spcPct val="150000"/>
              </a:lnSpc>
            </a:pPr>
            <a:r>
              <a:rPr lang="fr-FR" sz="2000" dirty="0"/>
              <a:t>Saint Ignace de Loyola</a:t>
            </a:r>
          </a:p>
          <a:p>
            <a:endParaRPr lang="fr-FR" sz="2400" b="1" dirty="0">
              <a:solidFill>
                <a:srgbClr val="C00000"/>
              </a:solidFill>
              <a:latin typeface="Segoe Print" pitchFamily="2" charset="0"/>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ricolage 3.jpg"/>
          <p:cNvPicPr>
            <a:picLocks noChangeAspect="1"/>
          </p:cNvPicPr>
          <p:nvPr/>
        </p:nvPicPr>
        <p:blipFill>
          <a:blip r:embed="rId2" cstate="print"/>
          <a:srcRect l="4327" t="4216" r="5800" b="2908"/>
          <a:stretch>
            <a:fillRect/>
          </a:stretch>
        </p:blipFill>
        <p:spPr>
          <a:xfrm>
            <a:off x="-1" y="188641"/>
            <a:ext cx="5730013" cy="6669360"/>
          </a:xfrm>
          <a:prstGeom prst="rect">
            <a:avLst/>
          </a:prstGeom>
        </p:spPr>
      </p:pic>
      <p:sp>
        <p:nvSpPr>
          <p:cNvPr id="3" name="ZoneTexte 2"/>
          <p:cNvSpPr txBox="1"/>
          <p:nvPr/>
        </p:nvSpPr>
        <p:spPr>
          <a:xfrm>
            <a:off x="6372200" y="3717032"/>
            <a:ext cx="2232248" cy="1964512"/>
          </a:xfrm>
          <a:prstGeom prst="rect">
            <a:avLst/>
          </a:prstGeom>
          <a:noFill/>
        </p:spPr>
        <p:txBody>
          <a:bodyPr wrap="square" rtlCol="0">
            <a:spAutoFit/>
          </a:bodyPr>
          <a:lstStyle/>
          <a:p>
            <a:pPr algn="ctr">
              <a:lnSpc>
                <a:spcPct val="150000"/>
              </a:lnSpc>
            </a:pPr>
            <a:r>
              <a:rPr lang="fr-FR" sz="2800" dirty="0" smtClean="0"/>
              <a:t>L’amour </a:t>
            </a:r>
          </a:p>
          <a:p>
            <a:pPr algn="ctr">
              <a:lnSpc>
                <a:spcPct val="150000"/>
              </a:lnSpc>
            </a:pPr>
            <a:r>
              <a:rPr lang="fr-FR" sz="2800" dirty="0"/>
              <a:t>r</a:t>
            </a:r>
            <a:r>
              <a:rPr lang="fr-FR" sz="2800" dirty="0" smtClean="0"/>
              <a:t>end</a:t>
            </a:r>
          </a:p>
          <a:p>
            <a:pPr algn="ctr">
              <a:lnSpc>
                <a:spcPct val="150000"/>
              </a:lnSpc>
            </a:pPr>
            <a:r>
              <a:rPr lang="fr-FR" sz="2800" dirty="0" smtClean="0"/>
              <a:t>service</a:t>
            </a:r>
            <a:endParaRPr lang="fr-F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oneTexte 1"/>
          <p:cNvSpPr txBox="1"/>
          <p:nvPr/>
        </p:nvSpPr>
        <p:spPr>
          <a:xfrm>
            <a:off x="539552" y="620688"/>
            <a:ext cx="8064896" cy="6309420"/>
          </a:xfrm>
          <a:prstGeom prst="rect">
            <a:avLst/>
          </a:prstGeom>
          <a:noFill/>
        </p:spPr>
        <p:txBody>
          <a:bodyPr wrap="square" rtlCol="0">
            <a:spAutoFit/>
          </a:bodyPr>
          <a:lstStyle/>
          <a:p>
            <a:pPr>
              <a:lnSpc>
                <a:spcPct val="150000"/>
              </a:lnSpc>
            </a:pPr>
            <a:r>
              <a:rPr lang="fr-FR" sz="2400" b="1" dirty="0" smtClean="0">
                <a:solidFill>
                  <a:srgbClr val="C00000"/>
                </a:solidFill>
                <a:latin typeface="Segoe Print" pitchFamily="2" charset="0"/>
              </a:rPr>
              <a:t>L’amour n’envie pas…</a:t>
            </a:r>
          </a:p>
          <a:p>
            <a:pPr>
              <a:lnSpc>
                <a:spcPct val="150000"/>
              </a:lnSpc>
            </a:pPr>
            <a:r>
              <a:rPr lang="fr-FR" sz="2400" b="1" dirty="0">
                <a:solidFill>
                  <a:srgbClr val="C00000"/>
                </a:solidFill>
                <a:latin typeface="Segoe Print" pitchFamily="2" charset="0"/>
              </a:rPr>
              <a:t> </a:t>
            </a:r>
            <a:r>
              <a:rPr lang="fr-FR" sz="2400" b="1" dirty="0" smtClean="0">
                <a:solidFill>
                  <a:srgbClr val="C00000"/>
                </a:solidFill>
                <a:latin typeface="Segoe Print" pitchFamily="2" charset="0"/>
              </a:rPr>
              <a:t>    …il trouve sa joie dans ce qui est vrai</a:t>
            </a:r>
          </a:p>
          <a:p>
            <a:endParaRPr lang="fr-FR" sz="2400" b="1" dirty="0" smtClean="0">
              <a:solidFill>
                <a:srgbClr val="C00000"/>
              </a:solidFill>
              <a:latin typeface="Segoe Print" pitchFamily="2" charset="0"/>
            </a:endParaRPr>
          </a:p>
          <a:p>
            <a:endParaRPr lang="fr-FR" sz="2400" b="1" dirty="0" smtClean="0">
              <a:solidFill>
                <a:srgbClr val="C00000"/>
              </a:solidFill>
              <a:latin typeface="Segoe Print" pitchFamily="2" charset="0"/>
            </a:endParaRPr>
          </a:p>
          <a:p>
            <a:endParaRPr lang="fr-FR" sz="2400" b="1" dirty="0">
              <a:solidFill>
                <a:srgbClr val="C00000"/>
              </a:solidFill>
              <a:latin typeface="Segoe Print" pitchFamily="2" charset="0"/>
            </a:endParaRPr>
          </a:p>
          <a:p>
            <a:pPr algn="ctr"/>
            <a:r>
              <a:rPr lang="fr-FR" sz="2800" b="1" dirty="0" smtClean="0">
                <a:solidFill>
                  <a:srgbClr val="002060"/>
                </a:solidFill>
              </a:rPr>
              <a:t>Dieu aime celui qui donne avec joie.</a:t>
            </a:r>
          </a:p>
          <a:p>
            <a:pPr algn="ctr"/>
            <a:endParaRPr lang="fr-FR" sz="2800" b="1" dirty="0" smtClean="0">
              <a:solidFill>
                <a:srgbClr val="002060"/>
              </a:solidFill>
            </a:endParaRPr>
          </a:p>
          <a:p>
            <a:pPr algn="ctr"/>
            <a:endParaRPr lang="fr-FR" sz="2400" b="1" dirty="0">
              <a:solidFill>
                <a:srgbClr val="002060"/>
              </a:solidFill>
            </a:endParaRPr>
          </a:p>
          <a:p>
            <a:pPr algn="ctr"/>
            <a:r>
              <a:rPr lang="fr-FR" sz="2400" b="1" dirty="0" smtClean="0">
                <a:solidFill>
                  <a:srgbClr val="002060"/>
                </a:solidFill>
              </a:rPr>
              <a:t>Notre Seigneur aime de manière spéciale celui qui se réjouit du bonheur de l’autre.</a:t>
            </a:r>
          </a:p>
          <a:p>
            <a:pPr algn="ctr"/>
            <a:endParaRPr lang="fr-FR" sz="2400" b="1" dirty="0">
              <a:solidFill>
                <a:srgbClr val="002060"/>
              </a:solidFill>
            </a:endParaRPr>
          </a:p>
          <a:p>
            <a:pPr algn="ctr"/>
            <a:r>
              <a:rPr lang="fr-FR" sz="2000" dirty="0" smtClean="0"/>
              <a:t>Pape François</a:t>
            </a:r>
          </a:p>
          <a:p>
            <a:endParaRPr lang="fr-FR" sz="2400" b="1" dirty="0">
              <a:solidFill>
                <a:srgbClr val="C00000"/>
              </a:solidFill>
              <a:latin typeface="Segoe Print" pitchFamily="2" charset="0"/>
            </a:endParaRPr>
          </a:p>
          <a:p>
            <a:pPr>
              <a:lnSpc>
                <a:spcPct val="150000"/>
              </a:lnSpc>
            </a:pPr>
            <a:endParaRPr lang="fr-FR" sz="2400" b="1" i="1" dirty="0" smtClean="0"/>
          </a:p>
          <a:p>
            <a:endParaRPr lang="fr-FR" sz="2400" b="1" dirty="0">
              <a:solidFill>
                <a:srgbClr val="C00000"/>
              </a:solidFill>
              <a:latin typeface="Segoe Print" pitchFamily="2" charset="0"/>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oneTexte 1"/>
          <p:cNvSpPr txBox="1"/>
          <p:nvPr/>
        </p:nvSpPr>
        <p:spPr>
          <a:xfrm>
            <a:off x="539552" y="620689"/>
            <a:ext cx="8352928" cy="5509200"/>
          </a:xfrm>
          <a:prstGeom prst="rect">
            <a:avLst/>
          </a:prstGeom>
          <a:noFill/>
        </p:spPr>
        <p:txBody>
          <a:bodyPr wrap="square" rtlCol="0">
            <a:spAutoFit/>
          </a:bodyPr>
          <a:lstStyle/>
          <a:p>
            <a:pPr>
              <a:lnSpc>
                <a:spcPct val="150000"/>
              </a:lnSpc>
            </a:pPr>
            <a:r>
              <a:rPr lang="fr-FR" sz="2400" b="1" dirty="0" smtClean="0">
                <a:solidFill>
                  <a:srgbClr val="C00000"/>
                </a:solidFill>
                <a:latin typeface="Segoe Print" pitchFamily="2" charset="0"/>
              </a:rPr>
              <a:t>L’amour ne se vante pas,</a:t>
            </a:r>
          </a:p>
          <a:p>
            <a:pPr>
              <a:lnSpc>
                <a:spcPct val="150000"/>
              </a:lnSpc>
            </a:pPr>
            <a:r>
              <a:rPr lang="fr-FR" sz="2400" b="1" dirty="0">
                <a:solidFill>
                  <a:srgbClr val="C00000"/>
                </a:solidFill>
                <a:latin typeface="Segoe Print" pitchFamily="2" charset="0"/>
              </a:rPr>
              <a:t> </a:t>
            </a:r>
            <a:r>
              <a:rPr lang="fr-FR" sz="2400" b="1" dirty="0" smtClean="0">
                <a:solidFill>
                  <a:srgbClr val="C00000"/>
                </a:solidFill>
                <a:latin typeface="Segoe Print" pitchFamily="2" charset="0"/>
              </a:rPr>
              <a:t>     ne se gonfle pas d’orgueil…</a:t>
            </a:r>
          </a:p>
          <a:p>
            <a:pPr>
              <a:lnSpc>
                <a:spcPct val="150000"/>
              </a:lnSpc>
            </a:pPr>
            <a:endParaRPr lang="fr-FR" sz="2400" b="1" dirty="0" smtClean="0">
              <a:solidFill>
                <a:srgbClr val="C00000"/>
              </a:solidFill>
              <a:latin typeface="Segoe Print" pitchFamily="2" charset="0"/>
            </a:endParaRPr>
          </a:p>
          <a:p>
            <a:endParaRPr lang="fr-FR" sz="2400" b="1" dirty="0" smtClean="0">
              <a:solidFill>
                <a:srgbClr val="C00000"/>
              </a:solidFill>
              <a:latin typeface="Segoe Print" pitchFamily="2" charset="0"/>
            </a:endParaRPr>
          </a:p>
          <a:p>
            <a:endParaRPr lang="fr-FR" sz="2400" b="1" dirty="0">
              <a:solidFill>
                <a:srgbClr val="C00000"/>
              </a:solidFill>
              <a:latin typeface="Segoe Print" pitchFamily="2" charset="0"/>
            </a:endParaRPr>
          </a:p>
          <a:p>
            <a:r>
              <a:rPr lang="fr-FR" sz="2800" b="1" dirty="0" smtClean="0">
                <a:solidFill>
                  <a:srgbClr val="002060"/>
                </a:solidFill>
              </a:rPr>
              <a:t>Le commencement de tout péché, c’est l’orgueil.</a:t>
            </a:r>
          </a:p>
          <a:p>
            <a:endParaRPr lang="fr-FR" sz="800" b="1" dirty="0" smtClean="0">
              <a:solidFill>
                <a:srgbClr val="002060"/>
              </a:solidFill>
            </a:endParaRPr>
          </a:p>
          <a:p>
            <a:pPr algn="ctr"/>
            <a:r>
              <a:rPr lang="fr-FR" sz="2000" dirty="0" smtClean="0"/>
              <a:t>                                                                Ben </a:t>
            </a:r>
            <a:r>
              <a:rPr lang="fr-FR" sz="2000" dirty="0" err="1" smtClean="0"/>
              <a:t>Sirac</a:t>
            </a:r>
            <a:r>
              <a:rPr lang="fr-FR" sz="2000" dirty="0" smtClean="0"/>
              <a:t> le Sage 10, 13 </a:t>
            </a:r>
          </a:p>
          <a:p>
            <a:pPr algn="ctr"/>
            <a:endParaRPr lang="fr-FR" sz="2800" b="1" dirty="0" smtClean="0">
              <a:solidFill>
                <a:srgbClr val="002060"/>
              </a:solidFill>
            </a:endParaRPr>
          </a:p>
          <a:p>
            <a:pPr algn="ctr"/>
            <a:endParaRPr lang="fr-FR" sz="2400" b="1" dirty="0" smtClean="0">
              <a:solidFill>
                <a:srgbClr val="002060"/>
              </a:solidFill>
            </a:endParaRPr>
          </a:p>
          <a:p>
            <a:endParaRPr lang="fr-FR" sz="2400" b="1" dirty="0">
              <a:solidFill>
                <a:srgbClr val="C00000"/>
              </a:solidFill>
              <a:latin typeface="Segoe Print" pitchFamily="2" charset="0"/>
            </a:endParaRPr>
          </a:p>
          <a:p>
            <a:pPr>
              <a:lnSpc>
                <a:spcPct val="150000"/>
              </a:lnSpc>
            </a:pPr>
            <a:endParaRPr lang="fr-FR" sz="2400" b="1" i="1" dirty="0" smtClean="0"/>
          </a:p>
          <a:p>
            <a:endParaRPr lang="fr-FR" sz="2400" b="1" dirty="0">
              <a:solidFill>
                <a:srgbClr val="C00000"/>
              </a:solidFill>
              <a:latin typeface="Segoe Print" pitchFamily="2" charset="0"/>
            </a:endParaRPr>
          </a:p>
        </p:txBody>
      </p:sp>
    </p:spTree>
  </p:cSld>
  <p:clrMapOvr>
    <a:overrideClrMapping bg1="lt1" tx1="dk1" bg2="lt2" tx2="dk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tonde">
  <a:themeElements>
    <a:clrScheme name="Personnalisé 1">
      <a:dk1>
        <a:srgbClr val="17365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757</TotalTime>
  <Words>786</Words>
  <Application>Microsoft Office PowerPoint</Application>
  <PresentationFormat>Affichage à l'écran (4:3)</PresentationFormat>
  <Paragraphs>278</Paragraphs>
  <Slides>38</Slides>
  <Notes>0</Notes>
  <HiddenSlides>0</HiddenSlides>
  <MMClips>0</MMClips>
  <ScaleCrop>false</ScaleCrop>
  <HeadingPairs>
    <vt:vector size="4" baseType="variant">
      <vt:variant>
        <vt:lpstr>Thème</vt:lpstr>
      </vt:variant>
      <vt:variant>
        <vt:i4>2</vt:i4>
      </vt:variant>
      <vt:variant>
        <vt:lpstr>Titres des diapositives</vt:lpstr>
      </vt:variant>
      <vt:variant>
        <vt:i4>38</vt:i4>
      </vt:variant>
    </vt:vector>
  </HeadingPairs>
  <TitlesOfParts>
    <vt:vector size="40" baseType="lpstr">
      <vt:lpstr>Thème Office</vt:lpstr>
      <vt:lpstr>Rotonde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Maman</dc:creator>
  <cp:lastModifiedBy>Maman</cp:lastModifiedBy>
  <cp:revision>6</cp:revision>
  <dcterms:created xsi:type="dcterms:W3CDTF">2018-01-02T09:47:09Z</dcterms:created>
  <dcterms:modified xsi:type="dcterms:W3CDTF">2018-01-04T10:05:21Z</dcterms:modified>
</cp:coreProperties>
</file>