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5" r:id="rId2"/>
    <p:sldId id="259" r:id="rId3"/>
    <p:sldId id="266" r:id="rId4"/>
    <p:sldId id="268" r:id="rId5"/>
    <p:sldId id="267" r:id="rId6"/>
    <p:sldId id="269"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1F79A37-2675-4D88-9B7A-ACDD2FB9B79B}">
          <p14:sldIdLst>
            <p14:sldId id="265"/>
            <p14:sldId id="259"/>
            <p14:sldId id="266"/>
            <p14:sldId id="268"/>
            <p14:sldId id="267"/>
            <p14:sldId id="269"/>
          </p14:sldIdLst>
        </p14:section>
        <p14:section name="Section sans titre" id="{56A5D64A-714C-463D-84B4-B9EBFEBC5A7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7" d="100"/>
          <a:sy n="117" d="100"/>
        </p:scale>
        <p:origin x="12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9CF96-DF4C-46BB-B17F-68A336E8EF44}" type="datetimeFigureOut">
              <a:rPr lang="fr-FR" smtClean="0"/>
              <a:t>24/06/2024</a:t>
            </a:fld>
            <a:endParaRPr lang="fr-FR"/>
          </a:p>
        </p:txBody>
      </p:sp>
      <p:sp>
        <p:nvSpPr>
          <p:cNvPr id="4" name="Espace réservé de l'image des diapositives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F02D1-E569-488A-A013-90EBB27A025C}" type="slidenum">
              <a:rPr lang="fr-FR" smtClean="0"/>
              <a:t>‹N°›</a:t>
            </a:fld>
            <a:endParaRPr lang="fr-FR"/>
          </a:p>
        </p:txBody>
      </p:sp>
    </p:spTree>
    <p:extLst>
      <p:ext uri="{BB962C8B-B14F-4D97-AF65-F5344CB8AC3E}">
        <p14:creationId xmlns:p14="http://schemas.microsoft.com/office/powerpoint/2010/main" val="178799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00150" y="1143000"/>
            <a:ext cx="4457700" cy="3086100"/>
          </a:xfrm>
        </p:spPr>
      </p:sp>
      <p:sp>
        <p:nvSpPr>
          <p:cNvPr id="3" name="Espace réservé des notes 2"/>
          <p:cNvSpPr>
            <a:spLocks noGrp="1"/>
          </p:cNvSpPr>
          <p:nvPr>
            <p:ph type="body" idx="1"/>
          </p:nvPr>
        </p:nvSpPr>
        <p:spPr/>
        <p:txBody>
          <a:bodyPr/>
          <a:lstStyle/>
          <a:p>
            <a:r>
              <a:rPr lang="fr-FR" dirty="0"/>
              <a:t>Formation: e-formation(1h30) plus formation en présentiel (2h à 2h30)</a:t>
            </a:r>
          </a:p>
        </p:txBody>
      </p:sp>
      <p:sp>
        <p:nvSpPr>
          <p:cNvPr id="4" name="Espace réservé du numéro de diapositive 3"/>
          <p:cNvSpPr>
            <a:spLocks noGrp="1"/>
          </p:cNvSpPr>
          <p:nvPr>
            <p:ph type="sldNum" sz="quarter" idx="5"/>
          </p:nvPr>
        </p:nvSpPr>
        <p:spPr/>
        <p:txBody>
          <a:bodyPr/>
          <a:lstStyle/>
          <a:p>
            <a:fld id="{B3AF02D1-E569-488A-A013-90EBB27A025C}" type="slidenum">
              <a:rPr lang="fr-FR" smtClean="0"/>
              <a:t>2</a:t>
            </a:fld>
            <a:endParaRPr lang="fr-FR"/>
          </a:p>
        </p:txBody>
      </p:sp>
    </p:spTree>
    <p:extLst>
      <p:ext uri="{BB962C8B-B14F-4D97-AF65-F5344CB8AC3E}">
        <p14:creationId xmlns:p14="http://schemas.microsoft.com/office/powerpoint/2010/main" val="2927791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90698B4-0E88-405E-A7BC-2BAFD6285DDA}" type="datetimeFigureOut">
              <a:rPr lang="fr-FR" smtClean="0"/>
              <a:t>24/06/2024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CF6589-EF18-440D-B46B-7BA4A1C8C44D}" type="slidenum">
              <a:rPr lang="fr-FR" smtClean="0"/>
              <a:t>‹N°›</a:t>
            </a:fld>
            <a:endParaRPr lang="fr-FR"/>
          </a:p>
        </p:txBody>
      </p:sp>
    </p:spTree>
    <p:extLst>
      <p:ext uri="{BB962C8B-B14F-4D97-AF65-F5344CB8AC3E}">
        <p14:creationId xmlns:p14="http://schemas.microsoft.com/office/powerpoint/2010/main" val="42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0698B4-0E88-405E-A7BC-2BAFD6285DDA}" type="datetimeFigureOut">
              <a:rPr lang="fr-FR" smtClean="0"/>
              <a:t>24/06/2024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CF6589-EF18-440D-B46B-7BA4A1C8C44D}" type="slidenum">
              <a:rPr lang="fr-FR" smtClean="0"/>
              <a:t>‹N°›</a:t>
            </a:fld>
            <a:endParaRPr lang="fr-FR"/>
          </a:p>
        </p:txBody>
      </p:sp>
    </p:spTree>
    <p:extLst>
      <p:ext uri="{BB962C8B-B14F-4D97-AF65-F5344CB8AC3E}">
        <p14:creationId xmlns:p14="http://schemas.microsoft.com/office/powerpoint/2010/main" val="330997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0698B4-0E88-405E-A7BC-2BAFD6285DDA}" type="datetimeFigureOut">
              <a:rPr lang="fr-FR" smtClean="0"/>
              <a:t>24/06/2024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CF6589-EF18-440D-B46B-7BA4A1C8C44D}" type="slidenum">
              <a:rPr lang="fr-FR" smtClean="0"/>
              <a:t>‹N°›</a:t>
            </a:fld>
            <a:endParaRPr lang="fr-FR"/>
          </a:p>
        </p:txBody>
      </p:sp>
    </p:spTree>
    <p:extLst>
      <p:ext uri="{BB962C8B-B14F-4D97-AF65-F5344CB8AC3E}">
        <p14:creationId xmlns:p14="http://schemas.microsoft.com/office/powerpoint/2010/main" val="318117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90698B4-0E88-405E-A7BC-2BAFD6285DDA}" type="datetimeFigureOut">
              <a:rPr lang="fr-FR" smtClean="0"/>
              <a:t>24/06/2024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CF6589-EF18-440D-B46B-7BA4A1C8C44D}" type="slidenum">
              <a:rPr lang="fr-FR" smtClean="0"/>
              <a:t>‹N°›</a:t>
            </a:fld>
            <a:endParaRPr lang="fr-FR"/>
          </a:p>
        </p:txBody>
      </p:sp>
    </p:spTree>
    <p:extLst>
      <p:ext uri="{BB962C8B-B14F-4D97-AF65-F5344CB8AC3E}">
        <p14:creationId xmlns:p14="http://schemas.microsoft.com/office/powerpoint/2010/main" val="356258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90698B4-0E88-405E-A7BC-2BAFD6285DDA}" type="datetimeFigureOut">
              <a:rPr lang="fr-FR" smtClean="0"/>
              <a:t>24/06/2024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3CF6589-EF18-440D-B46B-7BA4A1C8C44D}" type="slidenum">
              <a:rPr lang="fr-FR" smtClean="0"/>
              <a:t>‹N°›</a:t>
            </a:fld>
            <a:endParaRPr lang="fr-FR"/>
          </a:p>
        </p:txBody>
      </p:sp>
    </p:spTree>
    <p:extLst>
      <p:ext uri="{BB962C8B-B14F-4D97-AF65-F5344CB8AC3E}">
        <p14:creationId xmlns:p14="http://schemas.microsoft.com/office/powerpoint/2010/main" val="2662607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90698B4-0E88-405E-A7BC-2BAFD6285DDA}" type="datetimeFigureOut">
              <a:rPr lang="fr-FR" smtClean="0"/>
              <a:t>24/06/2024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CF6589-EF18-440D-B46B-7BA4A1C8C44D}" type="slidenum">
              <a:rPr lang="fr-FR" smtClean="0"/>
              <a:t>‹N°›</a:t>
            </a:fld>
            <a:endParaRPr lang="fr-FR"/>
          </a:p>
        </p:txBody>
      </p:sp>
    </p:spTree>
    <p:extLst>
      <p:ext uri="{BB962C8B-B14F-4D97-AF65-F5344CB8AC3E}">
        <p14:creationId xmlns:p14="http://schemas.microsoft.com/office/powerpoint/2010/main" val="81587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82329" y="2505075"/>
            <a:ext cx="4190702"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14913" y="2505075"/>
            <a:ext cx="4211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90698B4-0E88-405E-A7BC-2BAFD6285DDA}" type="datetimeFigureOut">
              <a:rPr lang="fr-FR" smtClean="0"/>
              <a:t>24/06/2024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3CF6589-EF18-440D-B46B-7BA4A1C8C44D}" type="slidenum">
              <a:rPr lang="fr-FR" smtClean="0"/>
              <a:t>‹N°›</a:t>
            </a:fld>
            <a:endParaRPr lang="fr-FR"/>
          </a:p>
        </p:txBody>
      </p:sp>
    </p:spTree>
    <p:extLst>
      <p:ext uri="{BB962C8B-B14F-4D97-AF65-F5344CB8AC3E}">
        <p14:creationId xmlns:p14="http://schemas.microsoft.com/office/powerpoint/2010/main" val="302337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90698B4-0E88-405E-A7BC-2BAFD6285DDA}" type="datetimeFigureOut">
              <a:rPr lang="fr-FR" smtClean="0"/>
              <a:t>24/06/2024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3CF6589-EF18-440D-B46B-7BA4A1C8C44D}" type="slidenum">
              <a:rPr lang="fr-FR" smtClean="0"/>
              <a:t>‹N°›</a:t>
            </a:fld>
            <a:endParaRPr lang="fr-FR"/>
          </a:p>
        </p:txBody>
      </p:sp>
    </p:spTree>
    <p:extLst>
      <p:ext uri="{BB962C8B-B14F-4D97-AF65-F5344CB8AC3E}">
        <p14:creationId xmlns:p14="http://schemas.microsoft.com/office/powerpoint/2010/main" val="415059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698B4-0E88-405E-A7BC-2BAFD6285DDA}" type="datetimeFigureOut">
              <a:rPr lang="fr-FR" smtClean="0"/>
              <a:t>24/06/2024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3CF6589-EF18-440D-B46B-7BA4A1C8C44D}" type="slidenum">
              <a:rPr lang="fr-FR" smtClean="0"/>
              <a:t>‹N°›</a:t>
            </a:fld>
            <a:endParaRPr lang="fr-FR"/>
          </a:p>
        </p:txBody>
      </p:sp>
    </p:spTree>
    <p:extLst>
      <p:ext uri="{BB962C8B-B14F-4D97-AF65-F5344CB8AC3E}">
        <p14:creationId xmlns:p14="http://schemas.microsoft.com/office/powerpoint/2010/main" val="338156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90698B4-0E88-405E-A7BC-2BAFD6285DDA}" type="datetimeFigureOut">
              <a:rPr lang="fr-FR" smtClean="0"/>
              <a:t>24/06/2024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CF6589-EF18-440D-B46B-7BA4A1C8C44D}" type="slidenum">
              <a:rPr lang="fr-FR" smtClean="0"/>
              <a:t>‹N°›</a:t>
            </a:fld>
            <a:endParaRPr lang="fr-FR"/>
          </a:p>
        </p:txBody>
      </p:sp>
    </p:spTree>
    <p:extLst>
      <p:ext uri="{BB962C8B-B14F-4D97-AF65-F5344CB8AC3E}">
        <p14:creationId xmlns:p14="http://schemas.microsoft.com/office/powerpoint/2010/main" val="70838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390698B4-0E88-405E-A7BC-2BAFD6285DDA}" type="datetimeFigureOut">
              <a:rPr lang="fr-FR" smtClean="0"/>
              <a:t>24/06/2024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3CF6589-EF18-440D-B46B-7BA4A1C8C44D}" type="slidenum">
              <a:rPr lang="fr-FR" smtClean="0"/>
              <a:t>‹N°›</a:t>
            </a:fld>
            <a:endParaRPr lang="fr-FR"/>
          </a:p>
        </p:txBody>
      </p:sp>
    </p:spTree>
    <p:extLst>
      <p:ext uri="{BB962C8B-B14F-4D97-AF65-F5344CB8AC3E}">
        <p14:creationId xmlns:p14="http://schemas.microsoft.com/office/powerpoint/2010/main" val="25726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698B4-0E88-405E-A7BC-2BAFD6285DDA}" type="datetimeFigureOut">
              <a:rPr lang="fr-FR" smtClean="0"/>
              <a:t>24/06/2024</a:t>
            </a:fld>
            <a:endParaRPr lang="fr-F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F6589-EF18-440D-B46B-7BA4A1C8C44D}" type="slidenum">
              <a:rPr lang="fr-FR" smtClean="0"/>
              <a:t>‹N°›</a:t>
            </a:fld>
            <a:endParaRPr lang="fr-FR"/>
          </a:p>
        </p:txBody>
      </p:sp>
    </p:spTree>
    <p:extLst>
      <p:ext uri="{BB962C8B-B14F-4D97-AF65-F5344CB8AC3E}">
        <p14:creationId xmlns:p14="http://schemas.microsoft.com/office/powerpoint/2010/main" val="2437313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no-reply@moocit.fr" TargetMode="External"/><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hyperlink" Target="https://casier-judiciaire.justice.gouv.fr/" TargetMode="External"/><Relationship Id="rId4" Type="http://schemas.openxmlformats.org/officeDocument/2006/relationships/hyperlink" Target="mailto:Protectiondesmineurs60@oise-catholique.f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2BA7AD7-C7A5-B9C2-6555-3423723EE37F}"/>
              </a:ext>
            </a:extLst>
          </p:cNvPr>
          <p:cNvSpPr txBox="1"/>
          <p:nvPr/>
        </p:nvSpPr>
        <p:spPr>
          <a:xfrm>
            <a:off x="1845887" y="1010584"/>
            <a:ext cx="7630516" cy="4593565"/>
          </a:xfrm>
          <a:prstGeom prst="rect">
            <a:avLst/>
          </a:prstGeom>
          <a:noFill/>
        </p:spPr>
        <p:txBody>
          <a:bodyPr wrap="square" rtlCol="0">
            <a:spAutoFit/>
          </a:bodyPr>
          <a:lstStyle/>
          <a:p>
            <a:r>
              <a:rPr lang="fr-FR" sz="1950" dirty="0"/>
              <a:t>« La protection des mineurs et des personnes vulnérables fait partie intégrante du message évangélique que l’Église et tous ses membres sont appelés à répandre dans le monde. Le Christ lui-même, en effet, nous a confié le soin et la protection des plus petits et des sans-défense : « Celui qui accueille un enfant comme celui-ci en mon nom, il m’accueille, moi. » (Mt 18,5).</a:t>
            </a:r>
          </a:p>
          <a:p>
            <a:r>
              <a:rPr lang="fr-FR" sz="1950" dirty="0"/>
              <a:t> Par conséquent nous avons tous le devoir d’accueillir avec générosité les mineurs et les personnes vulnérables et de créer pour eux un environnement sûr, en ayant regardé en priorité leurs intérêts. Cela demande une conversion continuelle et profonde, où la sainteté personnelle et l’engagement moral peuvent concourir à promouvoir la crédibilité de l’annonce évangélique et renouveler la mission éducative de l’Église. » </a:t>
            </a:r>
          </a:p>
          <a:p>
            <a:r>
              <a:rPr lang="fr-FR" sz="1950" dirty="0"/>
              <a:t>Pape François, 29 mars 2019, Motu proprio sur la protection des mineurs et des personnes vulnérables </a:t>
            </a:r>
          </a:p>
        </p:txBody>
      </p:sp>
      <p:pic>
        <p:nvPicPr>
          <p:cNvPr id="1028" name="Picture 4" descr="1 poster portrait pape francois (PO14-0004)">
            <a:extLst>
              <a:ext uri="{FF2B5EF4-FFF2-40B4-BE49-F238E27FC236}">
                <a16:creationId xmlns:a16="http://schemas.microsoft.com/office/drawing/2014/main" id="{7B232C5F-5FCC-83C9-EC1E-899CBA62C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6" y="1010584"/>
            <a:ext cx="1813332" cy="207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03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D4276-9017-4FA1-9523-4F04C2CB7E31}"/>
              </a:ext>
            </a:extLst>
          </p:cNvPr>
          <p:cNvSpPr>
            <a:spLocks noGrp="1"/>
          </p:cNvSpPr>
          <p:nvPr>
            <p:ph type="title"/>
          </p:nvPr>
        </p:nvSpPr>
        <p:spPr>
          <a:xfrm>
            <a:off x="1971430" y="331761"/>
            <a:ext cx="7816623" cy="1077020"/>
          </a:xfrm>
        </p:spPr>
        <p:txBody>
          <a:bodyPr>
            <a:normAutofit fontScale="90000"/>
          </a:bodyPr>
          <a:lstStyle/>
          <a:p>
            <a:r>
              <a:rPr lang="fr-FR" sz="2800" b="1" dirty="0">
                <a:solidFill>
                  <a:srgbClr val="FF0000"/>
                </a:solidFill>
              </a:rPr>
              <a:t>   </a:t>
            </a:r>
            <a:br>
              <a:rPr lang="fr-FR" sz="2800" b="1" dirty="0">
                <a:solidFill>
                  <a:srgbClr val="FF0000"/>
                </a:solidFill>
              </a:rPr>
            </a:br>
            <a:br>
              <a:rPr lang="fr-FR" sz="2800" b="1" dirty="0">
                <a:solidFill>
                  <a:srgbClr val="FF0000"/>
                </a:solidFill>
              </a:rPr>
            </a:br>
            <a:r>
              <a:rPr lang="fr-FR" sz="2800" b="1" dirty="0">
                <a:solidFill>
                  <a:srgbClr val="FF0000"/>
                </a:solidFill>
              </a:rPr>
              <a:t>          </a:t>
            </a:r>
            <a:r>
              <a:rPr lang="fr-FR" sz="2800" b="1" dirty="0">
                <a:solidFill>
                  <a:srgbClr val="0070C0"/>
                </a:solidFill>
              </a:rPr>
              <a:t>Programme de prévention mis en place </a:t>
            </a:r>
            <a:br>
              <a:rPr lang="fr-FR" sz="2800" b="1" dirty="0">
                <a:solidFill>
                  <a:srgbClr val="0070C0"/>
                </a:solidFill>
              </a:rPr>
            </a:br>
            <a:r>
              <a:rPr lang="fr-FR" sz="2800" b="1" dirty="0">
                <a:solidFill>
                  <a:srgbClr val="0070C0"/>
                </a:solidFill>
              </a:rPr>
              <a:t>                        diocèse de Beauvais:</a:t>
            </a:r>
            <a:br>
              <a:rPr lang="fr-FR" sz="3200" b="1" dirty="0">
                <a:solidFill>
                  <a:srgbClr val="0070C0"/>
                </a:solidFill>
              </a:rPr>
            </a:br>
            <a:r>
              <a:rPr lang="fr-FR" sz="2275" b="1" dirty="0">
                <a:solidFill>
                  <a:srgbClr val="FF0000"/>
                </a:solidFill>
              </a:rPr>
              <a:t>   </a:t>
            </a:r>
            <a:br>
              <a:rPr lang="fr-FR" sz="2275" b="1" dirty="0">
                <a:solidFill>
                  <a:srgbClr val="FF0000"/>
                </a:solidFill>
              </a:rPr>
            </a:br>
            <a:r>
              <a:rPr lang="fr-FR" sz="2275" b="1" dirty="0">
                <a:solidFill>
                  <a:srgbClr val="FF0000"/>
                </a:solidFill>
              </a:rPr>
              <a:t> </a:t>
            </a:r>
            <a:br>
              <a:rPr lang="fr-FR" sz="2275" b="1" dirty="0">
                <a:solidFill>
                  <a:srgbClr val="FF0000"/>
                </a:solidFill>
              </a:rPr>
            </a:br>
            <a:r>
              <a:rPr lang="fr-FR" sz="2275" b="1" dirty="0">
                <a:solidFill>
                  <a:srgbClr val="FF0000"/>
                </a:solidFill>
              </a:rPr>
              <a:t>       </a:t>
            </a:r>
            <a:r>
              <a:rPr lang="fr-FR" sz="3100" b="1" dirty="0">
                <a:solidFill>
                  <a:srgbClr val="00B050"/>
                </a:solidFill>
              </a:rPr>
              <a:t>Bientraitance</a:t>
            </a:r>
            <a:r>
              <a:rPr lang="fr-FR" sz="3100" b="1" dirty="0">
                <a:solidFill>
                  <a:srgbClr val="FFC000"/>
                </a:solidFill>
              </a:rPr>
              <a:t>–Vigilance </a:t>
            </a:r>
            <a:r>
              <a:rPr lang="fr-FR" sz="3100" b="1" dirty="0">
                <a:solidFill>
                  <a:srgbClr val="FF0000"/>
                </a:solidFill>
              </a:rPr>
              <a:t>–Assistance      </a:t>
            </a:r>
          </a:p>
        </p:txBody>
      </p:sp>
      <p:pic>
        <p:nvPicPr>
          <p:cNvPr id="5" name="Espace réservé du contenu 4">
            <a:extLst>
              <a:ext uri="{FF2B5EF4-FFF2-40B4-BE49-F238E27FC236}">
                <a16:creationId xmlns:a16="http://schemas.microsoft.com/office/drawing/2014/main" id="{8C0B009C-0E66-4FC9-BDA3-B24BE2F835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5427" y="2984182"/>
            <a:ext cx="2732007" cy="2973440"/>
          </a:xfrm>
        </p:spPr>
      </p:pic>
      <p:sp>
        <p:nvSpPr>
          <p:cNvPr id="11" name="Rectangle 10">
            <a:extLst>
              <a:ext uri="{FF2B5EF4-FFF2-40B4-BE49-F238E27FC236}">
                <a16:creationId xmlns:a16="http://schemas.microsoft.com/office/drawing/2014/main" id="{5CFF5402-C5F9-4B34-A2AC-5C5D70B541D9}"/>
              </a:ext>
            </a:extLst>
          </p:cNvPr>
          <p:cNvSpPr/>
          <p:nvPr/>
        </p:nvSpPr>
        <p:spPr>
          <a:xfrm rot="17203863">
            <a:off x="119018" y="4428098"/>
            <a:ext cx="1969591" cy="3378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63" b="1" dirty="0">
                <a:solidFill>
                  <a:schemeClr val="tx1"/>
                </a:solidFill>
              </a:rPr>
              <a:t>FORMATION</a:t>
            </a:r>
          </a:p>
        </p:txBody>
      </p:sp>
      <p:sp>
        <p:nvSpPr>
          <p:cNvPr id="12" name="Rectangle 11">
            <a:extLst>
              <a:ext uri="{FF2B5EF4-FFF2-40B4-BE49-F238E27FC236}">
                <a16:creationId xmlns:a16="http://schemas.microsoft.com/office/drawing/2014/main" id="{84F4A187-4A65-47A5-A239-8B5486F15AF4}"/>
              </a:ext>
            </a:extLst>
          </p:cNvPr>
          <p:cNvSpPr/>
          <p:nvPr/>
        </p:nvSpPr>
        <p:spPr>
          <a:xfrm rot="4355564">
            <a:off x="1860288" y="4403489"/>
            <a:ext cx="1955518" cy="2856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dirty="0">
                <a:solidFill>
                  <a:schemeClr val="tx1"/>
                </a:solidFill>
              </a:rPr>
              <a:t>     Formation « continue »</a:t>
            </a:r>
          </a:p>
        </p:txBody>
      </p:sp>
      <p:sp>
        <p:nvSpPr>
          <p:cNvPr id="14" name="ZoneTexte 13">
            <a:extLst>
              <a:ext uri="{FF2B5EF4-FFF2-40B4-BE49-F238E27FC236}">
                <a16:creationId xmlns:a16="http://schemas.microsoft.com/office/drawing/2014/main" id="{0143A0CC-143C-490B-8E2C-E9F947108632}"/>
              </a:ext>
            </a:extLst>
          </p:cNvPr>
          <p:cNvSpPr txBox="1"/>
          <p:nvPr/>
        </p:nvSpPr>
        <p:spPr>
          <a:xfrm>
            <a:off x="1103813" y="2981426"/>
            <a:ext cx="1933992" cy="542584"/>
          </a:xfrm>
          <a:prstGeom prst="rect">
            <a:avLst/>
          </a:prstGeom>
          <a:noFill/>
        </p:spPr>
        <p:txBody>
          <a:bodyPr wrap="square" rtlCol="0">
            <a:spAutoFit/>
          </a:bodyPr>
          <a:lstStyle/>
          <a:p>
            <a:r>
              <a:rPr lang="fr-FR" sz="1463" b="1" dirty="0"/>
              <a:t>Missionnaires auprès des jeunes</a:t>
            </a:r>
          </a:p>
        </p:txBody>
      </p:sp>
      <p:sp>
        <p:nvSpPr>
          <p:cNvPr id="15" name="Rectangle 14">
            <a:extLst>
              <a:ext uri="{FF2B5EF4-FFF2-40B4-BE49-F238E27FC236}">
                <a16:creationId xmlns:a16="http://schemas.microsoft.com/office/drawing/2014/main" id="{D4E96629-695F-48AC-8DD9-4F9D88159667}"/>
              </a:ext>
            </a:extLst>
          </p:cNvPr>
          <p:cNvSpPr/>
          <p:nvPr/>
        </p:nvSpPr>
        <p:spPr>
          <a:xfrm rot="16200000">
            <a:off x="812991" y="4648283"/>
            <a:ext cx="2299622" cy="3170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63" dirty="0">
                <a:solidFill>
                  <a:schemeClr val="tx1"/>
                </a:solidFill>
              </a:rPr>
              <a:t>CASIER JUDICIARE . B3</a:t>
            </a:r>
          </a:p>
        </p:txBody>
      </p:sp>
      <p:sp>
        <p:nvSpPr>
          <p:cNvPr id="16" name="ZoneTexte 15">
            <a:extLst>
              <a:ext uri="{FF2B5EF4-FFF2-40B4-BE49-F238E27FC236}">
                <a16:creationId xmlns:a16="http://schemas.microsoft.com/office/drawing/2014/main" id="{96327FC7-2C3E-41A3-820C-4029E065DF53}"/>
              </a:ext>
            </a:extLst>
          </p:cNvPr>
          <p:cNvSpPr txBox="1"/>
          <p:nvPr/>
        </p:nvSpPr>
        <p:spPr>
          <a:xfrm>
            <a:off x="3708937" y="2344657"/>
            <a:ext cx="5719262" cy="3244093"/>
          </a:xfrm>
          <a:prstGeom prst="rect">
            <a:avLst/>
          </a:prstGeom>
          <a:noFill/>
        </p:spPr>
        <p:txBody>
          <a:bodyPr wrap="square" rtlCol="0">
            <a:spAutoFit/>
          </a:bodyPr>
          <a:lstStyle/>
          <a:p>
            <a:endParaRPr lang="fr-FR" sz="1463" b="1" dirty="0"/>
          </a:p>
          <a:p>
            <a:endParaRPr lang="fr-FR" sz="1463" b="1" dirty="0"/>
          </a:p>
          <a:p>
            <a:r>
              <a:rPr lang="fr-FR" sz="1463" b="1" dirty="0">
                <a:solidFill>
                  <a:srgbClr val="FF0000"/>
                </a:solidFill>
              </a:rPr>
              <a:t>1. s’appuie sur:</a:t>
            </a:r>
          </a:p>
          <a:p>
            <a:pPr marL="232172" indent="-232172">
              <a:buFont typeface="Wingdings" panose="05000000000000000000" pitchFamily="2" charset="2"/>
              <a:buChar char="Ø"/>
            </a:pPr>
            <a:r>
              <a:rPr lang="fr-FR" sz="1463" dirty="0"/>
              <a:t> E- formation : formation en ligne d’1h30 « </a:t>
            </a:r>
            <a:r>
              <a:rPr lang="fr-FR" sz="1463" dirty="0" err="1"/>
              <a:t>stopabus</a:t>
            </a:r>
            <a:r>
              <a:rPr lang="fr-FR" sz="1463" dirty="0"/>
              <a:t> protéger l’enfance » du diocèse de Paris, associée à la charte de bientraitance. </a:t>
            </a:r>
          </a:p>
          <a:p>
            <a:pPr marL="232172" indent="-232172">
              <a:buFont typeface="Wingdings" panose="05000000000000000000" pitchFamily="2" charset="2"/>
              <a:buChar char="Ø"/>
            </a:pPr>
            <a:r>
              <a:rPr lang="fr-FR" sz="1463" dirty="0"/>
              <a:t>La présentation de l’extrait de casier judiciaire B3</a:t>
            </a:r>
          </a:p>
          <a:p>
            <a:pPr marL="232172" indent="-232172">
              <a:buFont typeface="Wingdings" panose="05000000000000000000" pitchFamily="2" charset="2"/>
              <a:buChar char="Ø"/>
            </a:pPr>
            <a:r>
              <a:rPr lang="fr-FR" sz="1463" dirty="0"/>
              <a:t>Formation « continue » : une soirée « repères »/ an sur un thème. (autorité, emprise etc…)</a:t>
            </a:r>
          </a:p>
          <a:p>
            <a:pPr marL="232172" indent="-232172">
              <a:buFont typeface="Wingdings" panose="05000000000000000000" pitchFamily="2" charset="2"/>
              <a:buChar char="Ø"/>
            </a:pPr>
            <a:endParaRPr lang="fr-FR" sz="1463" dirty="0"/>
          </a:p>
          <a:p>
            <a:r>
              <a:rPr lang="fr-FR" sz="1463" b="1" dirty="0">
                <a:solidFill>
                  <a:srgbClr val="FF0000"/>
                </a:solidFill>
              </a:rPr>
              <a:t>2. Pour qui?</a:t>
            </a:r>
          </a:p>
          <a:p>
            <a:r>
              <a:rPr lang="fr-FR" sz="1463" b="1" dirty="0">
                <a:solidFill>
                  <a:srgbClr val="00B050"/>
                </a:solidFill>
              </a:rPr>
              <a:t>Toute personne en mission auprès des jeunes</a:t>
            </a:r>
          </a:p>
          <a:p>
            <a:r>
              <a:rPr lang="fr-FR" sz="1463" dirty="0"/>
              <a:t> Prêtres, diacres,  religieux , religieuses, catéchistes, animateurs d’aumônerie, coordinateurs des servants d’autel, maitrise, écoles de Prière, éveil à la foi, aide aux devoirs, patronage, etc…</a:t>
            </a:r>
            <a:endParaRPr lang="fr-FR" sz="1463" b="1" dirty="0"/>
          </a:p>
        </p:txBody>
      </p:sp>
      <p:pic>
        <p:nvPicPr>
          <p:cNvPr id="4" name="Image 3">
            <a:extLst>
              <a:ext uri="{FF2B5EF4-FFF2-40B4-BE49-F238E27FC236}">
                <a16:creationId xmlns:a16="http://schemas.microsoft.com/office/drawing/2014/main" id="{7678DA3D-CFD3-41B4-996F-0421A3CE43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40" y="63854"/>
            <a:ext cx="1317754" cy="1612834"/>
          </a:xfrm>
          <a:prstGeom prst="rect">
            <a:avLst/>
          </a:prstGeom>
        </p:spPr>
      </p:pic>
    </p:spTree>
    <p:extLst>
      <p:ext uri="{BB962C8B-B14F-4D97-AF65-F5344CB8AC3E}">
        <p14:creationId xmlns:p14="http://schemas.microsoft.com/office/powerpoint/2010/main" val="195647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6B93D6D1-D9A4-46EF-AB92-08E3FAAD2586}"/>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438538"/>
            <a:ext cx="9906000" cy="5980924"/>
          </a:xfrm>
          <a:prstGeom prst="rect">
            <a:avLst/>
          </a:prstGeom>
        </p:spPr>
      </p:pic>
      <p:sp>
        <p:nvSpPr>
          <p:cNvPr id="3" name="ZoneTexte 2">
            <a:extLst>
              <a:ext uri="{FF2B5EF4-FFF2-40B4-BE49-F238E27FC236}">
                <a16:creationId xmlns:a16="http://schemas.microsoft.com/office/drawing/2014/main" id="{E60BA86C-78FA-4AEB-A927-702993EEE779}"/>
              </a:ext>
            </a:extLst>
          </p:cNvPr>
          <p:cNvSpPr txBox="1"/>
          <p:nvPr/>
        </p:nvSpPr>
        <p:spPr>
          <a:xfrm>
            <a:off x="2639008" y="146150"/>
            <a:ext cx="4627984" cy="584775"/>
          </a:xfrm>
          <a:prstGeom prst="rect">
            <a:avLst/>
          </a:prstGeom>
          <a:noFill/>
        </p:spPr>
        <p:txBody>
          <a:bodyPr wrap="square" rtlCol="0">
            <a:spAutoFit/>
          </a:bodyPr>
          <a:lstStyle/>
          <a:p>
            <a:r>
              <a:rPr lang="fr-FR" sz="3200" b="1" dirty="0">
                <a:solidFill>
                  <a:srgbClr val="FFC000"/>
                </a:solidFill>
              </a:rPr>
              <a:t>         PROCESSUS</a:t>
            </a:r>
          </a:p>
        </p:txBody>
      </p:sp>
    </p:spTree>
    <p:extLst>
      <p:ext uri="{BB962C8B-B14F-4D97-AF65-F5344CB8AC3E}">
        <p14:creationId xmlns:p14="http://schemas.microsoft.com/office/powerpoint/2010/main" val="191255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0A39F47-37CD-458F-8482-2B7DCE68F8DD}"/>
              </a:ext>
            </a:extLst>
          </p:cNvPr>
          <p:cNvPicPr>
            <a:picLocks noChangeAspect="1"/>
          </p:cNvPicPr>
          <p:nvPr/>
        </p:nvPicPr>
        <p:blipFill>
          <a:blip r:embed="rId2"/>
          <a:stretch>
            <a:fillRect/>
          </a:stretch>
        </p:blipFill>
        <p:spPr>
          <a:xfrm>
            <a:off x="2886474" y="2015412"/>
            <a:ext cx="4447386" cy="3159770"/>
          </a:xfrm>
          <a:prstGeom prst="rect">
            <a:avLst/>
          </a:prstGeom>
        </p:spPr>
      </p:pic>
      <p:sp>
        <p:nvSpPr>
          <p:cNvPr id="3" name="ZoneTexte 2">
            <a:extLst>
              <a:ext uri="{FF2B5EF4-FFF2-40B4-BE49-F238E27FC236}">
                <a16:creationId xmlns:a16="http://schemas.microsoft.com/office/drawing/2014/main" id="{2C05CD33-B8E9-4766-8604-D1341B5F2079}"/>
              </a:ext>
            </a:extLst>
          </p:cNvPr>
          <p:cNvSpPr txBox="1"/>
          <p:nvPr/>
        </p:nvSpPr>
        <p:spPr>
          <a:xfrm>
            <a:off x="214604" y="2957804"/>
            <a:ext cx="2789853" cy="1477328"/>
          </a:xfrm>
          <a:prstGeom prst="rect">
            <a:avLst/>
          </a:prstGeom>
          <a:noFill/>
        </p:spPr>
        <p:txBody>
          <a:bodyPr wrap="square" rtlCol="0">
            <a:spAutoFit/>
          </a:bodyPr>
          <a:lstStyle/>
          <a:p>
            <a:r>
              <a:rPr lang="fr-FR" b="1" dirty="0">
                <a:solidFill>
                  <a:srgbClr val="FFC000"/>
                </a:solidFill>
              </a:rPr>
              <a:t>Vidéos</a:t>
            </a:r>
          </a:p>
          <a:p>
            <a:r>
              <a:rPr lang="fr-FR" dirty="0"/>
              <a:t>Pas difficiles à suivre. </a:t>
            </a:r>
          </a:p>
          <a:p>
            <a:r>
              <a:rPr lang="fr-FR" dirty="0"/>
              <a:t>Des idées clé faciles à retenir !</a:t>
            </a:r>
          </a:p>
          <a:p>
            <a:r>
              <a:rPr lang="fr-FR" dirty="0"/>
              <a:t>Quelques notes à prendre. </a:t>
            </a:r>
          </a:p>
        </p:txBody>
      </p:sp>
      <p:sp>
        <p:nvSpPr>
          <p:cNvPr id="4" name="ZoneTexte 3">
            <a:extLst>
              <a:ext uri="{FF2B5EF4-FFF2-40B4-BE49-F238E27FC236}">
                <a16:creationId xmlns:a16="http://schemas.microsoft.com/office/drawing/2014/main" id="{AF556815-87BD-4006-9B84-22801DE91615}"/>
              </a:ext>
            </a:extLst>
          </p:cNvPr>
          <p:cNvSpPr txBox="1"/>
          <p:nvPr/>
        </p:nvSpPr>
        <p:spPr>
          <a:xfrm>
            <a:off x="298578" y="5140951"/>
            <a:ext cx="2789852" cy="646331"/>
          </a:xfrm>
          <a:prstGeom prst="rect">
            <a:avLst/>
          </a:prstGeom>
          <a:noFill/>
        </p:spPr>
        <p:txBody>
          <a:bodyPr wrap="square" rtlCol="0">
            <a:spAutoFit/>
          </a:bodyPr>
          <a:lstStyle/>
          <a:p>
            <a:r>
              <a:rPr lang="fr-FR" b="1" dirty="0">
                <a:solidFill>
                  <a:srgbClr val="FFC000"/>
                </a:solidFill>
              </a:rPr>
              <a:t>Fiches mémos</a:t>
            </a:r>
          </a:p>
          <a:p>
            <a:r>
              <a:rPr lang="fr-FR" dirty="0"/>
              <a:t>à télécharger et à garder ! </a:t>
            </a:r>
          </a:p>
        </p:txBody>
      </p:sp>
      <p:sp>
        <p:nvSpPr>
          <p:cNvPr id="5" name="ZoneTexte 4">
            <a:extLst>
              <a:ext uri="{FF2B5EF4-FFF2-40B4-BE49-F238E27FC236}">
                <a16:creationId xmlns:a16="http://schemas.microsoft.com/office/drawing/2014/main" id="{BE9F7D23-EA8E-41FE-9FC2-4C1C80BB14C9}"/>
              </a:ext>
            </a:extLst>
          </p:cNvPr>
          <p:cNvSpPr txBox="1"/>
          <p:nvPr/>
        </p:nvSpPr>
        <p:spPr>
          <a:xfrm>
            <a:off x="7455159" y="2090057"/>
            <a:ext cx="2450841" cy="1477328"/>
          </a:xfrm>
          <a:prstGeom prst="rect">
            <a:avLst/>
          </a:prstGeom>
          <a:noFill/>
        </p:spPr>
        <p:txBody>
          <a:bodyPr wrap="square" rtlCol="0">
            <a:spAutoFit/>
          </a:bodyPr>
          <a:lstStyle/>
          <a:p>
            <a:r>
              <a:rPr lang="fr-FR" b="1" dirty="0">
                <a:solidFill>
                  <a:srgbClr val="FFC000"/>
                </a:solidFill>
              </a:rPr>
              <a:t>Quizz !</a:t>
            </a:r>
          </a:p>
          <a:p>
            <a:r>
              <a:rPr lang="fr-FR" dirty="0"/>
              <a:t>Possibilité de recommencer une question autant de fois que nécessaire... </a:t>
            </a:r>
          </a:p>
        </p:txBody>
      </p:sp>
      <p:sp>
        <p:nvSpPr>
          <p:cNvPr id="6" name="ZoneTexte 5">
            <a:extLst>
              <a:ext uri="{FF2B5EF4-FFF2-40B4-BE49-F238E27FC236}">
                <a16:creationId xmlns:a16="http://schemas.microsoft.com/office/drawing/2014/main" id="{818A4E2C-D054-4379-B3FB-30E1A299038D}"/>
              </a:ext>
            </a:extLst>
          </p:cNvPr>
          <p:cNvSpPr txBox="1"/>
          <p:nvPr/>
        </p:nvSpPr>
        <p:spPr>
          <a:xfrm>
            <a:off x="7285653" y="4138327"/>
            <a:ext cx="2789852" cy="923330"/>
          </a:xfrm>
          <a:prstGeom prst="rect">
            <a:avLst/>
          </a:prstGeom>
          <a:noFill/>
        </p:spPr>
        <p:txBody>
          <a:bodyPr wrap="square" rtlCol="0">
            <a:spAutoFit/>
          </a:bodyPr>
          <a:lstStyle/>
          <a:p>
            <a:r>
              <a:rPr lang="fr-FR" dirty="0"/>
              <a:t>Pas de question piège... Simplement avoir écouté </a:t>
            </a:r>
          </a:p>
          <a:p>
            <a:r>
              <a:rPr lang="fr-FR" dirty="0"/>
              <a:t>et utiliser son «bon sens» !</a:t>
            </a:r>
          </a:p>
        </p:txBody>
      </p:sp>
      <p:sp>
        <p:nvSpPr>
          <p:cNvPr id="8" name="ZoneTexte 7">
            <a:extLst>
              <a:ext uri="{FF2B5EF4-FFF2-40B4-BE49-F238E27FC236}">
                <a16:creationId xmlns:a16="http://schemas.microsoft.com/office/drawing/2014/main" id="{46CADAFF-1AFD-4572-A77E-395B3F06A169}"/>
              </a:ext>
            </a:extLst>
          </p:cNvPr>
          <p:cNvSpPr txBox="1"/>
          <p:nvPr/>
        </p:nvSpPr>
        <p:spPr>
          <a:xfrm>
            <a:off x="2062064" y="224333"/>
            <a:ext cx="6326155" cy="523220"/>
          </a:xfrm>
          <a:prstGeom prst="rect">
            <a:avLst/>
          </a:prstGeom>
          <a:noFill/>
        </p:spPr>
        <p:txBody>
          <a:bodyPr wrap="square" rtlCol="0">
            <a:spAutoFit/>
          </a:bodyPr>
          <a:lstStyle/>
          <a:p>
            <a:r>
              <a:rPr lang="fr-FR" sz="2800" b="1" dirty="0">
                <a:solidFill>
                  <a:srgbClr val="7030A0"/>
                </a:solidFill>
              </a:rPr>
              <a:t>Protéger l’enfance: la formation en ligne </a:t>
            </a:r>
          </a:p>
        </p:txBody>
      </p:sp>
      <p:sp>
        <p:nvSpPr>
          <p:cNvPr id="9" name="ZoneTexte 8">
            <a:extLst>
              <a:ext uri="{FF2B5EF4-FFF2-40B4-BE49-F238E27FC236}">
                <a16:creationId xmlns:a16="http://schemas.microsoft.com/office/drawing/2014/main" id="{88AA7A11-E0AF-403D-AB96-3D5899540802}"/>
              </a:ext>
            </a:extLst>
          </p:cNvPr>
          <p:cNvSpPr txBox="1"/>
          <p:nvPr/>
        </p:nvSpPr>
        <p:spPr>
          <a:xfrm>
            <a:off x="5110167" y="5464116"/>
            <a:ext cx="4285760" cy="646331"/>
          </a:xfrm>
          <a:prstGeom prst="rect">
            <a:avLst/>
          </a:prstGeom>
          <a:noFill/>
        </p:spPr>
        <p:txBody>
          <a:bodyPr wrap="square" rtlCol="0">
            <a:spAutoFit/>
          </a:bodyPr>
          <a:lstStyle/>
          <a:p>
            <a:r>
              <a:rPr lang="fr-FR" b="1" dirty="0">
                <a:solidFill>
                  <a:srgbClr val="FFC000"/>
                </a:solidFill>
              </a:rPr>
              <a:t>Vidéos «Point légal» / «Point info»</a:t>
            </a:r>
          </a:p>
          <a:p>
            <a:r>
              <a:rPr lang="fr-FR" dirty="0"/>
              <a:t>Courtes et percutantes !</a:t>
            </a:r>
          </a:p>
        </p:txBody>
      </p:sp>
      <p:pic>
        <p:nvPicPr>
          <p:cNvPr id="10" name="Image 9">
            <a:extLst>
              <a:ext uri="{FF2B5EF4-FFF2-40B4-BE49-F238E27FC236}">
                <a16:creationId xmlns:a16="http://schemas.microsoft.com/office/drawing/2014/main" id="{358C60D6-C1AC-4D36-A8B6-8D9EC006C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7" y="264301"/>
            <a:ext cx="1317754" cy="1612834"/>
          </a:xfrm>
          <a:prstGeom prst="rect">
            <a:avLst/>
          </a:prstGeom>
        </p:spPr>
      </p:pic>
    </p:spTree>
    <p:extLst>
      <p:ext uri="{BB962C8B-B14F-4D97-AF65-F5344CB8AC3E}">
        <p14:creationId xmlns:p14="http://schemas.microsoft.com/office/powerpoint/2010/main" val="423264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47375FE-DB55-4020-BAD1-DF7B27458795}"/>
              </a:ext>
            </a:extLst>
          </p:cNvPr>
          <p:cNvPicPr>
            <a:picLocks noChangeAspect="1"/>
          </p:cNvPicPr>
          <p:nvPr/>
        </p:nvPicPr>
        <p:blipFill>
          <a:blip r:embed="rId2"/>
          <a:stretch>
            <a:fillRect/>
          </a:stretch>
        </p:blipFill>
        <p:spPr>
          <a:xfrm>
            <a:off x="5199483" y="149290"/>
            <a:ext cx="4266134" cy="3191069"/>
          </a:xfrm>
          <a:prstGeom prst="rect">
            <a:avLst/>
          </a:prstGeom>
        </p:spPr>
      </p:pic>
      <p:sp>
        <p:nvSpPr>
          <p:cNvPr id="3" name="Rectangle 2">
            <a:extLst>
              <a:ext uri="{FF2B5EF4-FFF2-40B4-BE49-F238E27FC236}">
                <a16:creationId xmlns:a16="http://schemas.microsoft.com/office/drawing/2014/main" id="{BCE34FE4-86C7-4A53-ABAA-9FA34027AE04}"/>
              </a:ext>
            </a:extLst>
          </p:cNvPr>
          <p:cNvSpPr/>
          <p:nvPr/>
        </p:nvSpPr>
        <p:spPr>
          <a:xfrm>
            <a:off x="246483" y="375858"/>
            <a:ext cx="4953000" cy="2492990"/>
          </a:xfrm>
          <a:prstGeom prst="rect">
            <a:avLst/>
          </a:prstGeom>
        </p:spPr>
        <p:txBody>
          <a:bodyPr>
            <a:spAutoFit/>
          </a:bodyPr>
          <a:lstStyle/>
          <a:p>
            <a:pPr marL="171450" indent="-171450">
              <a:buFont typeface="Arial" panose="020B0604020202020204" pitchFamily="34" charset="0"/>
              <a:buChar char="•"/>
            </a:pPr>
            <a:endParaRPr lang="fr-FR" sz="1200" dirty="0">
              <a:solidFill>
                <a:srgbClr val="000000"/>
              </a:solidFill>
              <a:latin typeface="Calibri" panose="020F0502020204030204" pitchFamily="34" charset="0"/>
            </a:endParaRPr>
          </a:p>
          <a:p>
            <a:pPr marL="285750" indent="-285750">
              <a:buFont typeface="Arial" panose="020B0604020202020204" pitchFamily="34" charset="0"/>
              <a:buChar char="•"/>
            </a:pPr>
            <a:r>
              <a:rPr lang="fr-FR" dirty="0">
                <a:solidFill>
                  <a:srgbClr val="000000"/>
                </a:solidFill>
                <a:latin typeface="Calibri" panose="020F0502020204030204" pitchFamily="34" charset="0"/>
              </a:rPr>
              <a:t>A réception du mail de :</a:t>
            </a:r>
          </a:p>
          <a:p>
            <a:r>
              <a:rPr lang="fr-FR" dirty="0">
                <a:solidFill>
                  <a:srgbClr val="000000"/>
                </a:solidFill>
                <a:latin typeface="Calibri" panose="020F0502020204030204" pitchFamily="34" charset="0"/>
              </a:rPr>
              <a:t>                 </a:t>
            </a:r>
            <a:r>
              <a:rPr lang="fr-FR" dirty="0">
                <a:solidFill>
                  <a:srgbClr val="000000"/>
                </a:solidFill>
                <a:latin typeface="Calibri" panose="020F0502020204030204" pitchFamily="34" charset="0"/>
                <a:hlinkClick r:id="rId3"/>
              </a:rPr>
              <a:t>no-reply@moocit.fr</a:t>
            </a:r>
            <a:endParaRPr lang="fr-FR"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Cliquez sur le lien, créez un compte et suivez les instructions. Puis connectez-vous avec l’adresse mail avec laquelle vous avez été préinscrit.   </a:t>
            </a:r>
          </a:p>
          <a:p>
            <a:endParaRPr lang="fr-FR" dirty="0">
              <a:solidFill>
                <a:srgbClr val="000000"/>
              </a:solidFill>
              <a:latin typeface="Calibri" panose="020F0502020204030204" pitchFamily="34" charset="0"/>
            </a:endParaRPr>
          </a:p>
          <a:p>
            <a:r>
              <a:rPr lang="fr-FR" dirty="0"/>
              <a:t>           </a:t>
            </a:r>
            <a:endParaRPr lang="fr-FR" dirty="0">
              <a:solidFill>
                <a:srgbClr val="000000"/>
              </a:solidFill>
              <a:latin typeface="Calibri" panose="020F0502020204030204" pitchFamily="34" charset="0"/>
            </a:endParaRPr>
          </a:p>
          <a:p>
            <a:endParaRPr lang="fr-FR" dirty="0"/>
          </a:p>
        </p:txBody>
      </p:sp>
      <p:sp>
        <p:nvSpPr>
          <p:cNvPr id="4" name="ZoneTexte 3">
            <a:extLst>
              <a:ext uri="{FF2B5EF4-FFF2-40B4-BE49-F238E27FC236}">
                <a16:creationId xmlns:a16="http://schemas.microsoft.com/office/drawing/2014/main" id="{DD24F521-E698-4C2F-9417-3CD771D3A579}"/>
              </a:ext>
            </a:extLst>
          </p:cNvPr>
          <p:cNvSpPr txBox="1"/>
          <p:nvPr/>
        </p:nvSpPr>
        <p:spPr>
          <a:xfrm>
            <a:off x="65703" y="1668519"/>
            <a:ext cx="5314561" cy="1477328"/>
          </a:xfrm>
          <a:prstGeom prst="rect">
            <a:avLst/>
          </a:prstGeom>
          <a:noFill/>
        </p:spPr>
        <p:txBody>
          <a:bodyPr wrap="square" rtlCol="0">
            <a:spAutoFit/>
          </a:bodyPr>
          <a:lstStyle/>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solidFill>
                <a:srgbClr val="FFC000"/>
              </a:solidFill>
            </a:endParaRPr>
          </a:p>
          <a:p>
            <a:pPr marL="285750" indent="-285750">
              <a:buFont typeface="Arial" panose="020B0604020202020204" pitchFamily="34" charset="0"/>
              <a:buChar char="•"/>
            </a:pPr>
            <a:r>
              <a:rPr lang="fr-FR" dirty="0"/>
              <a:t>Nous vous demandons de bien vouloir :</a:t>
            </a:r>
          </a:p>
          <a:p>
            <a:r>
              <a:rPr lang="fr-FR" dirty="0"/>
              <a:t>       envoyer votre certificat Au </a:t>
            </a:r>
            <a:r>
              <a:rPr lang="fr-FR" dirty="0">
                <a:solidFill>
                  <a:srgbClr val="FF0000"/>
                </a:solidFill>
              </a:rPr>
              <a:t>«</a:t>
            </a:r>
            <a:r>
              <a:rPr lang="fr-FR" dirty="0"/>
              <a:t> </a:t>
            </a:r>
            <a:r>
              <a:rPr lang="fr-FR" b="1" dirty="0">
                <a:solidFill>
                  <a:srgbClr val="FF0000"/>
                </a:solidFill>
              </a:rPr>
              <a:t>Référent prévention » </a:t>
            </a:r>
            <a:r>
              <a:rPr lang="fr-FR" dirty="0"/>
              <a:t>de votre paroisse. </a:t>
            </a:r>
            <a:r>
              <a:rPr lang="fr-FR" b="1" dirty="0">
                <a:solidFill>
                  <a:srgbClr val="FFC000"/>
                </a:solidFill>
              </a:rPr>
              <a:t>Certificat valable 3ans</a:t>
            </a:r>
          </a:p>
        </p:txBody>
      </p:sp>
      <p:sp>
        <p:nvSpPr>
          <p:cNvPr id="8" name="ZoneTexte 7">
            <a:extLst>
              <a:ext uri="{FF2B5EF4-FFF2-40B4-BE49-F238E27FC236}">
                <a16:creationId xmlns:a16="http://schemas.microsoft.com/office/drawing/2014/main" id="{4FED6661-7B11-4E98-94A4-EC8B71F5CC1F}"/>
              </a:ext>
            </a:extLst>
          </p:cNvPr>
          <p:cNvSpPr txBox="1"/>
          <p:nvPr/>
        </p:nvSpPr>
        <p:spPr>
          <a:xfrm>
            <a:off x="335901" y="4677385"/>
            <a:ext cx="7277879" cy="2031325"/>
          </a:xfrm>
          <a:prstGeom prst="rect">
            <a:avLst/>
          </a:prstGeom>
          <a:noFill/>
        </p:spPr>
        <p:txBody>
          <a:bodyPr wrap="square" rtlCol="0">
            <a:spAutoFit/>
          </a:bodyPr>
          <a:lstStyle/>
          <a:p>
            <a:pPr marL="285750" indent="-285750">
              <a:buFont typeface="Arial" panose="020B0604020202020204" pitchFamily="34" charset="0"/>
              <a:buChar char="•"/>
            </a:pPr>
            <a:r>
              <a:rPr lang="fr-FR" dirty="0"/>
              <a:t>Si vous rencontrez un problème technique pour créer votre compte, un tuto est à votre disposition: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Pour plus de renseignements , vous pouvez contacter la référente prévention diocésaine, Dominique </a:t>
            </a:r>
            <a:r>
              <a:rPr lang="fr-FR" dirty="0" err="1"/>
              <a:t>Grassin</a:t>
            </a:r>
            <a:r>
              <a:rPr lang="fr-FR" dirty="0"/>
              <a:t> d’Alphonse:</a:t>
            </a:r>
          </a:p>
          <a:p>
            <a:r>
              <a:rPr lang="fr-FR" dirty="0"/>
              <a:t>                            </a:t>
            </a:r>
            <a:r>
              <a:rPr lang="fr-FR" dirty="0">
                <a:hlinkClick r:id="rId4"/>
              </a:rPr>
              <a:t>Protectiondesmineurs60@oise-catholique.fr</a:t>
            </a:r>
            <a:endParaRPr lang="fr-FR" dirty="0"/>
          </a:p>
          <a:p>
            <a:r>
              <a:rPr lang="fr-FR" dirty="0"/>
              <a:t>                           tel : 06- 80-45-14-18</a:t>
            </a:r>
          </a:p>
        </p:txBody>
      </p:sp>
      <p:sp>
        <p:nvSpPr>
          <p:cNvPr id="5" name="ZoneTexte 4">
            <a:extLst>
              <a:ext uri="{FF2B5EF4-FFF2-40B4-BE49-F238E27FC236}">
                <a16:creationId xmlns:a16="http://schemas.microsoft.com/office/drawing/2014/main" id="{2289EF9C-C23F-4EED-A904-9EDE6A979F55}"/>
              </a:ext>
            </a:extLst>
          </p:cNvPr>
          <p:cNvSpPr txBox="1"/>
          <p:nvPr/>
        </p:nvSpPr>
        <p:spPr>
          <a:xfrm>
            <a:off x="65703" y="3172952"/>
            <a:ext cx="6363477" cy="1477328"/>
          </a:xfrm>
          <a:prstGeom prst="rect">
            <a:avLst/>
          </a:prstGeom>
          <a:noFill/>
        </p:spPr>
        <p:txBody>
          <a:bodyPr wrap="square" rtlCol="0">
            <a:spAutoFit/>
          </a:bodyPr>
          <a:lstStyle/>
          <a:p>
            <a:r>
              <a:rPr lang="fr-FR" dirty="0"/>
              <a:t>       montrer </a:t>
            </a:r>
            <a:r>
              <a:rPr lang="fr-FR" dirty="0">
                <a:solidFill>
                  <a:srgbClr val="FFC000"/>
                </a:solidFill>
              </a:rPr>
              <a:t>votre extrait de casier judiciaire N°3 </a:t>
            </a:r>
          </a:p>
          <a:p>
            <a:r>
              <a:rPr lang="fr-FR" dirty="0"/>
              <a:t>Demande à faire sur:</a:t>
            </a:r>
          </a:p>
          <a:p>
            <a:r>
              <a:rPr lang="fr-FR" dirty="0">
                <a:hlinkClick r:id="rId5"/>
              </a:rPr>
              <a:t>https://casier-judiciaire.justice.gouv.fr/</a:t>
            </a:r>
            <a:endParaRPr lang="fr-FR" dirty="0"/>
          </a:p>
          <a:p>
            <a:r>
              <a:rPr lang="fr-FR" dirty="0"/>
              <a:t>Réception rapide par mail.</a:t>
            </a:r>
          </a:p>
          <a:p>
            <a:endParaRPr lang="fr-FR" dirty="0"/>
          </a:p>
        </p:txBody>
      </p:sp>
      <p:sp>
        <p:nvSpPr>
          <p:cNvPr id="6" name="Flèche : droite 5">
            <a:extLst>
              <a:ext uri="{FF2B5EF4-FFF2-40B4-BE49-F238E27FC236}">
                <a16:creationId xmlns:a16="http://schemas.microsoft.com/office/drawing/2014/main" id="{43D40A21-86BD-4A64-A57B-11EF4A6900DB}"/>
              </a:ext>
            </a:extLst>
          </p:cNvPr>
          <p:cNvSpPr/>
          <p:nvPr/>
        </p:nvSpPr>
        <p:spPr>
          <a:xfrm>
            <a:off x="3396343" y="5113176"/>
            <a:ext cx="457200" cy="111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FC580D80-A7A4-45EC-9394-380AD81F2B7A}"/>
              </a:ext>
            </a:extLst>
          </p:cNvPr>
          <p:cNvSpPr/>
          <p:nvPr/>
        </p:nvSpPr>
        <p:spPr>
          <a:xfrm>
            <a:off x="173683" y="2627599"/>
            <a:ext cx="266700" cy="1698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31393579-A5F8-4DD9-92DC-2877A377DF76}"/>
              </a:ext>
            </a:extLst>
          </p:cNvPr>
          <p:cNvSpPr/>
          <p:nvPr/>
        </p:nvSpPr>
        <p:spPr>
          <a:xfrm>
            <a:off x="202551" y="3270394"/>
            <a:ext cx="266700" cy="1698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1579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7B7C6DE-1C23-42C8-A542-E6AAF18B0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24001" y="-1524001"/>
            <a:ext cx="6857999" cy="9906002"/>
          </a:xfrm>
          <a:prstGeom prst="rect">
            <a:avLst/>
          </a:prstGeom>
        </p:spPr>
      </p:pic>
    </p:spTree>
    <p:extLst>
      <p:ext uri="{BB962C8B-B14F-4D97-AF65-F5344CB8AC3E}">
        <p14:creationId xmlns:p14="http://schemas.microsoft.com/office/powerpoint/2010/main" val="99758009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TotalTime>
  <Words>539</Words>
  <Application>Microsoft Macintosh PowerPoint</Application>
  <PresentationFormat>Format A4 (210 x 297 mm)</PresentationFormat>
  <Paragraphs>53</Paragraphs>
  <Slides>6</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Arial</vt:lpstr>
      <vt:lpstr>Calibri</vt:lpstr>
      <vt:lpstr>Calibri Light</vt:lpstr>
      <vt:lpstr>Wingdings</vt:lpstr>
      <vt:lpstr>Thème Office</vt:lpstr>
      <vt:lpstr>Présentation PowerPoint</vt:lpstr>
      <vt:lpstr>               Programme de prévention mis en place                          diocèse de Beauvais:              Bientraitance–Vigilance –Assistance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Prévention Protection des mineurs</dc:title>
  <dc:creator>Dominique Grassin-d-alphonse</dc:creator>
  <cp:lastModifiedBy>Pascal PETITJEAN</cp:lastModifiedBy>
  <cp:revision>84</cp:revision>
  <dcterms:created xsi:type="dcterms:W3CDTF">2024-01-11T17:27:52Z</dcterms:created>
  <dcterms:modified xsi:type="dcterms:W3CDTF">2024-06-24T14:36:51Z</dcterms:modified>
</cp:coreProperties>
</file>