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17" autoAdjust="0"/>
    <p:restoredTop sz="94660"/>
  </p:normalViewPr>
  <p:slideViewPr>
    <p:cSldViewPr snapToGrid="0">
      <p:cViewPr varScale="1">
        <p:scale>
          <a:sx n="73" d="100"/>
          <a:sy n="73" d="100"/>
        </p:scale>
        <p:origin x="68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1926771"/>
            <a:ext cx="8915399" cy="2262781"/>
          </a:xfrm>
        </p:spPr>
        <p:txBody>
          <a:bodyPr/>
          <a:lstStyle/>
          <a:p>
            <a:r>
              <a:rPr lang="fr-FR" dirty="0"/>
              <a:t>Nos Eglises devant la PMA et la GPA</a:t>
            </a:r>
          </a:p>
        </p:txBody>
      </p:sp>
      <p:sp>
        <p:nvSpPr>
          <p:cNvPr id="3" name="Subtitle 2"/>
          <p:cNvSpPr>
            <a:spLocks noGrp="1"/>
          </p:cNvSpPr>
          <p:nvPr>
            <p:ph type="subTitle" idx="1"/>
          </p:nvPr>
        </p:nvSpPr>
        <p:spPr>
          <a:xfrm>
            <a:off x="2589212" y="4189552"/>
            <a:ext cx="8915399" cy="1126283"/>
          </a:xfrm>
        </p:spPr>
        <p:txBody>
          <a:bodyPr>
            <a:normAutofit/>
          </a:bodyPr>
          <a:lstStyle/>
          <a:p>
            <a:r>
              <a:rPr lang="fr-FR" sz="3600" dirty="0"/>
              <a:t>Position des Eglises orthodoxes</a:t>
            </a:r>
          </a:p>
        </p:txBody>
      </p:sp>
      <p:sp>
        <p:nvSpPr>
          <p:cNvPr id="4" name="TextBox 3"/>
          <p:cNvSpPr txBox="1"/>
          <p:nvPr/>
        </p:nvSpPr>
        <p:spPr>
          <a:xfrm>
            <a:off x="6387737" y="5865223"/>
            <a:ext cx="5486400" cy="646331"/>
          </a:xfrm>
          <a:prstGeom prst="rect">
            <a:avLst/>
          </a:prstGeom>
          <a:noFill/>
        </p:spPr>
        <p:txBody>
          <a:bodyPr wrap="square" rtlCol="0">
            <a:spAutoFit/>
          </a:bodyPr>
          <a:lstStyle/>
          <a:p>
            <a:r>
              <a:rPr lang="fr-FR" dirty="0" err="1"/>
              <a:t>Julija</a:t>
            </a:r>
            <a:r>
              <a:rPr lang="fr-FR" dirty="0"/>
              <a:t> NAETT VIDOVIC</a:t>
            </a:r>
          </a:p>
          <a:p>
            <a:r>
              <a:rPr lang="fr-FR" dirty="0"/>
              <a:t>Institut de théologie orthodoxe Saint-Serge</a:t>
            </a:r>
          </a:p>
        </p:txBody>
      </p:sp>
    </p:spTree>
    <p:extLst>
      <p:ext uri="{BB962C8B-B14F-4D97-AF65-F5344CB8AC3E}">
        <p14:creationId xmlns:p14="http://schemas.microsoft.com/office/powerpoint/2010/main" val="3536047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1386A7-BE10-174C-9D2E-7BC0CE01B9D7}"/>
              </a:ext>
            </a:extLst>
          </p:cNvPr>
          <p:cNvSpPr>
            <a:spLocks noGrp="1"/>
          </p:cNvSpPr>
          <p:nvPr>
            <p:ph type="title"/>
          </p:nvPr>
        </p:nvSpPr>
        <p:spPr/>
        <p:txBody>
          <a:bodyPr/>
          <a:lstStyle/>
          <a:p>
            <a:r>
              <a:rPr lang="fr-FR" dirty="0"/>
              <a:t>Église orthodoxe de Grèce  (2005)</a:t>
            </a:r>
          </a:p>
        </p:txBody>
      </p:sp>
      <p:sp>
        <p:nvSpPr>
          <p:cNvPr id="3" name="Espace réservé du contenu 2">
            <a:extLst>
              <a:ext uri="{FF2B5EF4-FFF2-40B4-BE49-F238E27FC236}">
                <a16:creationId xmlns:a16="http://schemas.microsoft.com/office/drawing/2014/main" id="{C6B0FBD0-208D-7D42-9A99-53D7272FBCF5}"/>
              </a:ext>
            </a:extLst>
          </p:cNvPr>
          <p:cNvSpPr>
            <a:spLocks noGrp="1"/>
          </p:cNvSpPr>
          <p:nvPr>
            <p:ph idx="1"/>
          </p:nvPr>
        </p:nvSpPr>
        <p:spPr>
          <a:xfrm>
            <a:off x="2589212" y="1905000"/>
            <a:ext cx="8915400" cy="4006222"/>
          </a:xfrm>
        </p:spPr>
        <p:txBody>
          <a:bodyPr>
            <a:normAutofit lnSpcReduction="10000"/>
          </a:bodyPr>
          <a:lstStyle/>
          <a:p>
            <a:r>
              <a:rPr lang="fr-FR" dirty="0"/>
              <a:t>Le Synode de l’Église de Grèce a rédigé et adopté un document portant particulièrement sur la PMA et la GPA en octobre 2005. </a:t>
            </a:r>
          </a:p>
          <a:p>
            <a:r>
              <a:rPr lang="fr-FR" dirty="0"/>
              <a:t>Le document s’intitule : « Postions fondamentales sur l’éthique de la reproduction assistée ». </a:t>
            </a:r>
          </a:p>
          <a:p>
            <a:r>
              <a:rPr lang="fr-FR" dirty="0"/>
              <a:t>Le document peut être divisé en 6 points : </a:t>
            </a:r>
          </a:p>
          <a:p>
            <a:pPr>
              <a:buFont typeface="+mj-lt"/>
              <a:buAutoNum type="arabicPeriod"/>
            </a:pPr>
            <a:r>
              <a:rPr lang="fr-FR" i="1" dirty="0"/>
              <a:t>l’accès à la PMA,</a:t>
            </a:r>
          </a:p>
          <a:p>
            <a:pPr>
              <a:buFont typeface="+mj-lt"/>
              <a:buAutoNum type="arabicPeriod"/>
            </a:pPr>
            <a:r>
              <a:rPr lang="fr-FR" i="1" dirty="0"/>
              <a:t>la position de l’Église quant à l’accès à la PMA de ses fidèles,</a:t>
            </a:r>
          </a:p>
          <a:p>
            <a:pPr>
              <a:buFont typeface="+mj-lt"/>
              <a:buAutoNum type="arabicPeriod"/>
            </a:pPr>
            <a:r>
              <a:rPr lang="fr-FR" i="1" dirty="0"/>
              <a:t>le souci de stérilité,</a:t>
            </a:r>
          </a:p>
          <a:p>
            <a:pPr>
              <a:buFont typeface="+mj-lt"/>
              <a:buAutoNum type="arabicPeriod"/>
            </a:pPr>
            <a:r>
              <a:rPr lang="fr-FR" i="1" dirty="0"/>
              <a:t>la prise en compte des intérêts de l’enfant à venir,</a:t>
            </a:r>
          </a:p>
          <a:p>
            <a:pPr>
              <a:buFont typeface="+mj-lt"/>
              <a:buAutoNum type="arabicPeriod"/>
            </a:pPr>
            <a:r>
              <a:rPr lang="fr-FR" i="1" dirty="0"/>
              <a:t>le statut de l’embryon </a:t>
            </a:r>
            <a:r>
              <a:rPr lang="fr-FR" dirty="0"/>
              <a:t>et </a:t>
            </a:r>
            <a:r>
              <a:rPr lang="fr-FR" i="1" dirty="0"/>
              <a:t>  </a:t>
            </a:r>
          </a:p>
          <a:p>
            <a:pPr>
              <a:buFont typeface="+mj-lt"/>
              <a:buAutoNum type="arabicPeriod"/>
            </a:pPr>
            <a:r>
              <a:rPr lang="fr-FR" i="1" dirty="0"/>
              <a:t>les questions ouvertes par la fécondation </a:t>
            </a:r>
            <a:r>
              <a:rPr lang="fr-FR" dirty="0"/>
              <a:t>in vitro</a:t>
            </a:r>
            <a:r>
              <a:rPr lang="fr-FR" i="1" dirty="0"/>
              <a:t>.</a:t>
            </a:r>
          </a:p>
          <a:p>
            <a:pPr marL="0" indent="0">
              <a:buNone/>
            </a:pPr>
            <a:endParaRPr lang="fr-FR" i="1" dirty="0"/>
          </a:p>
          <a:p>
            <a:endParaRPr lang="fr-FR" dirty="0"/>
          </a:p>
          <a:p>
            <a:endParaRPr lang="fr-FR" dirty="0"/>
          </a:p>
        </p:txBody>
      </p:sp>
    </p:spTree>
    <p:extLst>
      <p:ext uri="{BB962C8B-B14F-4D97-AF65-F5344CB8AC3E}">
        <p14:creationId xmlns:p14="http://schemas.microsoft.com/office/powerpoint/2010/main" val="41282637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7B8672-F3BE-1F4F-BAB1-2FDD6660398C}"/>
              </a:ext>
            </a:extLst>
          </p:cNvPr>
          <p:cNvSpPr>
            <a:spLocks noGrp="1"/>
          </p:cNvSpPr>
          <p:nvPr>
            <p:ph type="title"/>
          </p:nvPr>
        </p:nvSpPr>
        <p:spPr/>
        <p:txBody>
          <a:bodyPr/>
          <a:lstStyle/>
          <a:p>
            <a:r>
              <a:rPr lang="fr-FR" dirty="0"/>
              <a:t>1. L’accès à la PMA  </a:t>
            </a:r>
          </a:p>
        </p:txBody>
      </p:sp>
      <p:sp>
        <p:nvSpPr>
          <p:cNvPr id="3" name="Espace réservé du contenu 2">
            <a:extLst>
              <a:ext uri="{FF2B5EF4-FFF2-40B4-BE49-F238E27FC236}">
                <a16:creationId xmlns:a16="http://schemas.microsoft.com/office/drawing/2014/main" id="{ED6A82B0-4DE2-384A-BFBB-53894177534D}"/>
              </a:ext>
            </a:extLst>
          </p:cNvPr>
          <p:cNvSpPr>
            <a:spLocks noGrp="1"/>
          </p:cNvSpPr>
          <p:nvPr>
            <p:ph idx="1"/>
          </p:nvPr>
        </p:nvSpPr>
        <p:spPr/>
        <p:txBody>
          <a:bodyPr>
            <a:normAutofit fontScale="92500" lnSpcReduction="10000"/>
          </a:bodyPr>
          <a:lstStyle/>
          <a:p>
            <a:r>
              <a:rPr lang="fr-FR" dirty="0"/>
              <a:t>Les techniques modernes de reproduction permettent la réalisation des attentes des époux moins féconds et permettent de satisfaire aux besoins profonds de paternité et maternité. </a:t>
            </a:r>
          </a:p>
          <a:p>
            <a:r>
              <a:rPr lang="fr-FR" dirty="0"/>
              <a:t>Peuvent renforcer le couple, mais peuvent aussi le mettre en danger.</a:t>
            </a:r>
          </a:p>
          <a:p>
            <a:r>
              <a:rPr lang="fr-FR" dirty="0"/>
              <a:t>Danger de mécanisation d’un fait qui est par excellence personnel, profondément sentimental et sacré.</a:t>
            </a:r>
          </a:p>
          <a:p>
            <a:r>
              <a:rPr lang="fr-FR" dirty="0"/>
              <a:t>La conception doit être le fruit d’une libre et humble soumission de la volonté des parents à la volonté de Dieu.</a:t>
            </a:r>
          </a:p>
          <a:p>
            <a:r>
              <a:rPr lang="fr-FR" dirty="0"/>
              <a:t>Le caractère sacré du début de la vie d’un être humain : la technologie moderne nous introduit désormais à la logique des rapports conjugaux sans reproduction et de la reproduction sans rapports conjugaux. Au moment sacré du début de la vie humaine, les parents ne sont pas ensemble, ni même présents.</a:t>
            </a:r>
          </a:p>
          <a:p>
            <a:endParaRPr lang="fr-FR" dirty="0"/>
          </a:p>
        </p:txBody>
      </p:sp>
    </p:spTree>
    <p:extLst>
      <p:ext uri="{BB962C8B-B14F-4D97-AF65-F5344CB8AC3E}">
        <p14:creationId xmlns:p14="http://schemas.microsoft.com/office/powerpoint/2010/main" val="31828876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9FB5B6-5E06-674C-BB0C-7494EB7045A4}"/>
              </a:ext>
            </a:extLst>
          </p:cNvPr>
          <p:cNvSpPr>
            <a:spLocks noGrp="1"/>
          </p:cNvSpPr>
          <p:nvPr>
            <p:ph type="title"/>
          </p:nvPr>
        </p:nvSpPr>
        <p:spPr/>
        <p:txBody>
          <a:bodyPr>
            <a:normAutofit fontScale="90000"/>
          </a:bodyPr>
          <a:lstStyle/>
          <a:p>
            <a:r>
              <a:rPr lang="fr-FR" dirty="0"/>
              <a:t>2. La position de l’Église quant à l’accès à la PMA de ses fidèles</a:t>
            </a:r>
            <a:br>
              <a:rPr lang="fr-FR" dirty="0"/>
            </a:br>
            <a:endParaRPr lang="fr-FR" dirty="0"/>
          </a:p>
        </p:txBody>
      </p:sp>
      <p:sp>
        <p:nvSpPr>
          <p:cNvPr id="3" name="Espace réservé du contenu 2">
            <a:extLst>
              <a:ext uri="{FF2B5EF4-FFF2-40B4-BE49-F238E27FC236}">
                <a16:creationId xmlns:a16="http://schemas.microsoft.com/office/drawing/2014/main" id="{E8FBF417-03C6-5945-B5DC-0A554B8189A9}"/>
              </a:ext>
            </a:extLst>
          </p:cNvPr>
          <p:cNvSpPr>
            <a:spLocks noGrp="1"/>
          </p:cNvSpPr>
          <p:nvPr>
            <p:ph idx="1"/>
          </p:nvPr>
        </p:nvSpPr>
        <p:spPr>
          <a:xfrm>
            <a:off x="2589212" y="1738993"/>
            <a:ext cx="8915400" cy="4727121"/>
          </a:xfrm>
        </p:spPr>
        <p:txBody>
          <a:bodyPr>
            <a:normAutofit fontScale="77500" lnSpcReduction="20000"/>
          </a:bodyPr>
          <a:lstStyle/>
          <a:p>
            <a:r>
              <a:rPr lang="fr-FR" dirty="0"/>
              <a:t>l’Église ne peut être perçue nullement comme une autorité formelle qui vise à contrôler et diriger notre vie. Elle n’a pas comme objectif l’imposition de règles et d’interdictions dans notre vie, mais la mise en place du critère qui nous guidera à la connaissance de la vérité qui libère (</a:t>
            </a:r>
            <a:r>
              <a:rPr lang="fr-FR" dirty="0" err="1"/>
              <a:t>Jn</a:t>
            </a:r>
            <a:r>
              <a:rPr lang="fr-FR" dirty="0"/>
              <a:t> 8 :32)</a:t>
            </a:r>
          </a:p>
          <a:p>
            <a:r>
              <a:rPr lang="fr-FR" dirty="0"/>
              <a:t>Un élément fondamental de l’anthropologie Orthodoxe est la reconnaissance du caractère sacré de l’existence de l’être humain qui réunit par son existence le monde perceptible et le monde intelligible. L’homme fait à l’image de Dieu au cours de son existence est appelé à attendre la ressemblance, c’est-à-dire la déification et la sainteté. A la lumière de cet objectif-là, l’homme travaille, développe sa famille, cultive les arts et les sciences, organise les sociétés. Ainsi, lorsqu’on s’occupe et lorsqu’on touche à l’homme, et à fortiori, lorsqu’on expérimente avec lui, on commet un acte sacré et par conséquent, il faut agir avec sainte crainte et respect. </a:t>
            </a:r>
          </a:p>
          <a:p>
            <a:r>
              <a:rPr lang="fr-FR" dirty="0"/>
              <a:t>L’homme, cependant, ne détermine pas sa propre existence : l’origine de sa vie est en Dieu qui est le Donateur : ainsi la vie peut être perçue comme un don et susciter l’émerveillement.</a:t>
            </a:r>
          </a:p>
          <a:p>
            <a:r>
              <a:rPr lang="fr-FR" dirty="0"/>
              <a:t>Le document souligne l’importance de la double nature psychosomatique de l’homme. Le début biologique de l’être humain marque en même temps sa naissance en tant qu’entité psychosomatique avec la capacité inhérente de devenir « enfant de Dieu » (</a:t>
            </a:r>
            <a:r>
              <a:rPr lang="fr-FR" dirty="0" err="1"/>
              <a:t>Jn</a:t>
            </a:r>
            <a:r>
              <a:rPr lang="fr-FR" dirty="0"/>
              <a:t> 1 :12). La fécondation, avec la vie et l’entité biologique, attribue à l’homme son existence, son être, son âme : l’âme n’entre pas dans le corps, elle est </a:t>
            </a:r>
            <a:r>
              <a:rPr lang="fr-FR" dirty="0" err="1"/>
              <a:t>co</a:t>
            </a:r>
            <a:r>
              <a:rPr lang="fr-FR" dirty="0"/>
              <a:t>-engendrée avec le corps.</a:t>
            </a:r>
          </a:p>
          <a:p>
            <a:r>
              <a:rPr lang="fr-FR" dirty="0"/>
              <a:t>Même si la conception de chaque homme possède un début, l’homme étant conçu n’a pas de fin, car la destination divine et la perspective du royaume éternel donne au moment de la conception un aspect unique, qui dépasse les limites de l’identité biologique et la vie éphémère. </a:t>
            </a:r>
          </a:p>
        </p:txBody>
      </p:sp>
    </p:spTree>
    <p:extLst>
      <p:ext uri="{BB962C8B-B14F-4D97-AF65-F5344CB8AC3E}">
        <p14:creationId xmlns:p14="http://schemas.microsoft.com/office/powerpoint/2010/main" val="5868496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CA5018-81E8-A04C-946B-80779AB853C2}"/>
              </a:ext>
            </a:extLst>
          </p:cNvPr>
          <p:cNvSpPr>
            <a:spLocks noGrp="1"/>
          </p:cNvSpPr>
          <p:nvPr>
            <p:ph type="title"/>
          </p:nvPr>
        </p:nvSpPr>
        <p:spPr/>
        <p:txBody>
          <a:bodyPr/>
          <a:lstStyle/>
          <a:p>
            <a:r>
              <a:rPr lang="fr-FR" dirty="0"/>
              <a:t>3. Souci de stérilité </a:t>
            </a:r>
          </a:p>
        </p:txBody>
      </p:sp>
      <p:sp>
        <p:nvSpPr>
          <p:cNvPr id="3" name="Espace réservé du contenu 2">
            <a:extLst>
              <a:ext uri="{FF2B5EF4-FFF2-40B4-BE49-F238E27FC236}">
                <a16:creationId xmlns:a16="http://schemas.microsoft.com/office/drawing/2014/main" id="{88DD2087-86BF-B840-8956-8BEFC7FDBC59}"/>
              </a:ext>
            </a:extLst>
          </p:cNvPr>
          <p:cNvSpPr>
            <a:spLocks noGrp="1"/>
          </p:cNvSpPr>
          <p:nvPr>
            <p:ph idx="1"/>
          </p:nvPr>
        </p:nvSpPr>
        <p:spPr>
          <a:xfrm>
            <a:off x="2589212" y="1371600"/>
            <a:ext cx="8915400" cy="5021036"/>
          </a:xfrm>
        </p:spPr>
        <p:txBody>
          <a:bodyPr>
            <a:normAutofit fontScale="77500" lnSpcReduction="20000"/>
          </a:bodyPr>
          <a:lstStyle/>
          <a:p>
            <a:r>
              <a:rPr lang="fr-FR" dirty="0"/>
              <a:t>Le document souligne le besoin de la femme et de l’homme de se réaliser en tant que parents. Ainsi la stérilité représente ou peut devenir effectivement une croix insurmontable qui entraine souvent des troubles psychiques intenses, de grandes difficultés sociales et parfois même des problèmes insurmontables pour l’harmonie du couple.</a:t>
            </a:r>
          </a:p>
          <a:p>
            <a:r>
              <a:rPr lang="fr-FR" dirty="0"/>
              <a:t>L’Église s’oppose à la conception selon laquelle la sous fécondité représente un handicap ou un facteur de faiblesse sociale. Ainsi le document rappel que « les couples qui ont des difficultés à procréer, mais qui ont une orientation spirituelle précise, très fréquemment deviennent très productifs dans d’autres secteurs de la vie spirituelle et sociale ».</a:t>
            </a:r>
          </a:p>
          <a:p>
            <a:r>
              <a:rPr lang="fr-FR" dirty="0"/>
              <a:t>L’Église tout en saluant le progrès technoscientifique perçoit qu’il « transforme souvent les désirs en besoins et rend la lutte pour la liberté spirituelle plus ardue.</a:t>
            </a:r>
          </a:p>
          <a:p>
            <a:r>
              <a:rPr lang="fr-FR" dirty="0"/>
              <a:t>Le paradoxe de nos jours : malgré le fait que de nos jours le désir de procréation des parents féconds est dangereusement déprécié, le besoin des parents sous féconds d’avoir des enfants devient socialement et psychologiquement un impératif. Le problème est d’autant plus intense là où nous avons des sociétés closes où la pression sociale empire les choses.</a:t>
            </a:r>
          </a:p>
          <a:p>
            <a:r>
              <a:rPr lang="fr-FR" dirty="0"/>
              <a:t>L’Église pourrait aider à cultiver la notion selon laquelle la naissance d’un enfant soit considérée comme une grande bénédiction, mais en même temps que la sous fécondité ne dévalorise pas les époux, ne porte pas de préjudice à la relation et n’abolit pas le mariage.</a:t>
            </a:r>
          </a:p>
          <a:p>
            <a:r>
              <a:rPr lang="fr-FR" dirty="0"/>
              <a:t>La technologie moderne, bien qu’elle soit une grande bénédiction de Dieu pour l’homme lorsqu’elle est utilisée avec sagesse et respect, donne à l’homme en même temps la possibilité de s’opposer à la volonté de Dieu, comme elle se manifeste à travers Ses lois naturelles. Et là où Dieu veut, l’homme peut s’opposer et là où Dieu refuse, l’homme peut persévérer. </a:t>
            </a:r>
          </a:p>
          <a:p>
            <a:endParaRPr lang="fr-FR" dirty="0"/>
          </a:p>
        </p:txBody>
      </p:sp>
    </p:spTree>
    <p:extLst>
      <p:ext uri="{BB962C8B-B14F-4D97-AF65-F5344CB8AC3E}">
        <p14:creationId xmlns:p14="http://schemas.microsoft.com/office/powerpoint/2010/main" val="9972426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A85352-CDBB-7F40-A00F-845A328A26A4}"/>
              </a:ext>
            </a:extLst>
          </p:cNvPr>
          <p:cNvSpPr>
            <a:spLocks noGrp="1"/>
          </p:cNvSpPr>
          <p:nvPr>
            <p:ph type="title"/>
          </p:nvPr>
        </p:nvSpPr>
        <p:spPr/>
        <p:txBody>
          <a:bodyPr/>
          <a:lstStyle/>
          <a:p>
            <a:r>
              <a:rPr lang="fr-FR" dirty="0"/>
              <a:t>4. La prise en compte des intérêts de l’enfant à venir  </a:t>
            </a:r>
          </a:p>
        </p:txBody>
      </p:sp>
      <p:sp>
        <p:nvSpPr>
          <p:cNvPr id="3" name="Espace réservé du contenu 2">
            <a:extLst>
              <a:ext uri="{FF2B5EF4-FFF2-40B4-BE49-F238E27FC236}">
                <a16:creationId xmlns:a16="http://schemas.microsoft.com/office/drawing/2014/main" id="{BB60D23E-645B-8F40-87B9-D70CEF00C219}"/>
              </a:ext>
            </a:extLst>
          </p:cNvPr>
          <p:cNvSpPr>
            <a:spLocks noGrp="1"/>
          </p:cNvSpPr>
          <p:nvPr>
            <p:ph idx="1"/>
          </p:nvPr>
        </p:nvSpPr>
        <p:spPr/>
        <p:txBody>
          <a:bodyPr/>
          <a:lstStyle/>
          <a:p>
            <a:r>
              <a:rPr lang="fr-FR" dirty="0"/>
              <a:t>L’enfant ne vient pas au monde pour décorer la vie de ses parents ni pour augmenter leurs biens dans cette vie, ni pour constituer leur suite biologique et psychologique, mais il est la création de Dieu pour la vie éternelle.</a:t>
            </a:r>
          </a:p>
          <a:p>
            <a:endParaRPr lang="fr-FR" dirty="0"/>
          </a:p>
        </p:txBody>
      </p:sp>
    </p:spTree>
    <p:extLst>
      <p:ext uri="{BB962C8B-B14F-4D97-AF65-F5344CB8AC3E}">
        <p14:creationId xmlns:p14="http://schemas.microsoft.com/office/powerpoint/2010/main" val="42603600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A2C656-282C-E64C-AE49-B7A9C85A039A}"/>
              </a:ext>
            </a:extLst>
          </p:cNvPr>
          <p:cNvSpPr>
            <a:spLocks noGrp="1"/>
          </p:cNvSpPr>
          <p:nvPr>
            <p:ph type="title"/>
          </p:nvPr>
        </p:nvSpPr>
        <p:spPr/>
        <p:txBody>
          <a:bodyPr/>
          <a:lstStyle/>
          <a:p>
            <a:r>
              <a:rPr lang="fr-FR" dirty="0"/>
              <a:t>5. Le statut de l’embryon  </a:t>
            </a:r>
          </a:p>
        </p:txBody>
      </p:sp>
      <p:sp>
        <p:nvSpPr>
          <p:cNvPr id="3" name="Espace réservé du contenu 2">
            <a:extLst>
              <a:ext uri="{FF2B5EF4-FFF2-40B4-BE49-F238E27FC236}">
                <a16:creationId xmlns:a16="http://schemas.microsoft.com/office/drawing/2014/main" id="{F57E5E6B-8E6D-0348-B11F-C9FF836C60C5}"/>
              </a:ext>
            </a:extLst>
          </p:cNvPr>
          <p:cNvSpPr>
            <a:spLocks noGrp="1"/>
          </p:cNvSpPr>
          <p:nvPr>
            <p:ph idx="1"/>
          </p:nvPr>
        </p:nvSpPr>
        <p:spPr/>
        <p:txBody>
          <a:bodyPr/>
          <a:lstStyle/>
          <a:p>
            <a:r>
              <a:rPr lang="fr-FR" dirty="0"/>
              <a:t>Le document se penche par la suite sur la question du statut et la nature de l’embryon, ainsi que sur sa situation spirituelle et ses droits moraux.</a:t>
            </a:r>
          </a:p>
        </p:txBody>
      </p:sp>
    </p:spTree>
    <p:extLst>
      <p:ext uri="{BB962C8B-B14F-4D97-AF65-F5344CB8AC3E}">
        <p14:creationId xmlns:p14="http://schemas.microsoft.com/office/powerpoint/2010/main" val="7596409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D8CCE0-2471-E148-AA7B-D4A6C50B8416}"/>
              </a:ext>
            </a:extLst>
          </p:cNvPr>
          <p:cNvSpPr>
            <a:spLocks noGrp="1"/>
          </p:cNvSpPr>
          <p:nvPr>
            <p:ph type="title"/>
          </p:nvPr>
        </p:nvSpPr>
        <p:spPr/>
        <p:txBody>
          <a:bodyPr/>
          <a:lstStyle/>
          <a:p>
            <a:r>
              <a:rPr lang="fr-FR" dirty="0"/>
              <a:t>6. Les questions ouvertes par la fécondation in vitro  </a:t>
            </a:r>
          </a:p>
        </p:txBody>
      </p:sp>
      <p:sp>
        <p:nvSpPr>
          <p:cNvPr id="3" name="Espace réservé du contenu 2">
            <a:extLst>
              <a:ext uri="{FF2B5EF4-FFF2-40B4-BE49-F238E27FC236}">
                <a16:creationId xmlns:a16="http://schemas.microsoft.com/office/drawing/2014/main" id="{72C2D7FA-DB41-D249-A9FD-B8D743588C95}"/>
              </a:ext>
            </a:extLst>
          </p:cNvPr>
          <p:cNvSpPr>
            <a:spLocks noGrp="1"/>
          </p:cNvSpPr>
          <p:nvPr>
            <p:ph idx="1"/>
          </p:nvPr>
        </p:nvSpPr>
        <p:spPr/>
        <p:txBody>
          <a:bodyPr>
            <a:normAutofit fontScale="92500" lnSpcReduction="10000"/>
          </a:bodyPr>
          <a:lstStyle/>
          <a:p>
            <a:pPr>
              <a:buFont typeface="+mj-lt"/>
              <a:buAutoNum type="alphaLcParenR"/>
            </a:pPr>
            <a:r>
              <a:rPr lang="fr-FR" dirty="0"/>
              <a:t>La conception par les techniques modernes est asexuées et porte en soi plusieurs risques : accepter l’idée de la fabrication de l’être humain, possibilité de fécondations suspectes, le risque de traitement génétique antérieur à l’implantation et d’intervention avec des conséquences imprévisibles. </a:t>
            </a:r>
          </a:p>
          <a:p>
            <a:pPr>
              <a:buFont typeface="+mj-lt"/>
              <a:buAutoNum type="alphaLcParenR"/>
            </a:pPr>
            <a:r>
              <a:rPr lang="fr-FR" dirty="0"/>
              <a:t>Rend possible l’introduction des préférences et des choix personnels lors de la conception de l’embryon</a:t>
            </a:r>
          </a:p>
          <a:p>
            <a:pPr>
              <a:buFont typeface="+mj-lt"/>
              <a:buAutoNum type="alphaLcParenR"/>
            </a:pPr>
            <a:r>
              <a:rPr lang="fr-FR" dirty="0" err="1"/>
              <a:t>Lcréation</a:t>
            </a:r>
            <a:r>
              <a:rPr lang="fr-FR" dirty="0"/>
              <a:t> des embryons surnuméraires : l’Église refuse cette notion, car elle ne peut accepter qu’il existe des êtres humains en surplus, dont la destinée est déterminée par des tiers.</a:t>
            </a:r>
          </a:p>
          <a:p>
            <a:pPr>
              <a:buFont typeface="+mj-lt"/>
              <a:buAutoNum type="alphaLcParenR"/>
            </a:pPr>
            <a:r>
              <a:rPr lang="fr-FR" dirty="0"/>
              <a:t>Le document soulève tous les problèmes liés à la congélation et le futur de ces embryons : que </a:t>
            </a:r>
            <a:r>
              <a:rPr lang="fr-FR" dirty="0" err="1"/>
              <a:t>vont-ils</a:t>
            </a:r>
            <a:r>
              <a:rPr lang="fr-FR" dirty="0"/>
              <a:t> devenir ? Au cas du décès, du divorce ou par le simple fait que les parents ont abandonné ce qui est appelé « le projet parental » ? Est-il préférable de les détruire ou qu’ils soient donnés à d’autres couples ou à la recherche ce qui implique la destruction ? </a:t>
            </a:r>
          </a:p>
          <a:p>
            <a:endParaRPr lang="fr-FR" dirty="0"/>
          </a:p>
        </p:txBody>
      </p:sp>
    </p:spTree>
    <p:extLst>
      <p:ext uri="{BB962C8B-B14F-4D97-AF65-F5344CB8AC3E}">
        <p14:creationId xmlns:p14="http://schemas.microsoft.com/office/powerpoint/2010/main" val="15582554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8A1F5C8-CEC7-F340-9403-7945F44E8946}"/>
              </a:ext>
            </a:extLst>
          </p:cNvPr>
          <p:cNvSpPr>
            <a:spLocks noGrp="1"/>
          </p:cNvSpPr>
          <p:nvPr>
            <p:ph idx="1"/>
          </p:nvPr>
        </p:nvSpPr>
        <p:spPr>
          <a:xfrm>
            <a:off x="2589212" y="685800"/>
            <a:ext cx="8915400" cy="5225422"/>
          </a:xfrm>
        </p:spPr>
        <p:txBody>
          <a:bodyPr>
            <a:normAutofit fontScale="92500" lnSpcReduction="20000"/>
          </a:bodyPr>
          <a:lstStyle/>
          <a:p>
            <a:pPr>
              <a:buFont typeface="+mj-lt"/>
              <a:buAutoNum type="alphaLcParenR" startAt="5"/>
            </a:pPr>
            <a:r>
              <a:rPr lang="fr-FR" dirty="0"/>
              <a:t>Le don des gamètes (du sperme ou d’ovule) : introduit le risque de l’affaiblissement, de la contestation de la relation parents-enfant ou d’une relation déséquilibrée entre les deux parents et l’enfant, puisque l’un des deux parents est naturel, tandis que l’autre joue le rôle de beau-père ou belle-mère, où à l’interférence d’une mère porteuse dans la relation sacrée des parents génétiques avec l’enfant. Toute forme de fécondation hétérologue revient à discréditer le sens de la maternité et de la paternité.</a:t>
            </a:r>
          </a:p>
          <a:p>
            <a:pPr>
              <a:buFont typeface="+mj-lt"/>
              <a:buAutoNum type="alphaLcParenR" startAt="5"/>
            </a:pPr>
            <a:r>
              <a:rPr lang="fr-FR" dirty="0"/>
              <a:t>Le risque des gestations multiples entraînée par le transfert de plusieurs embryons.</a:t>
            </a:r>
          </a:p>
          <a:p>
            <a:pPr>
              <a:buFont typeface="+mj-lt"/>
              <a:buAutoNum type="alphaLcParenR" startAt="5"/>
            </a:pPr>
            <a:r>
              <a:rPr lang="fr-FR" dirty="0"/>
              <a:t>La GPA on reconnait un volet positif (*) être au service de la grossesse dans l’amour ! (Point 46) Étant donné la relation qui se développe avec l’embryon pendant la grossesse est essentielle et constitue une part indissociable de la maternité, et du développement de l’embryon également, la poursuite de la relation mère porteuse-enfant défavorise les parents génétiques d’une part, et d’autre part, son interruption défavorise la mère porteuse et surtout l’enfant. Pour cette raison et surtout parce que ceci bouleverse la cohésion familiale, l’Église trouve difficile de bénir une telle déviation par rapport au processus naturel.</a:t>
            </a:r>
          </a:p>
          <a:p>
            <a:pPr>
              <a:buFont typeface="+mj-lt"/>
              <a:buAutoNum type="alphaLcParenR" startAt="5"/>
            </a:pPr>
            <a:r>
              <a:rPr lang="fr-FR" dirty="0"/>
              <a:t>La procréation pour les femmes seules : doit être rejeté parce que d’une part ceci sous-entend une naissance hors mariage et d’autre part c’est injuste pour l’enfant dans la mesure où cela présume qu’il soit élevé en l’absence d’un père. Dans cette même catégorie se trouvent les conceptions Post-mortem.</a:t>
            </a:r>
          </a:p>
          <a:p>
            <a:endParaRPr lang="fr-FR" dirty="0"/>
          </a:p>
        </p:txBody>
      </p:sp>
    </p:spTree>
    <p:extLst>
      <p:ext uri="{BB962C8B-B14F-4D97-AF65-F5344CB8AC3E}">
        <p14:creationId xmlns:p14="http://schemas.microsoft.com/office/powerpoint/2010/main" val="3687828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8CCD788-7E7C-884A-956C-29A02CFF1A48}"/>
              </a:ext>
            </a:extLst>
          </p:cNvPr>
          <p:cNvSpPr>
            <a:spLocks noGrp="1"/>
          </p:cNvSpPr>
          <p:nvPr>
            <p:ph idx="1"/>
          </p:nvPr>
        </p:nvSpPr>
        <p:spPr>
          <a:xfrm>
            <a:off x="2589212" y="783771"/>
            <a:ext cx="8915400" cy="5127451"/>
          </a:xfrm>
        </p:spPr>
        <p:txBody>
          <a:bodyPr>
            <a:normAutofit fontScale="85000" lnSpcReduction="10000"/>
          </a:bodyPr>
          <a:lstStyle/>
          <a:p>
            <a:pPr>
              <a:buFont typeface="+mj-lt"/>
              <a:buAutoNum type="alphaLcParenR" startAt="9"/>
            </a:pPr>
            <a:r>
              <a:rPr lang="fr-FR" dirty="0"/>
              <a:t>Il en va de même pour la procréation chez les mères trop âgées. Ce genre de conception résulte du désir égoïste de la mère d’avoir un enfant malgré le fait que les conditions que la nature elle-même donne à la mère d’élever cet enfant sont limitées. L’enfant ainsi conçu apportera certes la joie de la naissance à ses parents, mais lui-même n’aura que des possibilités restreintes de jouir de la présence naturelle de ses parents et encore moins de la vigueur de leur jeunesse. Les lois de la nature elles-mêmes déterminent les paramètres de développement d’un être humain.</a:t>
            </a:r>
          </a:p>
          <a:p>
            <a:pPr>
              <a:buFont typeface="+mj-lt"/>
              <a:buAutoNum type="alphaLcParenR" startAt="9"/>
            </a:pPr>
            <a:r>
              <a:rPr lang="fr-FR" dirty="0"/>
              <a:t>Les couples du même sexe : La fécondation artificielle donne la possibilité d’avoir des enfants même à des couples d’homosexuels. L’Église devra s’opposer par tous les moyens à une telle possibilité, car elle constitue non seulement une anomalie naturelle, mais également une perversion morale, avec des conséquences psychologiques catastrophiques pour l’enfant et pour la société.</a:t>
            </a:r>
          </a:p>
          <a:p>
            <a:pPr>
              <a:buFont typeface="+mj-lt"/>
              <a:buAutoNum type="alphaLcParenR" startAt="9"/>
            </a:pPr>
            <a:r>
              <a:rPr lang="fr-FR" dirty="0"/>
              <a:t>Les tests préimplantatoires conduisent souvent, lorsqu’une anomalie est constatée vers l’interruption de la grossesse et présentent aussi le risque d’une certaine sélection de caractéristiques (sexe, couleur des cheveux et yeux, etc.) ou bien la destruction des embryons dont les caractéristiques ne sont pas désirées. Ce que nous venons de dire présente l’insertion d’une conception eugénique de la vie.</a:t>
            </a:r>
          </a:p>
          <a:p>
            <a:pPr>
              <a:buFont typeface="+mj-lt"/>
              <a:buAutoNum type="alphaLcParenR" startAt="9"/>
            </a:pPr>
            <a:r>
              <a:rPr lang="fr-FR" dirty="0"/>
              <a:t>Toutes ces pratiques ne sont pas toujours clairement eugéniques dans leur expression, mais elles sont eugéniques dans leur esprit. Elles ne parviennent pas à éviter l’apparition des handicaps, mais habituellement elles font disparaître l’handicapé. La « thérapie » proposée semble être la destruction de l’embryon pathologique.</a:t>
            </a:r>
          </a:p>
          <a:p>
            <a:endParaRPr lang="fr-FR" dirty="0"/>
          </a:p>
        </p:txBody>
      </p:sp>
    </p:spTree>
    <p:extLst>
      <p:ext uri="{BB962C8B-B14F-4D97-AF65-F5344CB8AC3E}">
        <p14:creationId xmlns:p14="http://schemas.microsoft.com/office/powerpoint/2010/main" val="9234520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CD55C3-BB26-FE42-B28F-C47970E64974}"/>
              </a:ext>
            </a:extLst>
          </p:cNvPr>
          <p:cNvSpPr>
            <a:spLocks noGrp="1"/>
          </p:cNvSpPr>
          <p:nvPr>
            <p:ph type="title"/>
          </p:nvPr>
        </p:nvSpPr>
        <p:spPr/>
        <p:txBody>
          <a:bodyPr/>
          <a:lstStyle/>
          <a:p>
            <a:r>
              <a:rPr lang="fr-FR" dirty="0"/>
              <a:t>Penser les propositions  </a:t>
            </a:r>
          </a:p>
        </p:txBody>
      </p:sp>
      <p:sp>
        <p:nvSpPr>
          <p:cNvPr id="3" name="Espace réservé du contenu 2">
            <a:extLst>
              <a:ext uri="{FF2B5EF4-FFF2-40B4-BE49-F238E27FC236}">
                <a16:creationId xmlns:a16="http://schemas.microsoft.com/office/drawing/2014/main" id="{51A141CD-922A-7E46-8FE5-56A1F9214968}"/>
              </a:ext>
            </a:extLst>
          </p:cNvPr>
          <p:cNvSpPr>
            <a:spLocks noGrp="1"/>
          </p:cNvSpPr>
          <p:nvPr>
            <p:ph idx="1"/>
          </p:nvPr>
        </p:nvSpPr>
        <p:spPr>
          <a:xfrm>
            <a:off x="2589212" y="1371600"/>
            <a:ext cx="8915400" cy="4539622"/>
          </a:xfrm>
        </p:spPr>
        <p:txBody>
          <a:bodyPr>
            <a:normAutofit fontScale="92500" lnSpcReduction="20000"/>
          </a:bodyPr>
          <a:lstStyle/>
          <a:p>
            <a:r>
              <a:rPr lang="fr-FR" b="1" i="1" dirty="0"/>
              <a:t>1) Interroger le rôle de la technologie :</a:t>
            </a:r>
            <a:endParaRPr lang="fr-FR" dirty="0"/>
          </a:p>
          <a:p>
            <a:r>
              <a:rPr lang="fr-FR" dirty="0"/>
              <a:t>Comme le souligne bien le document de l’Église de Grèce :  </a:t>
            </a:r>
          </a:p>
          <a:p>
            <a:r>
              <a:rPr lang="fr-FR" dirty="0"/>
              <a:t>(55) Il ne fait aucun doute que la technologie moderne ait contribué de façon inestimable à la recherche en matière de santé et qu’elle promette de le faire encore davantage. Cet état de fait est une exceptionnelle bénédiction de Dieu pour notre époque. Cependant, son usage non mesuré menace l’homme avec sa désacralisation et rend latent le danger qu’il soit considéré comme une machine, avec des pièces des rechanges et des accessoires.</a:t>
            </a:r>
          </a:p>
          <a:p>
            <a:r>
              <a:rPr lang="fr-FR" dirty="0"/>
              <a:t>(56) L’homme, s’il n’y prend garde, il dirige non pas seulement la technologie, mais il est dirigé par elle également. Il est attiré par ses succès et s’y est assujetti. Au nom de la liberté du progrès scientifique et technologique, qui vise à étendre sa souveraineté sur la nature, c’est possible qu’il détruise sa propre liberté.</a:t>
            </a:r>
          </a:p>
          <a:p>
            <a:r>
              <a:rPr lang="fr-FR" dirty="0"/>
              <a:t>La réussite n’est pas seulement la découverte talentueuse d’une nouvelle technique révolutionnaire, dans les limites réellement démesurées de la génétique mécanique, mais aussi la réponse effective aux multiples problèmes (génétiques, psychologiques, sociaux, moraux, économiques, légaux, etc.) qui découlent d’une application inconsidérée, notamment en matière d’intervention dans la fécondation.</a:t>
            </a:r>
          </a:p>
          <a:p>
            <a:endParaRPr lang="fr-FR" dirty="0"/>
          </a:p>
        </p:txBody>
      </p:sp>
    </p:spTree>
    <p:extLst>
      <p:ext uri="{BB962C8B-B14F-4D97-AF65-F5344CB8AC3E}">
        <p14:creationId xmlns:p14="http://schemas.microsoft.com/office/powerpoint/2010/main" val="26548943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Une approche de l’Eglise orthodoxe</a:t>
            </a:r>
          </a:p>
        </p:txBody>
      </p:sp>
      <p:sp>
        <p:nvSpPr>
          <p:cNvPr id="3" name="Content Placeholder 2"/>
          <p:cNvSpPr>
            <a:spLocks noGrp="1"/>
          </p:cNvSpPr>
          <p:nvPr>
            <p:ph idx="1"/>
          </p:nvPr>
        </p:nvSpPr>
        <p:spPr/>
        <p:txBody>
          <a:bodyPr/>
          <a:lstStyle/>
          <a:p>
            <a:r>
              <a:rPr lang="fr-FR" dirty="0"/>
              <a:t>Quelle est ou quelle serait la position de l’Eglise orthodoxe quant aux pratiques de la PMA et de la GPA?</a:t>
            </a:r>
          </a:p>
          <a:p>
            <a:r>
              <a:rPr lang="fr-FR" dirty="0"/>
              <a:t>Quelles sont les propositions qui ont été déjà faites par les différentes Eglises orthodoxes?</a:t>
            </a:r>
          </a:p>
          <a:p>
            <a:r>
              <a:rPr lang="fr-FR" dirty="0"/>
              <a:t>Quelles pourraient être quelques propositions et orientations pastorales?</a:t>
            </a:r>
          </a:p>
          <a:p>
            <a:endParaRPr lang="fr-FR" dirty="0"/>
          </a:p>
        </p:txBody>
      </p:sp>
    </p:spTree>
    <p:extLst>
      <p:ext uri="{BB962C8B-B14F-4D97-AF65-F5344CB8AC3E}">
        <p14:creationId xmlns:p14="http://schemas.microsoft.com/office/powerpoint/2010/main" val="3637054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88A1355-EEF6-8648-8641-BD5CC00B001D}"/>
              </a:ext>
            </a:extLst>
          </p:cNvPr>
          <p:cNvSpPr>
            <a:spLocks noGrp="1"/>
          </p:cNvSpPr>
          <p:nvPr>
            <p:ph idx="1"/>
          </p:nvPr>
        </p:nvSpPr>
        <p:spPr>
          <a:xfrm>
            <a:off x="2589212" y="693964"/>
            <a:ext cx="8915400" cy="5217258"/>
          </a:xfrm>
        </p:spPr>
        <p:txBody>
          <a:bodyPr>
            <a:normAutofit fontScale="85000" lnSpcReduction="10000"/>
          </a:bodyPr>
          <a:lstStyle/>
          <a:p>
            <a:r>
              <a:rPr lang="fr-FR" b="1" i="1" dirty="0"/>
              <a:t>2) Il faut interroger les intérêts financiers</a:t>
            </a:r>
            <a:r>
              <a:rPr lang="fr-FR" dirty="0"/>
              <a:t> : </a:t>
            </a:r>
          </a:p>
          <a:p>
            <a:r>
              <a:rPr lang="fr-FR" dirty="0"/>
              <a:t>Il peut y avoir des intérêts financiers incontrôlés des médecins, des cliniques et des entreprises ; quand l’acte du don se transforme à celui de la pratique de commerce, acte qui est désormais tellement facile et en fait incontrôlable, risque de dévaloriser la reproduction en un acte de transaction économique et d’une dégénération de l’amour en relation d’affaires.</a:t>
            </a:r>
          </a:p>
          <a:p>
            <a:pPr marL="0" indent="0">
              <a:buNone/>
            </a:pPr>
            <a:endParaRPr lang="fr-FR" dirty="0"/>
          </a:p>
          <a:p>
            <a:r>
              <a:rPr lang="fr-FR" b="1" i="1" dirty="0"/>
              <a:t>3) Il faudrait bien évidemment s’interroger sur l’intérêt de l’enfant : </a:t>
            </a:r>
            <a:endParaRPr lang="fr-FR" dirty="0"/>
          </a:p>
          <a:p>
            <a:r>
              <a:rPr lang="fr-FR" dirty="0"/>
              <a:t>Nous tenons compte de la demande psychologique et des besoins des parents et non de l’éventuel effet négatif sur le psychisme des enfants. </a:t>
            </a:r>
          </a:p>
          <a:p>
            <a:r>
              <a:rPr lang="fr-FR" dirty="0"/>
              <a:t>L’éventualité qu’un tel enfant traverse une grave crise d’identité et ensuite, de sociabilité, est un paramètre sérieux, surtout lorsqu’il apprend qu’il n’est pas porteur des caractéristiques génétiques de ses parents et qu’il ignore qui sont ses parents génétiques, ou qu’il se rend compte que son degré de parenté avec ses deux parents est différent ou encore qu’il a deux ou même trois mères, etc. Les problèmes de ce type se posent avec plus d’acuité dans le cas où l’unité de la famille a été brisée et que s’ensuivent des conséquences juridiques. </a:t>
            </a:r>
          </a:p>
          <a:p>
            <a:r>
              <a:rPr lang="fr-FR" dirty="0"/>
              <a:t>Des problèmes similaires d’ordre psychologique peuvent également apparaître chez les parents, notamment en cas de la fécondation hétérologue (hétérogène), et des droits de relations de parenté contestables ou d’échecs des méthodes de reproduction artificielle et de brusque anéantissement de leurs plus chers espoirs et attentes.</a:t>
            </a:r>
          </a:p>
          <a:p>
            <a:endParaRPr lang="fr-FR" dirty="0"/>
          </a:p>
        </p:txBody>
      </p:sp>
    </p:spTree>
    <p:extLst>
      <p:ext uri="{BB962C8B-B14F-4D97-AF65-F5344CB8AC3E}">
        <p14:creationId xmlns:p14="http://schemas.microsoft.com/office/powerpoint/2010/main" val="3183174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57B8C8-568C-F54D-A350-F3219B155895}"/>
              </a:ext>
            </a:extLst>
          </p:cNvPr>
          <p:cNvSpPr>
            <a:spLocks noGrp="1"/>
          </p:cNvSpPr>
          <p:nvPr>
            <p:ph type="title"/>
          </p:nvPr>
        </p:nvSpPr>
        <p:spPr>
          <a:xfrm>
            <a:off x="2592925" y="624110"/>
            <a:ext cx="8911687" cy="910776"/>
          </a:xfrm>
        </p:spPr>
        <p:txBody>
          <a:bodyPr/>
          <a:lstStyle/>
          <a:p>
            <a:r>
              <a:rPr lang="fr-FR" dirty="0"/>
              <a:t>Position de l’Église  </a:t>
            </a:r>
          </a:p>
        </p:txBody>
      </p:sp>
      <p:sp>
        <p:nvSpPr>
          <p:cNvPr id="3" name="Espace réservé du contenu 2">
            <a:extLst>
              <a:ext uri="{FF2B5EF4-FFF2-40B4-BE49-F238E27FC236}">
                <a16:creationId xmlns:a16="http://schemas.microsoft.com/office/drawing/2014/main" id="{5C3F5AC4-AA9D-3641-9D5A-DC64F5A8399F}"/>
              </a:ext>
            </a:extLst>
          </p:cNvPr>
          <p:cNvSpPr>
            <a:spLocks noGrp="1"/>
          </p:cNvSpPr>
          <p:nvPr>
            <p:ph idx="1"/>
          </p:nvPr>
        </p:nvSpPr>
        <p:spPr>
          <a:xfrm>
            <a:off x="2589212" y="1257299"/>
            <a:ext cx="8915400" cy="5323115"/>
          </a:xfrm>
        </p:spPr>
        <p:txBody>
          <a:bodyPr>
            <a:normAutofit fontScale="70000" lnSpcReduction="20000"/>
          </a:bodyPr>
          <a:lstStyle/>
          <a:p>
            <a:r>
              <a:rPr lang="fr-FR" dirty="0"/>
              <a:t>L’Église ne récuse pas sous divers aphorismes les questions de bioéthique et par conséquent la reproduction assistée, mais elle les laisse ouvertes à une réflexion, donnant parallèlement l’orientation et décrivant l’esprit selon lequel il faut les aborder. Ce qu’elle offre, ce n’est pas une définition générale de la volonté de Dieu, mais la possibilité pour chacun de la reconnaître lui-même dans sa vie.</a:t>
            </a:r>
          </a:p>
          <a:p>
            <a:r>
              <a:rPr lang="fr-FR" dirty="0"/>
              <a:t>Elle considère la naissance de chaque être humain comme inscrite dans le cadre du mystère du mariage. C’est pourquoi elle conçoit que le mystère du début de la vie humaine se réalise au sein d’une union monogamique hétérosexuelle, bénie par le mystère du mariage.</a:t>
            </a:r>
          </a:p>
          <a:p>
            <a:r>
              <a:rPr lang="fr-FR" dirty="0"/>
              <a:t>La sanctification humaine ne se réalise pas uniquement par la procréation, mais également sans elle.</a:t>
            </a:r>
          </a:p>
          <a:p>
            <a:r>
              <a:rPr lang="fr-FR" dirty="0"/>
              <a:t>L’Église bénit la procréation, mais elle considère également le mariage sans enfant comme un mariage complet. La stérilité biologique peut s’avérer l’occasion d’une riche fertilité spirituelle pour les époux, s’ils acceptent avec humilité la volonté de Dieu dans leur vie. Au contraire, si le désir   d’avoir des enfants devient une volonté inflexible, il est le signe d’une immaturité spirituelle. </a:t>
            </a:r>
          </a:p>
          <a:p>
            <a:r>
              <a:rPr lang="fr-FR" dirty="0"/>
              <a:t>En outre, l’Église devrait exercer son influence de sorte à infléchir les conceptions sociales erronées sur la stérilité, de manière que les pressions soutenues du milieu social sur les couples stériles soient minimisées dans la mesure du possible et notamment de manière que les couples concernés se rendent compte qu’une carence dans un domaine de la vie –aussi vital soit-il– s’accompagne  habituellement d’un grand nombre des possibilités dans d’autres domaines qui attendent leur accomplissement. Notre bonheur et notre destin ne sont pas accomplis par la violation de la nature ou la persistance dans nos volontés, mais par la mise en valeur de nos capacités.</a:t>
            </a:r>
          </a:p>
          <a:p>
            <a:r>
              <a:rPr lang="fr-FR" dirty="0"/>
              <a:t>L’Église pourrait promouvoir et encourager l’adoption des enfants. L’adoption des embryons surnuméraires demandes encore à être réfléchi : De cette manière, certains embryons peuvent être sauvés et la mère peut vivre le lien de la grossesse avec l’enfant, tandis que l’enfant qui en naîtra aura plus le sentiment d’avoir un lien de parenté solide avec ses parents et moins d’être le fruit d’une adoption. L’éventualité d’un problème résulte de l’identité biologique confuse de l’enfant, ce qui ne se pose pas dans les cas de l’adoption classique.</a:t>
            </a:r>
          </a:p>
          <a:p>
            <a:endParaRPr lang="fr-FR" dirty="0"/>
          </a:p>
        </p:txBody>
      </p:sp>
    </p:spTree>
    <p:extLst>
      <p:ext uri="{BB962C8B-B14F-4D97-AF65-F5344CB8AC3E}">
        <p14:creationId xmlns:p14="http://schemas.microsoft.com/office/powerpoint/2010/main" val="1577403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33A337-7D9E-BE42-A8E6-D6C4BA704F50}"/>
              </a:ext>
            </a:extLst>
          </p:cNvPr>
          <p:cNvSpPr>
            <a:spLocks noGrp="1"/>
          </p:cNvSpPr>
          <p:nvPr>
            <p:ph type="title"/>
          </p:nvPr>
        </p:nvSpPr>
        <p:spPr/>
        <p:txBody>
          <a:bodyPr/>
          <a:lstStyle/>
          <a:p>
            <a:r>
              <a:rPr lang="fr-FR" dirty="0"/>
              <a:t>Orientations pastorales  </a:t>
            </a:r>
          </a:p>
        </p:txBody>
      </p:sp>
      <p:sp>
        <p:nvSpPr>
          <p:cNvPr id="3" name="Espace réservé du contenu 2">
            <a:extLst>
              <a:ext uri="{FF2B5EF4-FFF2-40B4-BE49-F238E27FC236}">
                <a16:creationId xmlns:a16="http://schemas.microsoft.com/office/drawing/2014/main" id="{CC2BCDA2-38CC-434B-9198-52C065476EA9}"/>
              </a:ext>
            </a:extLst>
          </p:cNvPr>
          <p:cNvSpPr>
            <a:spLocks noGrp="1"/>
          </p:cNvSpPr>
          <p:nvPr>
            <p:ph idx="1"/>
          </p:nvPr>
        </p:nvSpPr>
        <p:spPr/>
        <p:txBody>
          <a:bodyPr/>
          <a:lstStyle/>
          <a:p>
            <a:pPr>
              <a:buFont typeface="+mj-lt"/>
              <a:buAutoNum type="alphaLcParenR"/>
            </a:pPr>
            <a:r>
              <a:rPr lang="fr-FR" dirty="0"/>
              <a:t>Il est indispensable d’être informé sur tous les niveaux : La connaissance des techniques employées pour la procréation artificielle, ainsi que les principales positions de l’Église à ce sujet, aident les intéressés à prendre position d’une manière responsable concernant ces sujets.</a:t>
            </a:r>
          </a:p>
          <a:p>
            <a:pPr>
              <a:buFont typeface="+mj-lt"/>
              <a:buAutoNum type="alphaLcParenR"/>
            </a:pPr>
            <a:r>
              <a:rPr lang="fr-FR" dirty="0"/>
              <a:t>L’Église ne peut, par principe, recommander le recours à la reproduction assistée pour faire face au problème de l’absence d’enfant. Son rôle n’est pas non plus d’approuver des décisions. Elle peut et doit faire face au problème dans la mesure où il est désormais une réalité qui s’est créée indépendamment de sa volonté ou de son souhait, non pas certainement d’après la précision théologique, mais en vertu de l’économie spirituelle. Conformément à ce qui précède, lorsque on le lui demande, elle doit préciser l’esprit et le moral de son enseignement clairement et librement.</a:t>
            </a:r>
          </a:p>
          <a:p>
            <a:endParaRPr lang="fr-FR" dirty="0"/>
          </a:p>
        </p:txBody>
      </p:sp>
    </p:spTree>
    <p:extLst>
      <p:ext uri="{BB962C8B-B14F-4D97-AF65-F5344CB8AC3E}">
        <p14:creationId xmlns:p14="http://schemas.microsoft.com/office/powerpoint/2010/main" val="3300006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1010ED-2F7F-6342-BE95-03C6593D0C91}"/>
              </a:ext>
            </a:extLst>
          </p:cNvPr>
          <p:cNvSpPr>
            <a:spLocks noGrp="1"/>
          </p:cNvSpPr>
          <p:nvPr>
            <p:ph idx="1"/>
          </p:nvPr>
        </p:nvSpPr>
        <p:spPr>
          <a:xfrm>
            <a:off x="2589212" y="832757"/>
            <a:ext cx="8915400" cy="5078465"/>
          </a:xfrm>
        </p:spPr>
        <p:txBody>
          <a:bodyPr>
            <a:normAutofit fontScale="92500" lnSpcReduction="10000"/>
          </a:bodyPr>
          <a:lstStyle/>
          <a:p>
            <a:r>
              <a:rPr lang="fr-FR" dirty="0"/>
              <a:t>Dans ce contexte et en tenant compte du fait que les parents d’aujourd’hui se trouvent confrontés à un grand défi tout en faisant l’objet de pressions intenses, alors que leurs résistances sont limitées, que leurs réserves de foi et de forces intérieures sont réduites, l’Église pourrait suivre les pas suivants pour orienter les fidèles :</a:t>
            </a:r>
          </a:p>
          <a:p>
            <a:pPr marL="0" indent="0">
              <a:buNone/>
            </a:pPr>
            <a:endParaRPr lang="fr-FR" dirty="0"/>
          </a:p>
          <a:p>
            <a:pPr>
              <a:buFont typeface="+mj-lt"/>
              <a:buAutoNum type="arabicParenR"/>
            </a:pPr>
            <a:r>
              <a:rPr lang="fr-FR" dirty="0"/>
              <a:t>rendre manifestes et réelles sa compréhension et son amour. Que sa parole soit emplie d’esprit et de vérité, mais aussi de sympathie et philanthropie.</a:t>
            </a:r>
          </a:p>
          <a:p>
            <a:pPr>
              <a:buFont typeface="+mj-lt"/>
              <a:buAutoNum type="arabicParenR"/>
            </a:pPr>
            <a:r>
              <a:rPr lang="fr-FR" dirty="0"/>
              <a:t>exprimer l’importance immense de la nécessité de conserver le caractère sacré du mariage en tout cela, c’est à dire laisser l’espace pour la grâce de Dieu. D’habitude, les épreuves et les privations constituent des occasions uniques de confirmation de la présence de Dieu dans notre vie.</a:t>
            </a:r>
          </a:p>
          <a:p>
            <a:pPr>
              <a:buFont typeface="+mj-lt"/>
              <a:buAutoNum type="arabicParenR"/>
            </a:pPr>
            <a:r>
              <a:rPr lang="fr-FR" dirty="0"/>
              <a:t>informer les fidèles sur le contenu exact de ces méthodes en discussion et mettre en évidence les problèmes éthiques et spirituels qui en découlent.</a:t>
            </a:r>
          </a:p>
          <a:p>
            <a:pPr>
              <a:buFont typeface="+mj-lt"/>
              <a:buAutoNum type="arabicParenR"/>
            </a:pPr>
            <a:r>
              <a:rPr lang="fr-FR" dirty="0"/>
              <a:t>rendre clair que par la suite de tout cela (conception asexuelle, embryons en surplus, possibilités de déviations, possibilités d’interventions et de modifications génétiques avant l’implantation, etc.), l’Église trouve difficile de bénir ces pratiques et adopter des voies étrangères à son esprit.</a:t>
            </a:r>
          </a:p>
          <a:p>
            <a:endParaRPr lang="fr-FR" dirty="0"/>
          </a:p>
        </p:txBody>
      </p:sp>
    </p:spTree>
    <p:extLst>
      <p:ext uri="{BB962C8B-B14F-4D97-AF65-F5344CB8AC3E}">
        <p14:creationId xmlns:p14="http://schemas.microsoft.com/office/powerpoint/2010/main" val="2665463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8BC1A18-7228-8345-932A-5F5A46237313}"/>
              </a:ext>
            </a:extLst>
          </p:cNvPr>
          <p:cNvSpPr>
            <a:spLocks noGrp="1"/>
          </p:cNvSpPr>
          <p:nvPr>
            <p:ph idx="1"/>
          </p:nvPr>
        </p:nvSpPr>
        <p:spPr>
          <a:xfrm>
            <a:off x="2589212" y="677636"/>
            <a:ext cx="8915400" cy="5233586"/>
          </a:xfrm>
        </p:spPr>
        <p:txBody>
          <a:bodyPr/>
          <a:lstStyle/>
          <a:p>
            <a:pPr>
              <a:buFont typeface="+mj-lt"/>
              <a:buAutoNum type="arabicParenR" startAt="5"/>
            </a:pPr>
            <a:r>
              <a:rPr lang="fr-FR" dirty="0"/>
              <a:t>Dans les cas où la procréation bouleverse l’ordre familial normal (mère non mariée, fécondation par le sperme de l’époux décédé, procréation des mères trop âgées, fécondation hétérologue, don d’utérus, etc.), il est déjà clair qu’une chose pareille ne trouve pas l’accord de l’Église.</a:t>
            </a:r>
          </a:p>
          <a:p>
            <a:pPr>
              <a:buFont typeface="+mj-lt"/>
              <a:buAutoNum type="arabicParenR" startAt="5"/>
            </a:pPr>
            <a:r>
              <a:rPr lang="fr-FR" dirty="0"/>
              <a:t>Lorsqu’il s’agit de parents, qui pour des raisons particulières ne peuvent pas se résigner, qu’il leur soit proposée chaleureusement l’idée de l’adoption ou, dans le cas où cela n’est pas possible, qu’il soit accepté selon l’économie de l’L’Église la fécondation qui atteint son but par des méthodes qui cependant ne créent d’embryons en surplus, ni ne comportent aucune forme de don, ni ne laissent aucune marge à la destruction d’embryons. Ainsi par exemple, l’Église pourrait accepter une injection de sperme homologue, dans le cas où le couple serait considéré qu’il souffre de la même maladie et étant donné les deux conjoints sont d’accord et que tout le processus se fait dans le respect de l’esprit des principes susmentionnés. L’Église pourrait également accepter l’assistance à la reproduction par gamètes uniquement des parents, l’implantation dans l’utérus de la mère et la fécondation d’autant d’embryons que de ceux qui seront implantés.</a:t>
            </a:r>
          </a:p>
          <a:p>
            <a:pPr marL="0" indent="0">
              <a:buNone/>
            </a:pPr>
            <a:endParaRPr lang="fr-FR" dirty="0"/>
          </a:p>
          <a:p>
            <a:endParaRPr lang="fr-FR" dirty="0"/>
          </a:p>
        </p:txBody>
      </p:sp>
    </p:spTree>
    <p:extLst>
      <p:ext uri="{BB962C8B-B14F-4D97-AF65-F5344CB8AC3E}">
        <p14:creationId xmlns:p14="http://schemas.microsoft.com/office/powerpoint/2010/main" val="1769665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93ED8B4-7882-EB42-9171-2EE04ED72F70}"/>
              </a:ext>
            </a:extLst>
          </p:cNvPr>
          <p:cNvSpPr>
            <a:spLocks noGrp="1"/>
          </p:cNvSpPr>
          <p:nvPr>
            <p:ph idx="1"/>
          </p:nvPr>
        </p:nvSpPr>
        <p:spPr>
          <a:xfrm>
            <a:off x="2589212" y="661307"/>
            <a:ext cx="8915400" cy="5249915"/>
          </a:xfrm>
        </p:spPr>
        <p:txBody>
          <a:bodyPr>
            <a:normAutofit fontScale="92500" lnSpcReduction="20000"/>
          </a:bodyPr>
          <a:lstStyle/>
          <a:p>
            <a:r>
              <a:rPr lang="fr-FR" dirty="0"/>
              <a:t>Les prêtres devront enseigner avec humilité et dans la foi le besoin des fidèles de revenir à des modes de vie plus naturels et spirituels. Il est en effet bien connu que le mode de vie, la tension et le stress, l’ébranlement de la confiance des hommes et d’autres facteurs relatifs sont considérés comme responsables du niveau très élevé de l’infertilité. L’Église propose une perception de vie moins sécularisée, qui garantit la simplicité, la paix, la frugalité, la confiance mutuelle des époux, le recours à l’assistance médicale et en même temps la remise de notre vie entre les mains de Dieu.</a:t>
            </a:r>
          </a:p>
          <a:p>
            <a:pPr marL="0" indent="0">
              <a:buNone/>
            </a:pPr>
            <a:endParaRPr lang="fr-FR" dirty="0"/>
          </a:p>
          <a:p>
            <a:r>
              <a:rPr lang="fr-FR" dirty="0"/>
              <a:t>La prière liturgique et individuelle, la participation active et spirituellement guidé aux Mystères de l’Église, la culture de l’amour, le recours aux intercessions des Saints, les pèlerinages humbles etc., constituent les moyens de l’Église, confirmés par l’expérience, qui nécessitent d’avoir place de nouveau dans la vie des fidèles.</a:t>
            </a:r>
          </a:p>
          <a:p>
            <a:pPr marL="0" indent="0">
              <a:buNone/>
            </a:pPr>
            <a:endParaRPr lang="fr-FR" dirty="0"/>
          </a:p>
          <a:p>
            <a:r>
              <a:rPr lang="fr-FR" dirty="0"/>
              <a:t>En outre, l’Église envisage toute la question de la reproduction humaine dans une perspective plus large. Ainsi, même si l’acquisition d’enfants en elle-même constitue un don de Dieu et une   bénédiction, pourtant l’intérêt des parents doit se centrer sur un fait plus important : parallèlement à leur propre perfection en Christ, il faut qu’ils s’occupent de la bonne éducation, du progrès en Christ et du développement de leurs enfants, de sorte qu’ils puissent dire un jour “Me voici, moi et les enfants, que Dieu m’a donnés” (Hébreux 2:13).</a:t>
            </a:r>
          </a:p>
          <a:p>
            <a:endParaRPr lang="fr-FR" dirty="0"/>
          </a:p>
        </p:txBody>
      </p:sp>
    </p:spTree>
    <p:extLst>
      <p:ext uri="{BB962C8B-B14F-4D97-AF65-F5344CB8AC3E}">
        <p14:creationId xmlns:p14="http://schemas.microsoft.com/office/powerpoint/2010/main" val="7678431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6E5AA9-79AD-5148-A618-2EE3709D726E}"/>
              </a:ext>
            </a:extLst>
          </p:cNvPr>
          <p:cNvSpPr>
            <a:spLocks noGrp="1"/>
          </p:cNvSpPr>
          <p:nvPr>
            <p:ph type="title"/>
          </p:nvPr>
        </p:nvSpPr>
        <p:spPr/>
        <p:txBody>
          <a:bodyPr/>
          <a:lstStyle/>
          <a:p>
            <a:r>
              <a:rPr lang="fr-FR" dirty="0"/>
              <a:t>Les questions à retenir</a:t>
            </a:r>
          </a:p>
        </p:txBody>
      </p:sp>
      <p:sp>
        <p:nvSpPr>
          <p:cNvPr id="3" name="Espace réservé du contenu 2">
            <a:extLst>
              <a:ext uri="{FF2B5EF4-FFF2-40B4-BE49-F238E27FC236}">
                <a16:creationId xmlns:a16="http://schemas.microsoft.com/office/drawing/2014/main" id="{72AF397F-560F-064C-93F9-8A877E66EC76}"/>
              </a:ext>
            </a:extLst>
          </p:cNvPr>
          <p:cNvSpPr>
            <a:spLocks noGrp="1"/>
          </p:cNvSpPr>
          <p:nvPr>
            <p:ph idx="1"/>
          </p:nvPr>
        </p:nvSpPr>
        <p:spPr>
          <a:xfrm>
            <a:off x="2589212" y="1379764"/>
            <a:ext cx="8915400" cy="4531458"/>
          </a:xfrm>
        </p:spPr>
        <p:txBody>
          <a:bodyPr>
            <a:normAutofit fontScale="85000" lnSpcReduction="20000"/>
          </a:bodyPr>
          <a:lstStyle/>
          <a:p>
            <a:r>
              <a:rPr lang="fr-FR" dirty="0"/>
              <a:t>A qui est-ce que l’on s’adresse ? </a:t>
            </a:r>
          </a:p>
          <a:p>
            <a:pPr>
              <a:buFont typeface="+mj-lt"/>
              <a:buAutoNum type="alphaLcParenR"/>
            </a:pPr>
            <a:r>
              <a:rPr lang="fr-FR" dirty="0"/>
              <a:t>à la société en générale</a:t>
            </a:r>
          </a:p>
          <a:p>
            <a:pPr>
              <a:buFont typeface="+mj-lt"/>
              <a:buAutoNum type="alphaLcParenR"/>
            </a:pPr>
            <a:r>
              <a:rPr lang="fr-FR" dirty="0"/>
              <a:t>ou aux fidèles de l’Église</a:t>
            </a:r>
          </a:p>
          <a:p>
            <a:pPr marL="0" indent="0">
              <a:buNone/>
            </a:pPr>
            <a:endParaRPr lang="fr-FR" dirty="0"/>
          </a:p>
          <a:p>
            <a:r>
              <a:rPr lang="fr-FR" dirty="0"/>
              <a:t>De quelle application de la PMA s’agit-il ?</a:t>
            </a:r>
          </a:p>
          <a:p>
            <a:pPr>
              <a:buFont typeface="+mj-lt"/>
              <a:buAutoNum type="alphaLcParenR"/>
            </a:pPr>
            <a:r>
              <a:rPr lang="fr-FR" dirty="0"/>
              <a:t>l’application sociétale</a:t>
            </a:r>
          </a:p>
          <a:p>
            <a:pPr>
              <a:buFont typeface="+mj-lt"/>
              <a:buAutoNum type="alphaLcParenR"/>
            </a:pPr>
            <a:r>
              <a:rPr lang="fr-FR" dirty="0"/>
              <a:t>l’application médicale</a:t>
            </a:r>
          </a:p>
          <a:p>
            <a:pPr marL="0" indent="0">
              <a:buNone/>
            </a:pPr>
            <a:endParaRPr lang="fr-FR" dirty="0"/>
          </a:p>
          <a:p>
            <a:r>
              <a:rPr lang="fr-FR" dirty="0"/>
              <a:t>Quels sont les enjeux d’une telle demande ? </a:t>
            </a:r>
          </a:p>
          <a:p>
            <a:pPr>
              <a:buFont typeface="+mj-lt"/>
              <a:buAutoNum type="alphaLcParenR"/>
            </a:pPr>
            <a:r>
              <a:rPr lang="fr-FR" dirty="0"/>
              <a:t>Personnels</a:t>
            </a:r>
          </a:p>
          <a:p>
            <a:pPr>
              <a:buFont typeface="+mj-lt"/>
              <a:buAutoNum type="alphaLcParenR"/>
            </a:pPr>
            <a:r>
              <a:rPr lang="fr-FR" dirty="0"/>
              <a:t>Communautaire</a:t>
            </a:r>
          </a:p>
          <a:p>
            <a:pPr>
              <a:buFont typeface="+mj-lt"/>
              <a:buAutoNum type="alphaLcParenR"/>
            </a:pPr>
            <a:r>
              <a:rPr lang="fr-FR" dirty="0"/>
              <a:t>Sociétale</a:t>
            </a:r>
          </a:p>
          <a:p>
            <a:pPr marL="0" indent="0">
              <a:buNone/>
            </a:pPr>
            <a:endParaRPr lang="fr-FR" dirty="0"/>
          </a:p>
          <a:p>
            <a:r>
              <a:rPr lang="fr-FR" dirty="0"/>
              <a:t>Réfléchir à la question: comment s’engager dans le débat sans créer des polarisations ?</a:t>
            </a:r>
          </a:p>
          <a:p>
            <a:pPr marL="0" indent="0">
              <a:buNone/>
            </a:pPr>
            <a:endParaRPr lang="fr-FR" dirty="0"/>
          </a:p>
        </p:txBody>
      </p:sp>
    </p:spTree>
    <p:extLst>
      <p:ext uri="{BB962C8B-B14F-4D97-AF65-F5344CB8AC3E}">
        <p14:creationId xmlns:p14="http://schemas.microsoft.com/office/powerpoint/2010/main" val="34978247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additive="base">
                                        <p:cTn id="4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additive="base">
                                        <p:cTn id="54"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 calcmode="lin" valueType="num">
                                      <p:cBhvr additive="base">
                                        <p:cTn id="60"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 calcmode="lin" valueType="num">
                                      <p:cBhvr additive="base">
                                        <p:cTn id="66"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 calcmode="lin" valueType="num">
                                      <p:cBhvr additive="base">
                                        <p:cTn id="72"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2651E5-1B91-4E46-858B-AE268ABD05BF}"/>
              </a:ext>
            </a:extLst>
          </p:cNvPr>
          <p:cNvSpPr>
            <a:spLocks noGrp="1"/>
          </p:cNvSpPr>
          <p:nvPr>
            <p:ph type="title"/>
          </p:nvPr>
        </p:nvSpPr>
        <p:spPr>
          <a:xfrm>
            <a:off x="1600201" y="624110"/>
            <a:ext cx="9904412" cy="1280890"/>
          </a:xfrm>
        </p:spPr>
        <p:txBody>
          <a:bodyPr/>
          <a:lstStyle/>
          <a:p>
            <a:r>
              <a:rPr lang="fr-FR" dirty="0"/>
              <a:t>Je vous remercie pour votre attention!</a:t>
            </a:r>
          </a:p>
        </p:txBody>
      </p:sp>
      <p:sp>
        <p:nvSpPr>
          <p:cNvPr id="3" name="Espace réservé du contenu 2">
            <a:extLst>
              <a:ext uri="{FF2B5EF4-FFF2-40B4-BE49-F238E27FC236}">
                <a16:creationId xmlns:a16="http://schemas.microsoft.com/office/drawing/2014/main" id="{128C94D6-C029-6040-B651-BB3C4768EDBF}"/>
              </a:ext>
            </a:extLst>
          </p:cNvPr>
          <p:cNvSpPr>
            <a:spLocks noGrp="1"/>
          </p:cNvSpPr>
          <p:nvPr>
            <p:ph idx="1"/>
          </p:nvPr>
        </p:nvSpPr>
        <p:spPr>
          <a:xfrm>
            <a:off x="5617028" y="5502728"/>
            <a:ext cx="5887583" cy="408493"/>
          </a:xfrm>
        </p:spPr>
        <p:txBody>
          <a:bodyPr/>
          <a:lstStyle/>
          <a:p>
            <a:r>
              <a:rPr lang="fr-FR" dirty="0"/>
              <a:t>Contact e-mail: </a:t>
            </a:r>
            <a:r>
              <a:rPr lang="fr-FR" dirty="0" err="1"/>
              <a:t>julija.vidovic@saint-serge.net</a:t>
            </a:r>
            <a:endParaRPr lang="fr-FR" dirty="0"/>
          </a:p>
          <a:p>
            <a:pPr marL="0" indent="0">
              <a:buNone/>
            </a:pPr>
            <a:endParaRPr lang="fr-FR" dirty="0"/>
          </a:p>
        </p:txBody>
      </p:sp>
    </p:spTree>
    <p:extLst>
      <p:ext uri="{BB962C8B-B14F-4D97-AF65-F5344CB8AC3E}">
        <p14:creationId xmlns:p14="http://schemas.microsoft.com/office/powerpoint/2010/main" val="10434662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48F2AC-774E-FA46-8311-839D91BA9A00}"/>
              </a:ext>
            </a:extLst>
          </p:cNvPr>
          <p:cNvSpPr>
            <a:spLocks noGrp="1"/>
          </p:cNvSpPr>
          <p:nvPr>
            <p:ph type="title"/>
          </p:nvPr>
        </p:nvSpPr>
        <p:spPr/>
        <p:txBody>
          <a:bodyPr/>
          <a:lstStyle/>
          <a:p>
            <a:r>
              <a:rPr lang="fr-FR" dirty="0"/>
              <a:t>La position de l’Eglise orthodoxe quant aux pratiques de la PMA et de la GPA</a:t>
            </a:r>
          </a:p>
        </p:txBody>
      </p:sp>
      <p:sp>
        <p:nvSpPr>
          <p:cNvPr id="3" name="Espace réservé du contenu 2">
            <a:extLst>
              <a:ext uri="{FF2B5EF4-FFF2-40B4-BE49-F238E27FC236}">
                <a16:creationId xmlns:a16="http://schemas.microsoft.com/office/drawing/2014/main" id="{CA5BC860-1AD4-174C-B09E-39A8FD7DC370}"/>
              </a:ext>
            </a:extLst>
          </p:cNvPr>
          <p:cNvSpPr>
            <a:spLocks noGrp="1"/>
          </p:cNvSpPr>
          <p:nvPr>
            <p:ph idx="1"/>
          </p:nvPr>
        </p:nvSpPr>
        <p:spPr/>
        <p:txBody>
          <a:bodyPr>
            <a:normAutofit/>
          </a:bodyPr>
          <a:lstStyle/>
          <a:p>
            <a:r>
              <a:rPr lang="fr-FR" dirty="0"/>
              <a:t>Quatre Églises orthodoxes se sont jusqu’à présent prononcées de manière officielle sur les questions bioéthiques : </a:t>
            </a:r>
          </a:p>
          <a:p>
            <a:r>
              <a:rPr lang="fr-FR" dirty="0"/>
              <a:t>le Conseil des évêques orthodoxes en Amérique en 1992, </a:t>
            </a:r>
          </a:p>
          <a:p>
            <a:r>
              <a:rPr lang="fr-FR" dirty="0"/>
              <a:t>l’Église orthodoxe russe en 2000, </a:t>
            </a:r>
          </a:p>
          <a:p>
            <a:r>
              <a:rPr lang="fr-FR" dirty="0"/>
              <a:t>l’Église orthodoxe roumaine en 2004-2005 et </a:t>
            </a:r>
          </a:p>
          <a:p>
            <a:r>
              <a:rPr lang="fr-FR" dirty="0"/>
              <a:t>l’Église orthodoxe de Grèce en 2005. </a:t>
            </a:r>
          </a:p>
          <a:p>
            <a:r>
              <a:rPr lang="fr-FR" dirty="0"/>
              <a:t>Nous n’aborderons pas à cette occasion le document de l’Église orthodoxe de Roumanie, car il n’a pas traité de manière particulière la question de la PMA. Il portait principalement sur les questions de donation d’organes, de l’avortement et de l’euthanasie.</a:t>
            </a:r>
          </a:p>
        </p:txBody>
      </p:sp>
    </p:spTree>
    <p:extLst>
      <p:ext uri="{BB962C8B-B14F-4D97-AF65-F5344CB8AC3E}">
        <p14:creationId xmlns:p14="http://schemas.microsoft.com/office/powerpoint/2010/main" val="40600748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6025EA-810E-3B43-AF5D-723EA31985A8}"/>
              </a:ext>
            </a:extLst>
          </p:cNvPr>
          <p:cNvSpPr>
            <a:spLocks noGrp="1"/>
          </p:cNvSpPr>
          <p:nvPr>
            <p:ph type="title"/>
          </p:nvPr>
        </p:nvSpPr>
        <p:spPr/>
        <p:txBody>
          <a:bodyPr/>
          <a:lstStyle/>
          <a:p>
            <a:r>
              <a:rPr lang="fr-FR" dirty="0"/>
              <a:t>Conseil des évêques orthodoxes en Amérique (1992) </a:t>
            </a:r>
          </a:p>
        </p:txBody>
      </p:sp>
      <p:sp>
        <p:nvSpPr>
          <p:cNvPr id="3" name="Espace réservé du contenu 2">
            <a:extLst>
              <a:ext uri="{FF2B5EF4-FFF2-40B4-BE49-F238E27FC236}">
                <a16:creationId xmlns:a16="http://schemas.microsoft.com/office/drawing/2014/main" id="{5A17C2B8-9B94-A547-9D9C-840AE7840FD0}"/>
              </a:ext>
            </a:extLst>
          </p:cNvPr>
          <p:cNvSpPr>
            <a:spLocks noGrp="1"/>
          </p:cNvSpPr>
          <p:nvPr>
            <p:ph idx="1"/>
          </p:nvPr>
        </p:nvSpPr>
        <p:spPr/>
        <p:txBody>
          <a:bodyPr>
            <a:normAutofit lnSpcReduction="10000"/>
          </a:bodyPr>
          <a:lstStyle/>
          <a:p>
            <a:r>
              <a:rPr lang="fr-FR" dirty="0"/>
              <a:t>Le document présente, quant à la question de la procréation, l’affirmation et l’exhortation suivante pour la direction des fidèles :</a:t>
            </a:r>
          </a:p>
          <a:p>
            <a:r>
              <a:rPr lang="fr-FR" dirty="0"/>
              <a:t>La procréation des enfants doit avoir lieu dans le contexte de l'union conjugale où le père et la mère acceptent les soins des enfants qu'ils conçoivent.</a:t>
            </a:r>
          </a:p>
          <a:p>
            <a:r>
              <a:rPr lang="fr-FR" dirty="0"/>
              <a:t>Les couples mariés peuvent exprimer leur amour par l'union sexuelle sans toujours avoir l'intention de concevoir un enfant, mais seuls sont acceptables les moyens de contrôler la conception dans le mariage qui ne nuisent pas à un fœtus déjà conçu.</a:t>
            </a:r>
          </a:p>
          <a:p>
            <a:r>
              <a:rPr lang="fr-FR" dirty="0"/>
              <a:t>Les couples mariés peuvent utiliser des moyens médicaux pour améliorer la conception de leurs enfants communs, mais l'utilisation de sperme ou d'ovules autres que ceux du couple marié qui prendra la responsabilité de leur progéniture est interdite.</a:t>
            </a:r>
          </a:p>
        </p:txBody>
      </p:sp>
    </p:spTree>
    <p:extLst>
      <p:ext uri="{BB962C8B-B14F-4D97-AF65-F5344CB8AC3E}">
        <p14:creationId xmlns:p14="http://schemas.microsoft.com/office/powerpoint/2010/main" val="3841315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B30850-DD80-8E4D-905A-C524A1042A2D}"/>
              </a:ext>
            </a:extLst>
          </p:cNvPr>
          <p:cNvSpPr>
            <a:spLocks noGrp="1"/>
          </p:cNvSpPr>
          <p:nvPr>
            <p:ph type="title"/>
          </p:nvPr>
        </p:nvSpPr>
        <p:spPr/>
        <p:txBody>
          <a:bodyPr/>
          <a:lstStyle/>
          <a:p>
            <a:r>
              <a:rPr lang="fr-FR" i="1" dirty="0"/>
              <a:t>Commentaire</a:t>
            </a:r>
          </a:p>
        </p:txBody>
      </p:sp>
      <p:sp>
        <p:nvSpPr>
          <p:cNvPr id="3" name="Espace réservé du contenu 2">
            <a:extLst>
              <a:ext uri="{FF2B5EF4-FFF2-40B4-BE49-F238E27FC236}">
                <a16:creationId xmlns:a16="http://schemas.microsoft.com/office/drawing/2014/main" id="{7C745A42-5FAF-8148-9C8B-300858A5D6EB}"/>
              </a:ext>
            </a:extLst>
          </p:cNvPr>
          <p:cNvSpPr>
            <a:spLocks noGrp="1"/>
          </p:cNvSpPr>
          <p:nvPr>
            <p:ph idx="1"/>
          </p:nvPr>
        </p:nvSpPr>
        <p:spPr/>
        <p:txBody>
          <a:bodyPr/>
          <a:lstStyle/>
          <a:p>
            <a:r>
              <a:rPr lang="fr-FR" dirty="0"/>
              <a:t>La procréation, selon le document du Conseil des évêques orthodoxes en Amérique, n’est envisageable que dans le contexte de l’union conjugale entre un homme et une femme qui acceptent de prendre soin de leur progéniture. </a:t>
            </a:r>
          </a:p>
          <a:p>
            <a:r>
              <a:rPr lang="fr-FR" dirty="0"/>
              <a:t>Leur union sexuelle ne doit pas forcément tendre vers la conception de l’enfant, mais elle ne doit surtout pas nuire à une grossesse en cours.</a:t>
            </a:r>
          </a:p>
          <a:p>
            <a:r>
              <a:rPr lang="fr-FR" dirty="0"/>
              <a:t>Recourir à une PMA est envisageable sans pour autant procéder à l’utilisation des gamètes de tiers.</a:t>
            </a:r>
          </a:p>
        </p:txBody>
      </p:sp>
    </p:spTree>
    <p:extLst>
      <p:ext uri="{BB962C8B-B14F-4D97-AF65-F5344CB8AC3E}">
        <p14:creationId xmlns:p14="http://schemas.microsoft.com/office/powerpoint/2010/main" val="21771051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FB9A4F-A8E7-0C43-9E2C-AC419E3DE761}"/>
              </a:ext>
            </a:extLst>
          </p:cNvPr>
          <p:cNvSpPr>
            <a:spLocks noGrp="1"/>
          </p:cNvSpPr>
          <p:nvPr>
            <p:ph type="title"/>
          </p:nvPr>
        </p:nvSpPr>
        <p:spPr/>
        <p:txBody>
          <a:bodyPr/>
          <a:lstStyle/>
          <a:p>
            <a:r>
              <a:rPr lang="fr-FR" dirty="0"/>
              <a:t>Église orthodoxe russe (2000) </a:t>
            </a:r>
          </a:p>
        </p:txBody>
      </p:sp>
      <p:sp>
        <p:nvSpPr>
          <p:cNvPr id="3" name="Espace réservé du contenu 2">
            <a:extLst>
              <a:ext uri="{FF2B5EF4-FFF2-40B4-BE49-F238E27FC236}">
                <a16:creationId xmlns:a16="http://schemas.microsoft.com/office/drawing/2014/main" id="{4F41F427-E145-5147-9491-6ADB0F8DF226}"/>
              </a:ext>
            </a:extLst>
          </p:cNvPr>
          <p:cNvSpPr>
            <a:spLocks noGrp="1"/>
          </p:cNvSpPr>
          <p:nvPr>
            <p:ph idx="1"/>
          </p:nvPr>
        </p:nvSpPr>
        <p:spPr>
          <a:xfrm>
            <a:off x="2589212" y="1379764"/>
            <a:ext cx="8915400" cy="4531458"/>
          </a:xfrm>
        </p:spPr>
        <p:txBody>
          <a:bodyPr>
            <a:normAutofit fontScale="85000" lnSpcReduction="20000"/>
          </a:bodyPr>
          <a:lstStyle/>
          <a:p>
            <a:r>
              <a:rPr lang="fr-FR" dirty="0"/>
              <a:t>L’Eglise orthodoxe russe à publier le document dont l’intitulé est : « Les Bases de la conception sociale de l’Église orthodoxe russe » dans lequel le chapitre XII est entièrement dédié à des « Problèmes de bioéthique ». </a:t>
            </a:r>
          </a:p>
          <a:p>
            <a:r>
              <a:rPr lang="fr-FR" dirty="0"/>
              <a:t>Nous nous focaliserons que sur le paragraphe 12.4 qui porte sur la PMA et la GPA. Voici ce qui est souligné par ce document :</a:t>
            </a:r>
          </a:p>
          <a:p>
            <a:r>
              <a:rPr lang="fr-FR" dirty="0"/>
              <a:t>i) A</a:t>
            </a:r>
            <a:r>
              <a:rPr lang="fr-FR" i="1" dirty="0"/>
              <a:t>ccès à la PMA</a:t>
            </a:r>
            <a:r>
              <a:rPr lang="fr-FR" dirty="0"/>
              <a:t> :</a:t>
            </a:r>
          </a:p>
          <a:p>
            <a:r>
              <a:rPr lang="fr-FR" dirty="0"/>
              <a:t>L’emploi </a:t>
            </a:r>
            <a:r>
              <a:rPr lang="fr-FR" b="1" dirty="0"/>
              <a:t>des nouvelles méthodes biomédicales permet dans bien des cas de vaincre la stérilité</a:t>
            </a:r>
            <a:r>
              <a:rPr lang="fr-FR" dirty="0"/>
              <a:t>. Dans le même temps, l’intervention technologique croissante dans le processus de la conception de la vie humaine présente </a:t>
            </a:r>
            <a:r>
              <a:rPr lang="fr-FR" b="1" dirty="0"/>
              <a:t>une menace pour l’intégrité spirituelle et la santé physique de la personne</a:t>
            </a:r>
            <a:r>
              <a:rPr lang="fr-FR" dirty="0"/>
              <a:t>.</a:t>
            </a:r>
          </a:p>
          <a:p>
            <a:r>
              <a:rPr lang="fr-FR" dirty="0"/>
              <a:t>rend possible l’établissement de </a:t>
            </a:r>
            <a:r>
              <a:rPr lang="fr-FR" b="1" dirty="0"/>
              <a:t>l’idéologie d’un « droit à la reproduction »,</a:t>
            </a:r>
            <a:r>
              <a:rPr lang="fr-FR" dirty="0"/>
              <a:t> se propageant au niveau national et international.</a:t>
            </a:r>
          </a:p>
          <a:p>
            <a:r>
              <a:rPr lang="fr-FR" b="1" dirty="0"/>
              <a:t>manque de souci pour l’enfant à venir</a:t>
            </a:r>
            <a:r>
              <a:rPr lang="fr-FR" dirty="0"/>
              <a:t> ;</a:t>
            </a:r>
          </a:p>
          <a:p>
            <a:r>
              <a:rPr lang="fr-FR" dirty="0"/>
              <a:t>Le monde regarde de plus en plus </a:t>
            </a:r>
            <a:r>
              <a:rPr lang="fr-FR" b="1" dirty="0"/>
              <a:t>la vie humaine comme un produit</a:t>
            </a:r>
            <a:r>
              <a:rPr lang="fr-FR" dirty="0"/>
              <a:t>, que l’on peut choisir en fonction de ses penchants personnels et dont on peut disposer à l’égal des valeurs matérielles.</a:t>
            </a:r>
          </a:p>
          <a:p>
            <a:r>
              <a:rPr lang="fr-FR" dirty="0"/>
              <a:t>Les prières du rite du couronnement expriment la foi de l’Église orthodoxe en ce que </a:t>
            </a:r>
            <a:r>
              <a:rPr lang="fr-FR" b="1" dirty="0"/>
              <a:t>la naissance d’enfants est le fruit désiré d’un mariage légal, sans être son but unique</a:t>
            </a:r>
            <a:r>
              <a:rPr lang="fr-FR" dirty="0"/>
              <a:t>.</a:t>
            </a:r>
          </a:p>
          <a:p>
            <a:endParaRPr lang="fr-FR" dirty="0"/>
          </a:p>
        </p:txBody>
      </p:sp>
    </p:spTree>
    <p:extLst>
      <p:ext uri="{BB962C8B-B14F-4D97-AF65-F5344CB8AC3E}">
        <p14:creationId xmlns:p14="http://schemas.microsoft.com/office/powerpoint/2010/main" val="18066583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E9A54DD-95B1-484B-BD4D-7B9E07BDB519}"/>
              </a:ext>
            </a:extLst>
          </p:cNvPr>
          <p:cNvSpPr>
            <a:spLocks noGrp="1"/>
          </p:cNvSpPr>
          <p:nvPr>
            <p:ph idx="1"/>
          </p:nvPr>
        </p:nvSpPr>
        <p:spPr>
          <a:xfrm>
            <a:off x="2589212" y="734786"/>
            <a:ext cx="8915400" cy="5176436"/>
          </a:xfrm>
        </p:spPr>
        <p:txBody>
          <a:bodyPr>
            <a:normAutofit fontScale="85000" lnSpcReduction="20000"/>
          </a:bodyPr>
          <a:lstStyle/>
          <a:p>
            <a:r>
              <a:rPr lang="fr-FR" b="1" dirty="0"/>
              <a:t>Les méthodes de fécondation ne correspondant pas aux desseins du Créateur de la vie ne peuvent être considérées par l’Église comme moralement justifiables</a:t>
            </a:r>
            <a:r>
              <a:rPr lang="fr-FR" dirty="0"/>
              <a:t>. </a:t>
            </a:r>
          </a:p>
          <a:p>
            <a:r>
              <a:rPr lang="fr-FR" dirty="0"/>
              <a:t>Si le mari ou la femme ne sont pas aptes à concevoir un enfant et que les méthodes thérapeutiques et chirurgicales de guérison de la stérilité n’aident pas les époux, ils doivent </a:t>
            </a:r>
            <a:r>
              <a:rPr lang="fr-FR" b="1" dirty="0"/>
              <a:t>concevoir humblement l’absence d’enfant comme une vocation particulière</a:t>
            </a:r>
            <a:r>
              <a:rPr lang="fr-FR" dirty="0"/>
              <a:t>. </a:t>
            </a:r>
          </a:p>
          <a:p>
            <a:r>
              <a:rPr lang="fr-FR" dirty="0"/>
              <a:t>Les recommandations pastorales dans semblables cas doivent prendre en compte la </a:t>
            </a:r>
            <a:r>
              <a:rPr lang="fr-FR" b="1" dirty="0"/>
              <a:t>possibilité de l’adoption</a:t>
            </a:r>
            <a:r>
              <a:rPr lang="fr-FR" dirty="0"/>
              <a:t> d’un enfant sur un accord mutuel des époux. </a:t>
            </a:r>
          </a:p>
          <a:p>
            <a:r>
              <a:rPr lang="fr-FR" b="1" dirty="0"/>
              <a:t>La fécondation par les cellules sexuelles du mari</a:t>
            </a:r>
            <a:r>
              <a:rPr lang="fr-FR" dirty="0"/>
              <a:t> fait partie des moyens d’aide médicale admissibles, dans la mesure où elle ne viole pas l’intégrité de l’union conjugale et ne diffère pas dans son principe de la conception naturelle dans le contexte des relations conjugales. </a:t>
            </a:r>
          </a:p>
          <a:p>
            <a:r>
              <a:rPr lang="fr-FR" dirty="0"/>
              <a:t>ii) </a:t>
            </a:r>
            <a:r>
              <a:rPr lang="fr-FR" i="1" dirty="0"/>
              <a:t>Don et utilisation des gamètes de tiers </a:t>
            </a:r>
            <a:r>
              <a:rPr lang="fr-FR" dirty="0"/>
              <a:t>:</a:t>
            </a:r>
          </a:p>
          <a:p>
            <a:r>
              <a:rPr lang="fr-FR" dirty="0"/>
              <a:t>Les manipulations faisant intervenir </a:t>
            </a:r>
            <a:r>
              <a:rPr lang="fr-FR" b="1" dirty="0"/>
              <a:t>le don de cellules sexuelles</a:t>
            </a:r>
            <a:r>
              <a:rPr lang="fr-FR" dirty="0"/>
              <a:t> détruisent l’intégrité de la personne et le caractère exclusif des relations conjugales en admettant </a:t>
            </a:r>
            <a:r>
              <a:rPr lang="fr-FR" b="1" dirty="0"/>
              <a:t>l’irruption d’un tiers</a:t>
            </a:r>
            <a:r>
              <a:rPr lang="fr-FR" dirty="0"/>
              <a:t>. </a:t>
            </a:r>
          </a:p>
          <a:p>
            <a:r>
              <a:rPr lang="fr-FR" dirty="0"/>
              <a:t>Cette pratique encourage l’irresponsabilité paternelle ou maternelle, un dégagement de toute obligation envers celui qui apparaît comme « chair de la chair » d’un </a:t>
            </a:r>
            <a:r>
              <a:rPr lang="fr-FR" b="1" dirty="0"/>
              <a:t>donateur anonyme</a:t>
            </a:r>
            <a:r>
              <a:rPr lang="fr-FR" dirty="0"/>
              <a:t>. </a:t>
            </a:r>
          </a:p>
          <a:p>
            <a:r>
              <a:rPr lang="fr-FR" dirty="0"/>
              <a:t>L’utilisation du matériel des donateurs </a:t>
            </a:r>
            <a:r>
              <a:rPr lang="fr-FR" b="1" dirty="0"/>
              <a:t>sape les fondements des relations familiales</a:t>
            </a:r>
            <a:r>
              <a:rPr lang="fr-FR" dirty="0"/>
              <a:t> dans la mesure où elle suppose que l’enfant ait non seulement </a:t>
            </a:r>
            <a:r>
              <a:rPr lang="fr-FR" b="1" dirty="0"/>
              <a:t>des parents « sociaux »</a:t>
            </a:r>
            <a:r>
              <a:rPr lang="fr-FR" dirty="0"/>
              <a:t> mais aussi </a:t>
            </a:r>
            <a:r>
              <a:rPr lang="fr-FR" b="1" dirty="0"/>
              <a:t>des parents « biologiques »</a:t>
            </a:r>
            <a:r>
              <a:rPr lang="fr-FR" dirty="0"/>
              <a:t>. </a:t>
            </a:r>
          </a:p>
        </p:txBody>
      </p:sp>
    </p:spTree>
    <p:extLst>
      <p:ext uri="{BB962C8B-B14F-4D97-AF65-F5344CB8AC3E}">
        <p14:creationId xmlns:p14="http://schemas.microsoft.com/office/powerpoint/2010/main" val="29869447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5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D562BAA0-6DA2-204D-BA4A-37339024A9BE}"/>
              </a:ext>
            </a:extLst>
          </p:cNvPr>
          <p:cNvSpPr>
            <a:spLocks noGrp="1"/>
          </p:cNvSpPr>
          <p:nvPr>
            <p:ph idx="1"/>
          </p:nvPr>
        </p:nvSpPr>
        <p:spPr>
          <a:xfrm>
            <a:off x="2589212" y="530679"/>
            <a:ext cx="8915400" cy="5821135"/>
          </a:xfrm>
        </p:spPr>
        <p:txBody>
          <a:bodyPr>
            <a:normAutofit fontScale="85000" lnSpcReduction="20000"/>
          </a:bodyPr>
          <a:lstStyle/>
          <a:p>
            <a:r>
              <a:rPr lang="fr-FR" dirty="0"/>
              <a:t>iii) </a:t>
            </a:r>
            <a:r>
              <a:rPr lang="fr-FR" i="1" dirty="0"/>
              <a:t>La GPA</a:t>
            </a:r>
            <a:r>
              <a:rPr lang="fr-FR" dirty="0"/>
              <a:t> :</a:t>
            </a:r>
          </a:p>
          <a:p>
            <a:r>
              <a:rPr lang="fr-FR" dirty="0"/>
              <a:t>Le phénomène des « </a:t>
            </a:r>
            <a:r>
              <a:rPr lang="fr-FR" b="1" dirty="0"/>
              <a:t>mères porteuses </a:t>
            </a:r>
            <a:r>
              <a:rPr lang="fr-FR" dirty="0"/>
              <a:t>», c’est à dire le port d’un ovule fécondé par une femme qui après l’accouchement doit remettre l’enfant aux « clients » est </a:t>
            </a:r>
            <a:r>
              <a:rPr lang="fr-FR" b="1" dirty="0"/>
              <a:t>contraire à la nature et moralement inacceptable</a:t>
            </a:r>
            <a:r>
              <a:rPr lang="fr-FR" dirty="0"/>
              <a:t>, même dans le cas où il est pratiqué à des fins non commerciales. </a:t>
            </a:r>
          </a:p>
          <a:p>
            <a:r>
              <a:rPr lang="fr-FR" dirty="0"/>
              <a:t>Cette méthode suppose </a:t>
            </a:r>
            <a:r>
              <a:rPr lang="fr-FR" b="1" dirty="0"/>
              <a:t>la destruction de la profonde intimité affective et spirituelle qui s’établit entre la mère et l’enfant dès la grossesse</a:t>
            </a:r>
            <a:r>
              <a:rPr lang="fr-FR" dirty="0"/>
              <a:t>. </a:t>
            </a:r>
          </a:p>
          <a:p>
            <a:r>
              <a:rPr lang="fr-FR" dirty="0"/>
              <a:t>Le phénomène des mères porteuses est </a:t>
            </a:r>
            <a:r>
              <a:rPr lang="fr-FR" b="1" dirty="0"/>
              <a:t>un traumatisme</a:t>
            </a:r>
            <a:r>
              <a:rPr lang="fr-FR" dirty="0"/>
              <a:t> aussi bien pour la femme dont les sentiments maternels sont bafoués, que pour l’enfant qui peut par la suite connaître une crise d’identité.</a:t>
            </a:r>
          </a:p>
          <a:p>
            <a:r>
              <a:rPr lang="fr-FR" dirty="0"/>
              <a:t>iv) </a:t>
            </a:r>
            <a:r>
              <a:rPr lang="fr-FR" i="1" dirty="0"/>
              <a:t>Le statut de l’embryon :</a:t>
            </a:r>
            <a:endParaRPr lang="fr-FR" dirty="0"/>
          </a:p>
          <a:p>
            <a:r>
              <a:rPr lang="fr-FR" dirty="0"/>
              <a:t>Du point de vue orthodoxe, toutes les formes de fécondation </a:t>
            </a:r>
            <a:r>
              <a:rPr lang="fr-FR" i="1" dirty="0"/>
              <a:t>in vitro </a:t>
            </a:r>
            <a:r>
              <a:rPr lang="fr-FR" dirty="0"/>
              <a:t>supposant la préparation, la conservation et la destruction délibérée des embryons en surnombre sont également inadmissibles. </a:t>
            </a:r>
          </a:p>
          <a:p>
            <a:r>
              <a:rPr lang="fr-FR" dirty="0"/>
              <a:t>C’est justement sur la reconnaissance à l’embryon de la dignité humaine qu’est fondée l’appréciation morale de l’avortement condamné par l’Église (voir XII.2). </a:t>
            </a:r>
          </a:p>
          <a:p>
            <a:r>
              <a:rPr lang="fr-FR" dirty="0"/>
              <a:t>v) </a:t>
            </a:r>
            <a:r>
              <a:rPr lang="fr-FR" i="1" dirty="0"/>
              <a:t>La PMA pour des femmes seules :</a:t>
            </a:r>
            <a:endParaRPr lang="fr-FR" dirty="0"/>
          </a:p>
          <a:p>
            <a:r>
              <a:rPr lang="fr-FR" b="1" dirty="0"/>
              <a:t>La fécondation de femmes seules</a:t>
            </a:r>
            <a:r>
              <a:rPr lang="fr-FR" dirty="0"/>
              <a:t> par l’utilisation de cellules sexuelles de donateurs, ou la réalisation des « droits à la reproduction » d’hommes seuls, ou de personnes manifestant, selon une formule consacrée, des orientations sexuelles non standardisées, </a:t>
            </a:r>
            <a:r>
              <a:rPr lang="fr-FR" b="1" dirty="0"/>
              <a:t>prive l’enfant à naître du droit d’avoir un père et une mère</a:t>
            </a:r>
            <a:r>
              <a:rPr lang="fr-FR" dirty="0"/>
              <a:t>. </a:t>
            </a:r>
          </a:p>
          <a:p>
            <a:r>
              <a:rPr lang="fr-FR" dirty="0"/>
              <a:t>L’emploi de méthodes reproductives en dehors du contexte béni par Dieu de la famille s’apparente à une forme de lutte contre Dieu, mise en œuvre sous couvert de défense de l’autonomie humaine et d’une conception viciée de la liberté de la personne. </a:t>
            </a:r>
          </a:p>
          <a:p>
            <a:endParaRPr lang="fr-FR" dirty="0"/>
          </a:p>
        </p:txBody>
      </p:sp>
    </p:spTree>
    <p:extLst>
      <p:ext uri="{BB962C8B-B14F-4D97-AF65-F5344CB8AC3E}">
        <p14:creationId xmlns:p14="http://schemas.microsoft.com/office/powerpoint/2010/main" val="930122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8B040D-6105-C142-BE05-B4A714DC37CE}"/>
              </a:ext>
            </a:extLst>
          </p:cNvPr>
          <p:cNvSpPr>
            <a:spLocks noGrp="1"/>
          </p:cNvSpPr>
          <p:nvPr>
            <p:ph type="title"/>
          </p:nvPr>
        </p:nvSpPr>
        <p:spPr/>
        <p:txBody>
          <a:bodyPr/>
          <a:lstStyle/>
          <a:p>
            <a:r>
              <a:rPr lang="fr-FR" i="1" dirty="0"/>
              <a:t>Commentaire</a:t>
            </a:r>
          </a:p>
        </p:txBody>
      </p:sp>
      <p:sp>
        <p:nvSpPr>
          <p:cNvPr id="3" name="Espace réservé du contenu 2">
            <a:extLst>
              <a:ext uri="{FF2B5EF4-FFF2-40B4-BE49-F238E27FC236}">
                <a16:creationId xmlns:a16="http://schemas.microsoft.com/office/drawing/2014/main" id="{A704C6C6-B81E-7C49-B925-08740394D90A}"/>
              </a:ext>
            </a:extLst>
          </p:cNvPr>
          <p:cNvSpPr>
            <a:spLocks noGrp="1"/>
          </p:cNvSpPr>
          <p:nvPr>
            <p:ph idx="1"/>
          </p:nvPr>
        </p:nvSpPr>
        <p:spPr>
          <a:xfrm>
            <a:off x="2589212" y="1371600"/>
            <a:ext cx="8915400" cy="4862290"/>
          </a:xfrm>
        </p:spPr>
        <p:txBody>
          <a:bodyPr>
            <a:normAutofit fontScale="77500" lnSpcReduction="20000"/>
          </a:bodyPr>
          <a:lstStyle/>
          <a:p>
            <a:r>
              <a:rPr lang="fr-FR" dirty="0"/>
              <a:t>Pour une meilleure orientation dans le texte, nous l’avons divisé en cinq parties. </a:t>
            </a:r>
          </a:p>
          <a:p>
            <a:r>
              <a:rPr lang="fr-FR" dirty="0"/>
              <a:t>La première portant sur l’accès à la PMA qui n’est pas interdite tant qu’elle reste dans le cadre des rapports conjugaux qui garantissent une stabilité familiale pour l’enfant à venir. Néanmoins, il est précisé que l’utilisation de la PMA peut conduire à d’éventuelles formes de commercialisation de la procréation, en instaurant une idéologie d’« un droit à la procréation » ou « à l’enfant ». Or, là où les techniques n’arrivent pas à vaincre la stérilité, il est conseillé à ne pas s’obstiner, mais à accepter l’absence de l’enfant comme une vocation particulière. </a:t>
            </a:r>
          </a:p>
          <a:p>
            <a:r>
              <a:rPr lang="fr-FR" dirty="0"/>
              <a:t>Quant à la donation et à l’utilisation des gamètes de tiers, cette pratique est interdite, car elle risque de mettre en danger les liens familiaux. </a:t>
            </a:r>
          </a:p>
          <a:p>
            <a:r>
              <a:rPr lang="fr-FR" dirty="0"/>
              <a:t>Il est intéressant de noter que non seulement la PMA pour les femmes seules, mais aussi la GPA, sont autorisées en Russie, ainsi l’Église, dans le document présenté, porte son avis sur ses deux approches de la procréation. </a:t>
            </a:r>
          </a:p>
          <a:p>
            <a:r>
              <a:rPr lang="fr-FR" dirty="0"/>
              <a:t>Cet avis est négatif car hautement défavorable aussi bien pour les femmes que pour les enfants brisant la profonde intimité affective entre la mère et l’enfant, quand il s’agit des pratiques de la GPA, et celle de l’enfant qui se voit naître orphelin, sans filiation paternel, quand il s’agit de pratique de la PMA pour les femmes seules. </a:t>
            </a:r>
          </a:p>
          <a:p>
            <a:r>
              <a:rPr lang="fr-FR" dirty="0"/>
              <a:t>Ce qui nous laisse à notre faim, par contre, en lisant ce document, c’est une rigidité de ton sans approfondissements théologiques qui auraient pu servir de parole pastorale qui accompagne des décisions lourdes à prendre. </a:t>
            </a:r>
          </a:p>
          <a:p>
            <a:r>
              <a:rPr lang="fr-FR" dirty="0"/>
              <a:t>Ce manque nous semble être pallié par le document produit par l’Église orthodoxe Grecque.  </a:t>
            </a:r>
          </a:p>
          <a:p>
            <a:endParaRPr lang="fr-FR" dirty="0"/>
          </a:p>
        </p:txBody>
      </p:sp>
    </p:spTree>
    <p:extLst>
      <p:ext uri="{BB962C8B-B14F-4D97-AF65-F5344CB8AC3E}">
        <p14:creationId xmlns:p14="http://schemas.microsoft.com/office/powerpoint/2010/main" val="34234025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494</TotalTime>
  <Words>5027</Words>
  <Application>Microsoft Office PowerPoint</Application>
  <PresentationFormat>Widescreen</PresentationFormat>
  <Paragraphs>159</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Century Gothic</vt:lpstr>
      <vt:lpstr>Wingdings 3</vt:lpstr>
      <vt:lpstr>Wisp</vt:lpstr>
      <vt:lpstr>Nos Eglises devant la PMA et la GPA</vt:lpstr>
      <vt:lpstr>Une approche de l’Eglise orthodoxe</vt:lpstr>
      <vt:lpstr>La position de l’Eglise orthodoxe quant aux pratiques de la PMA et de la GPA</vt:lpstr>
      <vt:lpstr>Conseil des évêques orthodoxes en Amérique (1992) </vt:lpstr>
      <vt:lpstr>Commentaire</vt:lpstr>
      <vt:lpstr>Église orthodoxe russe (2000) </vt:lpstr>
      <vt:lpstr>PowerPoint Presentation</vt:lpstr>
      <vt:lpstr>PowerPoint Presentation</vt:lpstr>
      <vt:lpstr>Commentaire</vt:lpstr>
      <vt:lpstr>Église orthodoxe de Grèce  (2005)</vt:lpstr>
      <vt:lpstr>1. L’accès à la PMA  </vt:lpstr>
      <vt:lpstr>2. La position de l’Église quant à l’accès à la PMA de ses fidèles </vt:lpstr>
      <vt:lpstr>3. Souci de stérilité </vt:lpstr>
      <vt:lpstr>4. La prise en compte des intérêts de l’enfant à venir  </vt:lpstr>
      <vt:lpstr>5. Le statut de l’embryon  </vt:lpstr>
      <vt:lpstr>6. Les questions ouvertes par la fécondation in vitro  </vt:lpstr>
      <vt:lpstr>PowerPoint Presentation</vt:lpstr>
      <vt:lpstr>PowerPoint Presentation</vt:lpstr>
      <vt:lpstr>Penser les propositions  </vt:lpstr>
      <vt:lpstr>PowerPoint Presentation</vt:lpstr>
      <vt:lpstr>Position de l’Église  </vt:lpstr>
      <vt:lpstr>Orientations pastorales  </vt:lpstr>
      <vt:lpstr>PowerPoint Presentation</vt:lpstr>
      <vt:lpstr>PowerPoint Presentation</vt:lpstr>
      <vt:lpstr>PowerPoint Presentation</vt:lpstr>
      <vt:lpstr>Les questions à retenir</vt:lpstr>
      <vt:lpstr>Je vous remercie pour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Nos Eglises devant la PMA et la GPA</dc:title>
  <dc:creator>Delegation of Serbia/Délégation de Serbie</dc:creator>
  <cp:lastModifiedBy>Delegation of Serbia/Délégation de Serbie</cp:lastModifiedBy>
  <cp:revision>79</cp:revision>
  <dcterms:created xsi:type="dcterms:W3CDTF">2020-02-12T11:01:58Z</dcterms:created>
  <dcterms:modified xsi:type="dcterms:W3CDTF">2020-02-26T15:56:09Z</dcterms:modified>
</cp:coreProperties>
</file>